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81" r:id="rId3"/>
    <p:sldId id="279" r:id="rId4"/>
    <p:sldId id="274" r:id="rId5"/>
    <p:sldId id="276" r:id="rId6"/>
    <p:sldId id="277" r:id="rId7"/>
    <p:sldId id="272" r:id="rId8"/>
    <p:sldId id="282" r:id="rId9"/>
    <p:sldId id="273" r:id="rId10"/>
    <p:sldId id="270" r:id="rId11"/>
    <p:sldId id="283" r:id="rId12"/>
    <p:sldId id="271" r:id="rId13"/>
    <p:sldId id="286" r:id="rId14"/>
    <p:sldId id="287" r:id="rId15"/>
    <p:sldId id="288" r:id="rId16"/>
    <p:sldId id="285" r:id="rId17"/>
    <p:sldId id="284"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CA43"/>
    <a:srgbClr val="6FBF1F"/>
    <a:srgbClr val="EAEA64"/>
    <a:srgbClr val="FFFF00"/>
    <a:srgbClr val="FF9900"/>
    <a:srgbClr val="163856"/>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566"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5F1D2A-C5BB-4986-9856-017BAA44D0D2}" type="datetimeFigureOut">
              <a:rPr lang="en-US" smtClean="0"/>
              <a:pPr/>
              <a:t>3/23/2020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06C3E-CC39-4AAA-A298-3F1FBBF8598B}" type="slidenum">
              <a:rPr lang="en-US" smtClean="0"/>
              <a:pPr/>
              <a:t>‹#›</a:t>
            </a:fld>
            <a:endParaRPr lang="en-US" dirty="0"/>
          </a:p>
        </p:txBody>
      </p:sp>
    </p:spTree>
    <p:extLst>
      <p:ext uri="{BB962C8B-B14F-4D97-AF65-F5344CB8AC3E}">
        <p14:creationId xmlns:p14="http://schemas.microsoft.com/office/powerpoint/2010/main" val="1511153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376880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214660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27509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354697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140479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30579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182036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2916321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391908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73792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FA0681-7618-4EED-9C3D-4EDFF137ECC9}" type="datetimeFigureOut">
              <a:rPr lang="en-US" smtClean="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B1B3FD-3FA5-478B-A4E4-439A51809488}" type="slidenum">
              <a:rPr lang="en-US" smtClean="0"/>
              <a:pPr/>
              <a:t>‹#›</a:t>
            </a:fld>
            <a:endParaRPr lang="en-US" dirty="0"/>
          </a:p>
        </p:txBody>
      </p:sp>
    </p:spTree>
    <p:extLst>
      <p:ext uri="{BB962C8B-B14F-4D97-AF65-F5344CB8AC3E}">
        <p14:creationId xmlns:p14="http://schemas.microsoft.com/office/powerpoint/2010/main" val="343836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A0681-7618-4EED-9C3D-4EDFF137ECC9}" type="datetimeFigureOut">
              <a:rPr lang="en-US" smtClean="0"/>
              <a:pPr/>
              <a:t>3/23/2020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1B3FD-3FA5-478B-A4E4-439A51809488}" type="slidenum">
              <a:rPr lang="en-US" smtClean="0"/>
              <a:pPr/>
              <a:t>‹#›</a:t>
            </a:fld>
            <a:endParaRPr lang="en-US" dirty="0"/>
          </a:p>
        </p:txBody>
      </p:sp>
      <p:grpSp>
        <p:nvGrpSpPr>
          <p:cNvPr id="7" name="Group 6">
            <a:extLst>
              <a:ext uri="{FF2B5EF4-FFF2-40B4-BE49-F238E27FC236}">
                <a16:creationId xmlns:a16="http://schemas.microsoft.com/office/drawing/2014/main" id="{EC6C0D77-2C84-4204-A785-18E1EA750319}"/>
              </a:ext>
            </a:extLst>
          </p:cNvPr>
          <p:cNvGrpSpPr/>
          <p:nvPr userDrawn="1"/>
        </p:nvGrpSpPr>
        <p:grpSpPr>
          <a:xfrm>
            <a:off x="0" y="323007"/>
            <a:ext cx="12192000" cy="1341039"/>
            <a:chOff x="0" y="323007"/>
            <a:chExt cx="12192000" cy="1341039"/>
          </a:xfrm>
        </p:grpSpPr>
        <p:pic>
          <p:nvPicPr>
            <p:cNvPr id="8" name="Picture 7">
              <a:extLst>
                <a:ext uri="{FF2B5EF4-FFF2-40B4-BE49-F238E27FC236}">
                  <a16:creationId xmlns:a16="http://schemas.microsoft.com/office/drawing/2014/main" id="{B06B3EB4-9AA7-4B05-AE59-A180FF607FA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32171" y="323007"/>
              <a:ext cx="1895277" cy="1341039"/>
            </a:xfrm>
            <a:prstGeom prst="rect">
              <a:avLst/>
            </a:prstGeom>
          </p:spPr>
        </p:pic>
        <p:cxnSp>
          <p:nvCxnSpPr>
            <p:cNvPr id="9" name="Straight Connector 8">
              <a:extLst>
                <a:ext uri="{FF2B5EF4-FFF2-40B4-BE49-F238E27FC236}">
                  <a16:creationId xmlns:a16="http://schemas.microsoft.com/office/drawing/2014/main" id="{9473C5B9-9A23-44C5-B37F-207D30ACF75D}"/>
                </a:ext>
              </a:extLst>
            </p:cNvPr>
            <p:cNvCxnSpPr/>
            <p:nvPr/>
          </p:nvCxnSpPr>
          <p:spPr>
            <a:xfrm flipH="1">
              <a:off x="0" y="1400432"/>
              <a:ext cx="5074508"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B10A1D9-D524-4783-873D-B2702DA35C49}"/>
                </a:ext>
              </a:extLst>
            </p:cNvPr>
            <p:cNvCxnSpPr/>
            <p:nvPr/>
          </p:nvCxnSpPr>
          <p:spPr>
            <a:xfrm flipH="1">
              <a:off x="7117492" y="1400432"/>
              <a:ext cx="5074508"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1731E750-12BB-44B2-89AE-F8195B669679}"/>
              </a:ext>
            </a:extLst>
          </p:cNvPr>
          <p:cNvSpPr/>
          <p:nvPr userDrawn="1"/>
        </p:nvSpPr>
        <p:spPr>
          <a:xfrm>
            <a:off x="0" y="6680886"/>
            <a:ext cx="12192000" cy="177114"/>
          </a:xfrm>
          <a:prstGeom prst="rect">
            <a:avLst/>
          </a:prstGeom>
          <a:solidFill>
            <a:srgbClr val="6FBF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283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www.mentalhealthconnection.org/committees" TargetMode="External"/><Relationship Id="rId13" Type="http://schemas.openxmlformats.org/officeDocument/2006/relationships/hyperlink" Target="https://acestoohigh.com/2017/04/03/san-diegos-stop-and-go-progress-to-becoming-a-trauma-informed-community/" TargetMode="External"/><Relationship Id="rId3" Type="http://schemas.openxmlformats.org/officeDocument/2006/relationships/hyperlink" Target="https://www.traumatexas.com/" TargetMode="External"/><Relationship Id="rId7" Type="http://schemas.openxmlformats.org/officeDocument/2006/relationships/hyperlink" Target="https://publichealth.gwu.edu/sites/default/files/downloads/Redstone-Center/Dallas%20BCR%20Snapshot%20-%204.13.18.pdf" TargetMode="External"/><Relationship Id="rId12" Type="http://schemas.openxmlformats.org/officeDocument/2006/relationships/hyperlink" Target="http://www.philadelphiaaces.org/" TargetMode="External"/><Relationship Id="rId17" Type="http://schemas.openxmlformats.org/officeDocument/2006/relationships/hyperlink" Target="https://www.ecin.org/" TargetMode="External"/><Relationship Id="rId2" Type="http://schemas.openxmlformats.org/officeDocument/2006/relationships/hyperlink" Target="http://collaborative4children.org/wp-content/uploads/2019/03/Travis-County-Collaborative-for-Children-Year-In-Review-2018.pdf" TargetMode="External"/><Relationship Id="rId16" Type="http://schemas.openxmlformats.org/officeDocument/2006/relationships/hyperlink" Target="https://www.kingcounty.gov/depts/community-human-services/initiatives/best-starts-for-kids.aspx" TargetMode="External"/><Relationship Id="rId1" Type="http://schemas.openxmlformats.org/officeDocument/2006/relationships/slideLayout" Target="../slideLayouts/slideLayout1.xml"/><Relationship Id="rId6" Type="http://schemas.openxmlformats.org/officeDocument/2006/relationships/hyperlink" Target="https://liveunitedchicago.org/neighborhood-networks/south-chicago" TargetMode="External"/><Relationship Id="rId11" Type="http://schemas.openxmlformats.org/officeDocument/2006/relationships/hyperlink" Target="http://aceresponse.org/give_your_support/HEARTS_Initiative_45_pg.htm" TargetMode="External"/><Relationship Id="rId5" Type="http://schemas.openxmlformats.org/officeDocument/2006/relationships/hyperlink" Target="https://www.belmontcragin.org/resilience" TargetMode="External"/><Relationship Id="rId15" Type="http://schemas.openxmlformats.org/officeDocument/2006/relationships/hyperlink" Target="https://www.sdfoundation.org/news-events/sdf-news/creating-san-diegos-first-trauma-informed-care-code-of-conduct/" TargetMode="External"/><Relationship Id="rId10" Type="http://schemas.openxmlformats.org/officeDocument/2006/relationships/hyperlink" Target="https://www.first5la.org/trauma-informed-systems-change/" TargetMode="External"/><Relationship Id="rId4" Type="http://schemas.openxmlformats.org/officeDocument/2006/relationships/hyperlink" Target="https://www.chicago.gov/content/dam/city/depts/cdph/CDPH/HC2.0Plan_3252016.pdf" TargetMode="External"/><Relationship Id="rId9" Type="http://schemas.openxmlformats.org/officeDocument/2006/relationships/hyperlink" Target="https://childtrauma.org/about-childtrauma-academy/" TargetMode="External"/><Relationship Id="rId14" Type="http://schemas.openxmlformats.org/officeDocument/2006/relationships/hyperlink" Target="https://www.youthvoicesandiego.com/about.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ubmed/28865645" TargetMode="External"/><Relationship Id="rId2" Type="http://schemas.openxmlformats.org/officeDocument/2006/relationships/hyperlink" Target="http://www.philadelphiaaces.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www.ncbi.nlm.nih.gov/pubmed/28865665" TargetMode="External"/><Relationship Id="rId3" Type="http://schemas.openxmlformats.org/officeDocument/2006/relationships/hyperlink" Target="https://www.ncbi.nlm.nih.gov/pubmed/26613674" TargetMode="External"/><Relationship Id="rId7" Type="http://schemas.openxmlformats.org/officeDocument/2006/relationships/hyperlink" Target="https://www.ncbi.nlm.nih.gov/pubmed/28865659" TargetMode="External"/><Relationship Id="rId12" Type="http://schemas.openxmlformats.org/officeDocument/2006/relationships/hyperlink" Target="https://www.ncbi.nlm.nih.gov/pubmed/28865645" TargetMode="External"/><Relationship Id="rId2" Type="http://schemas.openxmlformats.org/officeDocument/2006/relationships/hyperlink" Target="https://www.ncbi.nlm.nih.gov/pubmed/26564909" TargetMode="External"/><Relationship Id="rId1" Type="http://schemas.openxmlformats.org/officeDocument/2006/relationships/slideLayout" Target="../slideLayouts/slideLayout1.xml"/><Relationship Id="rId6" Type="http://schemas.openxmlformats.org/officeDocument/2006/relationships/hyperlink" Target="https://www.ncbi.nlm.nih.gov/pubmed/26928411" TargetMode="External"/><Relationship Id="rId11" Type="http://schemas.openxmlformats.org/officeDocument/2006/relationships/hyperlink" Target="https://www.ncbi.nlm.nih.gov/pubmed/29157241" TargetMode="External"/><Relationship Id="rId5" Type="http://schemas.openxmlformats.org/officeDocument/2006/relationships/hyperlink" Target="https://www.ncbi.nlm.nih.gov/pubmed/26928410" TargetMode="External"/><Relationship Id="rId10" Type="http://schemas.openxmlformats.org/officeDocument/2006/relationships/hyperlink" Target="https://www.ncbi.nlm.nih.gov/pubmed/29096416" TargetMode="External"/><Relationship Id="rId4" Type="http://schemas.openxmlformats.org/officeDocument/2006/relationships/hyperlink" Target="https://www.ncbi.nlm.nih.gov/pubmed/26455263" TargetMode="External"/><Relationship Id="rId9" Type="http://schemas.openxmlformats.org/officeDocument/2006/relationships/hyperlink" Target="https://www.ncbi.nlm.nih.gov/pubmed/28865661"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ncbi.nlm.nih.gov/pubmed/30179025" TargetMode="External"/><Relationship Id="rId13" Type="http://schemas.openxmlformats.org/officeDocument/2006/relationships/hyperlink" Target="https://www.ncbi.nlm.nih.gov/pubmed/31253054" TargetMode="External"/><Relationship Id="rId3" Type="http://schemas.openxmlformats.org/officeDocument/2006/relationships/hyperlink" Target="https://www.ncbi.nlm.nih.gov/pubmed/27673708" TargetMode="External"/><Relationship Id="rId7" Type="http://schemas.openxmlformats.org/officeDocument/2006/relationships/hyperlink" Target="https://www.ncbi.nlm.nih.gov/pubmed/29739000" TargetMode="External"/><Relationship Id="rId12" Type="http://schemas.openxmlformats.org/officeDocument/2006/relationships/hyperlink" Target="https://www.ncbi.nlm.nih.gov/pubmed/31309131" TargetMode="External"/><Relationship Id="rId2" Type="http://schemas.openxmlformats.org/officeDocument/2006/relationships/hyperlink" Target="https://www.ncbi.nlm.nih.gov/pubmed/28865646" TargetMode="External"/><Relationship Id="rId1" Type="http://schemas.openxmlformats.org/officeDocument/2006/relationships/slideLayout" Target="../slideLayouts/slideLayout1.xml"/><Relationship Id="rId6" Type="http://schemas.openxmlformats.org/officeDocument/2006/relationships/hyperlink" Target="https://www.ncbi.nlm.nih.gov/pubmed/27977284" TargetMode="External"/><Relationship Id="rId11" Type="http://schemas.openxmlformats.org/officeDocument/2006/relationships/hyperlink" Target="https://www.ncbi.nlm.nih.gov/pubmed/30714809" TargetMode="External"/><Relationship Id="rId5" Type="http://schemas.openxmlformats.org/officeDocument/2006/relationships/hyperlink" Target="https://www.ncbi.nlm.nih.gov/pubmed/28252468" TargetMode="External"/><Relationship Id="rId10" Type="http://schemas.openxmlformats.org/officeDocument/2006/relationships/hyperlink" Target="https://www.ncbi.nlm.nih.gov/pubmed/30540843" TargetMode="External"/><Relationship Id="rId4" Type="http://schemas.openxmlformats.org/officeDocument/2006/relationships/hyperlink" Target="https://www.ncbi.nlm.nih.gov/pubmed/28893142" TargetMode="External"/><Relationship Id="rId9" Type="http://schemas.openxmlformats.org/officeDocument/2006/relationships/hyperlink" Target="https://www.ncbi.nlm.nih.gov/pubmed/3020219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childhealthdata.org/" TargetMode="External"/><Relationship Id="rId7" Type="http://schemas.openxmlformats.org/officeDocument/2006/relationships/hyperlink" Target="https://www.usnews.com/news/healthiest-communities/articles/methodology" TargetMode="External"/><Relationship Id="rId2" Type="http://schemas.openxmlformats.org/officeDocument/2006/relationships/hyperlink" Target="https://www.aacap.org/aacap/Advocacy/Federal_and_State_Initiatives/Workforce_Maps/Home.aspx" TargetMode="External"/><Relationship Id="rId1" Type="http://schemas.openxmlformats.org/officeDocument/2006/relationships/slideLayout" Target="../slideLayouts/slideLayout1.xml"/><Relationship Id="rId6" Type="http://schemas.openxmlformats.org/officeDocument/2006/relationships/hyperlink" Target="http://www.measureofamerica.org/DYinteractive/#State" TargetMode="External"/><Relationship Id="rId5" Type="http://schemas.openxmlformats.org/officeDocument/2006/relationships/hyperlink" Target="https://datacenter.kidscount.org/" TargetMode="External"/><Relationship Id="rId4" Type="http://schemas.openxmlformats.org/officeDocument/2006/relationships/hyperlink" Target="https://www.cdc.gov/brfss/state_info/brfss_use_examples.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marc.healthfederation.org/illinois/update/2016-managing-groundswell-interest-aces" TargetMode="External"/><Relationship Id="rId13" Type="http://schemas.openxmlformats.org/officeDocument/2006/relationships/hyperlink" Target="https://www.bouncelouisville.org/about1-c1x1t" TargetMode="External"/><Relationship Id="rId18" Type="http://schemas.openxmlformats.org/officeDocument/2006/relationships/hyperlink" Target="http://www.bringupnebraska.org/" TargetMode="External"/><Relationship Id="rId26" Type="http://schemas.openxmlformats.org/officeDocument/2006/relationships/hyperlink" Target="http://www.fosteringfutureswisconsin.org/" TargetMode="External"/><Relationship Id="rId3" Type="http://schemas.openxmlformats.org/officeDocument/2006/relationships/hyperlink" Target="https://azaces.org/" TargetMode="External"/><Relationship Id="rId21" Type="http://schemas.openxmlformats.org/officeDocument/2006/relationships/hyperlink" Target="https://traumainformedoregon.org/" TargetMode="External"/><Relationship Id="rId7" Type="http://schemas.openxmlformats.org/officeDocument/2006/relationships/hyperlink" Target="https://traumainformedde.org/" TargetMode="External"/><Relationship Id="rId12" Type="http://schemas.openxmlformats.org/officeDocument/2006/relationships/hyperlink" Target="http://www.kansaspowerofthepositive.org/" TargetMode="External"/><Relationship Id="rId17" Type="http://schemas.openxmlformats.org/officeDocument/2006/relationships/hyperlink" Target="http://www.elevatemontana.org/" TargetMode="External"/><Relationship Id="rId25" Type="http://schemas.openxmlformats.org/officeDocument/2006/relationships/hyperlink" Target="http://www.appi-wa.org/" TargetMode="External"/><Relationship Id="rId2" Type="http://schemas.openxmlformats.org/officeDocument/2006/relationships/hyperlink" Target="https://www.akresilience.org/" TargetMode="External"/><Relationship Id="rId16" Type="http://schemas.openxmlformats.org/officeDocument/2006/relationships/hyperlink" Target="https://www.pcamn.org/" TargetMode="External"/><Relationship Id="rId20" Type="http://schemas.openxmlformats.org/officeDocument/2006/relationships/hyperlink" Target="https://childandfamilypolicy.duke.edu/project/n-c-resilience-learning-project/" TargetMode="External"/><Relationship Id="rId1" Type="http://schemas.openxmlformats.org/officeDocument/2006/relationships/slideLayout" Target="../slideLayouts/slideLayout1.xml"/><Relationship Id="rId6" Type="http://schemas.openxmlformats.org/officeDocument/2006/relationships/hyperlink" Target="https://www.chdi.org/our-work/mental-health/trauma-informed-initiatives/" TargetMode="External"/><Relationship Id="rId11" Type="http://schemas.openxmlformats.org/officeDocument/2006/relationships/hyperlink" Target="https://www.doe.in.gov/sites/default/files/school-improvement/childrens_policy_and_law_initiative.pdf" TargetMode="External"/><Relationship Id="rId24" Type="http://schemas.openxmlformats.org/officeDocument/2006/relationships/hyperlink" Target="http://aceresponse.org/give_your_support/Washington_State_Family_Policy_Council_19_52_sb.htm" TargetMode="External"/><Relationship Id="rId5" Type="http://schemas.openxmlformats.org/officeDocument/2006/relationships/hyperlink" Target="https://coactcolorado.org/" TargetMode="External"/><Relationship Id="rId15" Type="http://schemas.openxmlformats.org/officeDocument/2006/relationships/hyperlink" Target="https://massadvocates.org/tlpi/" TargetMode="External"/><Relationship Id="rId23" Type="http://schemas.openxmlformats.org/officeDocument/2006/relationships/hyperlink" Target="https://trcutah.org/" TargetMode="External"/><Relationship Id="rId10" Type="http://schemas.openxmlformats.org/officeDocument/2006/relationships/hyperlink" Target="http://lookthroughtheireyes.org/ictc-coalition/" TargetMode="External"/><Relationship Id="rId19" Type="http://schemas.openxmlformats.org/officeDocument/2006/relationships/hyperlink" Target="https://www.nhstudentwellness.org/grow.html" TargetMode="External"/><Relationship Id="rId4" Type="http://schemas.openxmlformats.org/officeDocument/2006/relationships/hyperlink" Target="http://www.4cakids.org/" TargetMode="External"/><Relationship Id="rId9" Type="http://schemas.openxmlformats.org/officeDocument/2006/relationships/hyperlink" Target="https://childhoodresilience.org/" TargetMode="External"/><Relationship Id="rId14" Type="http://schemas.openxmlformats.org/officeDocument/2006/relationships/hyperlink" Target="http://www.traumacenter.org/products/pdf_files/TIC_MassChildTraumaProject_B0005.pdf" TargetMode="External"/><Relationship Id="rId22" Type="http://schemas.openxmlformats.org/officeDocument/2006/relationships/hyperlink" Target="https://www.tn.gov/dcs/program-areas/child-health/aces.html" TargetMode="External"/><Relationship Id="rId27" Type="http://schemas.openxmlformats.org/officeDocument/2006/relationships/hyperlink" Target="https://wyctf.org/wp-content/uploads/2016/08/Wyoming-Childrens-Trust-Fund-Annual-Report-2018.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ncbi.nlm.nih.gov/pubmed/26613674" TargetMode="External"/><Relationship Id="rId2" Type="http://schemas.openxmlformats.org/officeDocument/2006/relationships/hyperlink" Target="https://www.luk.org/services/counseling-mainmenu-396/mctp-mainmen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17067-15F7-4098-A4A2-F357BEFAC74F}"/>
              </a:ext>
            </a:extLst>
          </p:cNvPr>
          <p:cNvSpPr>
            <a:spLocks noGrp="1"/>
          </p:cNvSpPr>
          <p:nvPr>
            <p:ph type="ctrTitle"/>
          </p:nvPr>
        </p:nvSpPr>
        <p:spPr>
          <a:xfrm>
            <a:off x="1582723" y="2235200"/>
            <a:ext cx="9144000" cy="2387600"/>
          </a:xfrm>
        </p:spPr>
        <p:txBody>
          <a:bodyPr>
            <a:normAutofit fontScale="90000"/>
          </a:bodyPr>
          <a:lstStyle/>
          <a:p>
            <a:r>
              <a:rPr lang="en-US" sz="4400" b="1" dirty="0"/>
              <a:t>National Landscape Scan of TIC/ACEs Efforts</a:t>
            </a:r>
            <a:br>
              <a:rPr lang="en-US" sz="4400" b="1" dirty="0"/>
            </a:br>
            <a:br>
              <a:rPr lang="en-US" b="1" dirty="0"/>
            </a:br>
            <a:r>
              <a:rPr lang="en-US" sz="3300" b="1" dirty="0"/>
              <a:t>September 2019</a:t>
            </a:r>
          </a:p>
        </p:txBody>
      </p:sp>
      <p:sp>
        <p:nvSpPr>
          <p:cNvPr id="9" name="Rectangle 8">
            <a:extLst>
              <a:ext uri="{FF2B5EF4-FFF2-40B4-BE49-F238E27FC236}">
                <a16:creationId xmlns:a16="http://schemas.microsoft.com/office/drawing/2014/main" id="{87C5F121-E8A0-4303-B023-5C36D6A1BB9E}"/>
              </a:ext>
            </a:extLst>
          </p:cNvPr>
          <p:cNvSpPr/>
          <p:nvPr/>
        </p:nvSpPr>
        <p:spPr>
          <a:xfrm>
            <a:off x="0" y="6031684"/>
            <a:ext cx="12192000" cy="826316"/>
          </a:xfrm>
          <a:prstGeom prst="rect">
            <a:avLst/>
          </a:prstGeom>
          <a:solidFill>
            <a:srgbClr val="6FBF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82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itle 1">
            <a:extLst>
              <a:ext uri="{FF2B5EF4-FFF2-40B4-BE49-F238E27FC236}">
                <a16:creationId xmlns:a16="http://schemas.microsoft.com/office/drawing/2014/main" id="{641AE630-E191-4E3B-8909-5376088E1310}"/>
              </a:ext>
            </a:extLst>
          </p:cNvPr>
          <p:cNvSpPr>
            <a:spLocks noGrp="1"/>
          </p:cNvSpPr>
          <p:nvPr>
            <p:ph type="ctrTitle"/>
          </p:nvPr>
        </p:nvSpPr>
        <p:spPr>
          <a:xfrm>
            <a:off x="1360952" y="1356364"/>
            <a:ext cx="9470096" cy="623897"/>
          </a:xfrm>
        </p:spPr>
        <p:txBody>
          <a:bodyPr>
            <a:normAutofit/>
          </a:bodyPr>
          <a:lstStyle/>
          <a:p>
            <a:r>
              <a:rPr lang="en-US" sz="3000" b="1" dirty="0">
                <a:solidFill>
                  <a:srgbClr val="163856"/>
                </a:solidFill>
              </a:rPr>
              <a:t>Leading Large Metro Area Wide TIC/ACES Coalitions</a:t>
            </a:r>
          </a:p>
        </p:txBody>
      </p:sp>
      <p:grpSp>
        <p:nvGrpSpPr>
          <p:cNvPr id="2" name="Group 1">
            <a:extLst>
              <a:ext uri="{FF2B5EF4-FFF2-40B4-BE49-F238E27FC236}">
                <a16:creationId xmlns:a16="http://schemas.microsoft.com/office/drawing/2014/main" id="{FDC8B1B5-C88A-4C3C-8FCF-84C2ACDC9880}"/>
              </a:ext>
            </a:extLst>
          </p:cNvPr>
          <p:cNvGrpSpPr/>
          <p:nvPr/>
        </p:nvGrpSpPr>
        <p:grpSpPr>
          <a:xfrm>
            <a:off x="3878199" y="1933394"/>
            <a:ext cx="8291917" cy="4724143"/>
            <a:chOff x="3878199" y="1933394"/>
            <a:chExt cx="8291917" cy="4724143"/>
          </a:xfrm>
        </p:grpSpPr>
        <p:sp>
          <p:nvSpPr>
            <p:cNvPr id="9" name="TextBox 8">
              <a:extLst>
                <a:ext uri="{FF2B5EF4-FFF2-40B4-BE49-F238E27FC236}">
                  <a16:creationId xmlns:a16="http://schemas.microsoft.com/office/drawing/2014/main" id="{D5698843-747D-416F-8AAF-7682368283E7}"/>
                </a:ext>
              </a:extLst>
            </p:cNvPr>
            <p:cNvSpPr txBox="1"/>
            <p:nvPr/>
          </p:nvSpPr>
          <p:spPr>
            <a:xfrm>
              <a:off x="7914505" y="3035144"/>
              <a:ext cx="45719" cy="430428"/>
            </a:xfrm>
            <a:prstGeom prst="rect">
              <a:avLst/>
            </a:prstGeom>
            <a:noFill/>
          </p:spPr>
          <p:txBody>
            <a:bodyPr wrap="square" rtlCol="0">
              <a:spAutoFit/>
            </a:bodyPr>
            <a:lstStyle/>
            <a:p>
              <a:endParaRPr lang="en-US" dirty="0"/>
            </a:p>
          </p:txBody>
        </p:sp>
        <p:grpSp>
          <p:nvGrpSpPr>
            <p:cNvPr id="89" name="Group 2">
              <a:extLst>
                <a:ext uri="{FF2B5EF4-FFF2-40B4-BE49-F238E27FC236}">
                  <a16:creationId xmlns:a16="http://schemas.microsoft.com/office/drawing/2014/main" id="{AFCF7C1D-38A7-4516-B6FB-C4276A8E1F2C}"/>
                </a:ext>
              </a:extLst>
            </p:cNvPr>
            <p:cNvGrpSpPr>
              <a:grpSpLocks/>
            </p:cNvGrpSpPr>
            <p:nvPr/>
          </p:nvGrpSpPr>
          <p:grpSpPr bwMode="auto">
            <a:xfrm>
              <a:off x="4242216" y="1933394"/>
              <a:ext cx="7779152" cy="4724143"/>
              <a:chOff x="333" y="721"/>
              <a:chExt cx="5182" cy="3263"/>
            </a:xfrm>
          </p:grpSpPr>
          <p:sp>
            <p:nvSpPr>
              <p:cNvPr id="90" name="Freeform 3">
                <a:extLst>
                  <a:ext uri="{FF2B5EF4-FFF2-40B4-BE49-F238E27FC236}">
                    <a16:creationId xmlns:a16="http://schemas.microsoft.com/office/drawing/2014/main" id="{6720B2ED-5810-4CE7-96FA-32019D234D4D}"/>
                  </a:ext>
                </a:extLst>
              </p:cNvPr>
              <p:cNvSpPr>
                <a:spLocks/>
              </p:cNvSpPr>
              <p:nvPr/>
            </p:nvSpPr>
            <p:spPr bwMode="gray">
              <a:xfrm>
                <a:off x="3767" y="2749"/>
                <a:ext cx="377" cy="615"/>
              </a:xfrm>
              <a:custGeom>
                <a:avLst/>
                <a:gdLst>
                  <a:gd name="T0" fmla="*/ 0 w 755"/>
                  <a:gd name="T1" fmla="*/ 43 h 1230"/>
                  <a:gd name="T2" fmla="*/ 19 w 755"/>
                  <a:gd name="T3" fmla="*/ 66 h 1230"/>
                  <a:gd name="T4" fmla="*/ 0 w 755"/>
                  <a:gd name="T5" fmla="*/ 826 h 1230"/>
                  <a:gd name="T6" fmla="*/ 46 w 755"/>
                  <a:gd name="T7" fmla="*/ 1193 h 1230"/>
                  <a:gd name="T8" fmla="*/ 101 w 755"/>
                  <a:gd name="T9" fmla="*/ 1206 h 1230"/>
                  <a:gd name="T10" fmla="*/ 122 w 755"/>
                  <a:gd name="T11" fmla="*/ 1090 h 1230"/>
                  <a:gd name="T12" fmla="*/ 142 w 755"/>
                  <a:gd name="T13" fmla="*/ 1121 h 1230"/>
                  <a:gd name="T14" fmla="*/ 146 w 755"/>
                  <a:gd name="T15" fmla="*/ 1177 h 1230"/>
                  <a:gd name="T16" fmla="*/ 174 w 755"/>
                  <a:gd name="T17" fmla="*/ 1205 h 1230"/>
                  <a:gd name="T18" fmla="*/ 132 w 755"/>
                  <a:gd name="T19" fmla="*/ 1230 h 1230"/>
                  <a:gd name="T20" fmla="*/ 238 w 755"/>
                  <a:gd name="T21" fmla="*/ 1202 h 1230"/>
                  <a:gd name="T22" fmla="*/ 260 w 755"/>
                  <a:gd name="T23" fmla="*/ 1167 h 1230"/>
                  <a:gd name="T24" fmla="*/ 243 w 755"/>
                  <a:gd name="T25" fmla="*/ 1148 h 1230"/>
                  <a:gd name="T26" fmla="*/ 252 w 755"/>
                  <a:gd name="T27" fmla="*/ 1119 h 1230"/>
                  <a:gd name="T28" fmla="*/ 200 w 755"/>
                  <a:gd name="T29" fmla="*/ 1069 h 1230"/>
                  <a:gd name="T30" fmla="*/ 204 w 755"/>
                  <a:gd name="T31" fmla="*/ 1030 h 1230"/>
                  <a:gd name="T32" fmla="*/ 755 w 755"/>
                  <a:gd name="T33" fmla="*/ 980 h 1230"/>
                  <a:gd name="T34" fmla="*/ 708 w 755"/>
                  <a:gd name="T35" fmla="*/ 785 h 1230"/>
                  <a:gd name="T36" fmla="*/ 716 w 755"/>
                  <a:gd name="T37" fmla="*/ 716 h 1230"/>
                  <a:gd name="T38" fmla="*/ 739 w 755"/>
                  <a:gd name="T39" fmla="*/ 670 h 1230"/>
                  <a:gd name="T40" fmla="*/ 720 w 755"/>
                  <a:gd name="T41" fmla="*/ 606 h 1230"/>
                  <a:gd name="T42" fmla="*/ 667 w 755"/>
                  <a:gd name="T43" fmla="*/ 518 h 1230"/>
                  <a:gd name="T44" fmla="*/ 525 w 755"/>
                  <a:gd name="T45" fmla="*/ 0 h 1230"/>
                  <a:gd name="T46" fmla="*/ 0 w 755"/>
                  <a:gd name="T47" fmla="*/ 43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55" h="1230">
                    <a:moveTo>
                      <a:pt x="0" y="43"/>
                    </a:moveTo>
                    <a:lnTo>
                      <a:pt x="19" y="66"/>
                    </a:lnTo>
                    <a:lnTo>
                      <a:pt x="0" y="826"/>
                    </a:lnTo>
                    <a:lnTo>
                      <a:pt x="46" y="1193"/>
                    </a:lnTo>
                    <a:lnTo>
                      <a:pt x="101" y="1206"/>
                    </a:lnTo>
                    <a:lnTo>
                      <a:pt x="122" y="1090"/>
                    </a:lnTo>
                    <a:lnTo>
                      <a:pt x="142" y="1121"/>
                    </a:lnTo>
                    <a:lnTo>
                      <a:pt x="146" y="1177"/>
                    </a:lnTo>
                    <a:lnTo>
                      <a:pt x="174" y="1205"/>
                    </a:lnTo>
                    <a:lnTo>
                      <a:pt x="132" y="1230"/>
                    </a:lnTo>
                    <a:lnTo>
                      <a:pt x="238" y="1202"/>
                    </a:lnTo>
                    <a:lnTo>
                      <a:pt x="260" y="1167"/>
                    </a:lnTo>
                    <a:lnTo>
                      <a:pt x="243" y="1148"/>
                    </a:lnTo>
                    <a:lnTo>
                      <a:pt x="252" y="1119"/>
                    </a:lnTo>
                    <a:lnTo>
                      <a:pt x="200" y="1069"/>
                    </a:lnTo>
                    <a:lnTo>
                      <a:pt x="204" y="1030"/>
                    </a:lnTo>
                    <a:lnTo>
                      <a:pt x="755" y="980"/>
                    </a:lnTo>
                    <a:lnTo>
                      <a:pt x="708" y="785"/>
                    </a:lnTo>
                    <a:lnTo>
                      <a:pt x="716" y="716"/>
                    </a:lnTo>
                    <a:lnTo>
                      <a:pt x="739" y="670"/>
                    </a:lnTo>
                    <a:lnTo>
                      <a:pt x="720" y="606"/>
                    </a:lnTo>
                    <a:lnTo>
                      <a:pt x="667" y="518"/>
                    </a:lnTo>
                    <a:lnTo>
                      <a:pt x="525" y="0"/>
                    </a:lnTo>
                    <a:lnTo>
                      <a:pt x="0" y="4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4">
                <a:extLst>
                  <a:ext uri="{FF2B5EF4-FFF2-40B4-BE49-F238E27FC236}">
                    <a16:creationId xmlns:a16="http://schemas.microsoft.com/office/drawing/2014/main" id="{8CF7D923-B0BF-477B-AF08-A173A4005CDA}"/>
                  </a:ext>
                </a:extLst>
              </p:cNvPr>
              <p:cNvSpPr>
                <a:spLocks/>
              </p:cNvSpPr>
              <p:nvPr/>
            </p:nvSpPr>
            <p:spPr bwMode="gray">
              <a:xfrm>
                <a:off x="521" y="3901"/>
                <a:ext cx="49" cy="24"/>
              </a:xfrm>
              <a:custGeom>
                <a:avLst/>
                <a:gdLst>
                  <a:gd name="T0" fmla="*/ 0 w 98"/>
                  <a:gd name="T1" fmla="*/ 48 h 48"/>
                  <a:gd name="T2" fmla="*/ 25 w 98"/>
                  <a:gd name="T3" fmla="*/ 22 h 48"/>
                  <a:gd name="T4" fmla="*/ 92 w 98"/>
                  <a:gd name="T5" fmla="*/ 0 h 48"/>
                  <a:gd name="T6" fmla="*/ 98 w 98"/>
                  <a:gd name="T7" fmla="*/ 9 h 48"/>
                  <a:gd name="T8" fmla="*/ 0 w 98"/>
                  <a:gd name="T9" fmla="*/ 48 h 48"/>
                </a:gdLst>
                <a:ahLst/>
                <a:cxnLst>
                  <a:cxn ang="0">
                    <a:pos x="T0" y="T1"/>
                  </a:cxn>
                  <a:cxn ang="0">
                    <a:pos x="T2" y="T3"/>
                  </a:cxn>
                  <a:cxn ang="0">
                    <a:pos x="T4" y="T5"/>
                  </a:cxn>
                  <a:cxn ang="0">
                    <a:pos x="T6" y="T7"/>
                  </a:cxn>
                  <a:cxn ang="0">
                    <a:pos x="T8" y="T9"/>
                  </a:cxn>
                </a:cxnLst>
                <a:rect l="0" t="0" r="r" b="b"/>
                <a:pathLst>
                  <a:path w="98" h="48">
                    <a:moveTo>
                      <a:pt x="0" y="48"/>
                    </a:moveTo>
                    <a:lnTo>
                      <a:pt x="25" y="22"/>
                    </a:lnTo>
                    <a:lnTo>
                      <a:pt x="92" y="0"/>
                    </a:lnTo>
                    <a:lnTo>
                      <a:pt x="98" y="9"/>
                    </a:lnTo>
                    <a:lnTo>
                      <a:pt x="0" y="4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5">
                <a:extLst>
                  <a:ext uri="{FF2B5EF4-FFF2-40B4-BE49-F238E27FC236}">
                    <a16:creationId xmlns:a16="http://schemas.microsoft.com/office/drawing/2014/main" id="{63A537E9-9110-43C7-8DF6-883243BB5C3F}"/>
                  </a:ext>
                </a:extLst>
              </p:cNvPr>
              <p:cNvSpPr>
                <a:spLocks/>
              </p:cNvSpPr>
              <p:nvPr/>
            </p:nvSpPr>
            <p:spPr bwMode="gray">
              <a:xfrm>
                <a:off x="592" y="3890"/>
                <a:ext cx="29" cy="20"/>
              </a:xfrm>
              <a:custGeom>
                <a:avLst/>
                <a:gdLst>
                  <a:gd name="T0" fmla="*/ 0 w 59"/>
                  <a:gd name="T1" fmla="*/ 39 h 39"/>
                  <a:gd name="T2" fmla="*/ 13 w 59"/>
                  <a:gd name="T3" fmla="*/ 0 h 39"/>
                  <a:gd name="T4" fmla="*/ 59 w 59"/>
                  <a:gd name="T5" fmla="*/ 7 h 39"/>
                  <a:gd name="T6" fmla="*/ 52 w 59"/>
                  <a:gd name="T7" fmla="*/ 31 h 39"/>
                  <a:gd name="T8" fmla="*/ 0 w 59"/>
                  <a:gd name="T9" fmla="*/ 39 h 39"/>
                </a:gdLst>
                <a:ahLst/>
                <a:cxnLst>
                  <a:cxn ang="0">
                    <a:pos x="T0" y="T1"/>
                  </a:cxn>
                  <a:cxn ang="0">
                    <a:pos x="T2" y="T3"/>
                  </a:cxn>
                  <a:cxn ang="0">
                    <a:pos x="T4" y="T5"/>
                  </a:cxn>
                  <a:cxn ang="0">
                    <a:pos x="T6" y="T7"/>
                  </a:cxn>
                  <a:cxn ang="0">
                    <a:pos x="T8" y="T9"/>
                  </a:cxn>
                </a:cxnLst>
                <a:rect l="0" t="0" r="r" b="b"/>
                <a:pathLst>
                  <a:path w="59" h="39">
                    <a:moveTo>
                      <a:pt x="0" y="39"/>
                    </a:moveTo>
                    <a:lnTo>
                      <a:pt x="13" y="0"/>
                    </a:lnTo>
                    <a:lnTo>
                      <a:pt x="59" y="7"/>
                    </a:lnTo>
                    <a:lnTo>
                      <a:pt x="52" y="31"/>
                    </a:lnTo>
                    <a:lnTo>
                      <a:pt x="0" y="3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3" name="Freeform 6">
                <a:extLst>
                  <a:ext uri="{FF2B5EF4-FFF2-40B4-BE49-F238E27FC236}">
                    <a16:creationId xmlns:a16="http://schemas.microsoft.com/office/drawing/2014/main" id="{549D42FB-82F7-4B35-9F6A-E99537FF5BC6}"/>
                  </a:ext>
                </a:extLst>
              </p:cNvPr>
              <p:cNvSpPr>
                <a:spLocks/>
              </p:cNvSpPr>
              <p:nvPr/>
            </p:nvSpPr>
            <p:spPr bwMode="gray">
              <a:xfrm>
                <a:off x="656" y="3867"/>
                <a:ext cx="53" cy="22"/>
              </a:xfrm>
              <a:custGeom>
                <a:avLst/>
                <a:gdLst>
                  <a:gd name="T0" fmla="*/ 0 w 107"/>
                  <a:gd name="T1" fmla="*/ 44 h 44"/>
                  <a:gd name="T2" fmla="*/ 25 w 107"/>
                  <a:gd name="T3" fmla="*/ 0 h 44"/>
                  <a:gd name="T4" fmla="*/ 90 w 107"/>
                  <a:gd name="T5" fmla="*/ 0 h 44"/>
                  <a:gd name="T6" fmla="*/ 107 w 107"/>
                  <a:gd name="T7" fmla="*/ 40 h 44"/>
                  <a:gd name="T8" fmla="*/ 36 w 107"/>
                  <a:gd name="T9" fmla="*/ 31 h 44"/>
                  <a:gd name="T10" fmla="*/ 0 w 107"/>
                  <a:gd name="T11" fmla="*/ 44 h 44"/>
                </a:gdLst>
                <a:ahLst/>
                <a:cxnLst>
                  <a:cxn ang="0">
                    <a:pos x="T0" y="T1"/>
                  </a:cxn>
                  <a:cxn ang="0">
                    <a:pos x="T2" y="T3"/>
                  </a:cxn>
                  <a:cxn ang="0">
                    <a:pos x="T4" y="T5"/>
                  </a:cxn>
                  <a:cxn ang="0">
                    <a:pos x="T6" y="T7"/>
                  </a:cxn>
                  <a:cxn ang="0">
                    <a:pos x="T8" y="T9"/>
                  </a:cxn>
                  <a:cxn ang="0">
                    <a:pos x="T10" y="T11"/>
                  </a:cxn>
                </a:cxnLst>
                <a:rect l="0" t="0" r="r" b="b"/>
                <a:pathLst>
                  <a:path w="107" h="44">
                    <a:moveTo>
                      <a:pt x="0" y="44"/>
                    </a:moveTo>
                    <a:lnTo>
                      <a:pt x="25" y="0"/>
                    </a:lnTo>
                    <a:lnTo>
                      <a:pt x="90" y="0"/>
                    </a:lnTo>
                    <a:lnTo>
                      <a:pt x="107" y="40"/>
                    </a:lnTo>
                    <a:lnTo>
                      <a:pt x="36" y="31"/>
                    </a:lnTo>
                    <a:lnTo>
                      <a:pt x="0" y="4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4" name="Freeform 7">
                <a:extLst>
                  <a:ext uri="{FF2B5EF4-FFF2-40B4-BE49-F238E27FC236}">
                    <a16:creationId xmlns:a16="http://schemas.microsoft.com/office/drawing/2014/main" id="{2B4C996C-D902-4DB0-AE40-1B2799AA2532}"/>
                  </a:ext>
                </a:extLst>
              </p:cNvPr>
              <p:cNvSpPr>
                <a:spLocks/>
              </p:cNvSpPr>
              <p:nvPr/>
            </p:nvSpPr>
            <p:spPr bwMode="gray">
              <a:xfrm>
                <a:off x="706" y="3102"/>
                <a:ext cx="957" cy="808"/>
              </a:xfrm>
              <a:custGeom>
                <a:avLst/>
                <a:gdLst>
                  <a:gd name="T0" fmla="*/ 157 w 1915"/>
                  <a:gd name="T1" fmla="*/ 1476 h 1617"/>
                  <a:gd name="T2" fmla="*/ 364 w 1915"/>
                  <a:gd name="T3" fmla="*/ 1358 h 1617"/>
                  <a:gd name="T4" fmla="*/ 371 w 1915"/>
                  <a:gd name="T5" fmla="*/ 1215 h 1617"/>
                  <a:gd name="T6" fmla="*/ 295 w 1915"/>
                  <a:gd name="T7" fmla="*/ 1205 h 1617"/>
                  <a:gd name="T8" fmla="*/ 150 w 1915"/>
                  <a:gd name="T9" fmla="*/ 1198 h 1617"/>
                  <a:gd name="T10" fmla="*/ 213 w 1915"/>
                  <a:gd name="T11" fmla="*/ 1008 h 1617"/>
                  <a:gd name="T12" fmla="*/ 83 w 1915"/>
                  <a:gd name="T13" fmla="*/ 1006 h 1617"/>
                  <a:gd name="T14" fmla="*/ 95 w 1915"/>
                  <a:gd name="T15" fmla="*/ 941 h 1617"/>
                  <a:gd name="T16" fmla="*/ 43 w 1915"/>
                  <a:gd name="T17" fmla="*/ 870 h 1617"/>
                  <a:gd name="T18" fmla="*/ 229 w 1915"/>
                  <a:gd name="T19" fmla="*/ 755 h 1617"/>
                  <a:gd name="T20" fmla="*/ 335 w 1915"/>
                  <a:gd name="T21" fmla="*/ 645 h 1617"/>
                  <a:gd name="T22" fmla="*/ 182 w 1915"/>
                  <a:gd name="T23" fmla="*/ 604 h 1617"/>
                  <a:gd name="T24" fmla="*/ 271 w 1915"/>
                  <a:gd name="T25" fmla="*/ 408 h 1617"/>
                  <a:gd name="T26" fmla="*/ 400 w 1915"/>
                  <a:gd name="T27" fmla="*/ 462 h 1617"/>
                  <a:gd name="T28" fmla="*/ 424 w 1915"/>
                  <a:gd name="T29" fmla="*/ 468 h 1617"/>
                  <a:gd name="T30" fmla="*/ 322 w 1915"/>
                  <a:gd name="T31" fmla="*/ 365 h 1617"/>
                  <a:gd name="T32" fmla="*/ 289 w 1915"/>
                  <a:gd name="T33" fmla="*/ 157 h 1617"/>
                  <a:gd name="T34" fmla="*/ 544 w 1915"/>
                  <a:gd name="T35" fmla="*/ 51 h 1617"/>
                  <a:gd name="T36" fmla="*/ 675 w 1915"/>
                  <a:gd name="T37" fmla="*/ 0 h 1617"/>
                  <a:gd name="T38" fmla="*/ 759 w 1915"/>
                  <a:gd name="T39" fmla="*/ 79 h 1617"/>
                  <a:gd name="T40" fmla="*/ 945 w 1915"/>
                  <a:gd name="T41" fmla="*/ 137 h 1617"/>
                  <a:gd name="T42" fmla="*/ 1117 w 1915"/>
                  <a:gd name="T43" fmla="*/ 170 h 1617"/>
                  <a:gd name="T44" fmla="*/ 1368 w 1915"/>
                  <a:gd name="T45" fmla="*/ 1164 h 1617"/>
                  <a:gd name="T46" fmla="*/ 1525 w 1915"/>
                  <a:gd name="T47" fmla="*/ 1192 h 1617"/>
                  <a:gd name="T48" fmla="*/ 1605 w 1915"/>
                  <a:gd name="T49" fmla="*/ 1218 h 1617"/>
                  <a:gd name="T50" fmla="*/ 1838 w 1915"/>
                  <a:gd name="T51" fmla="*/ 1465 h 1617"/>
                  <a:gd name="T52" fmla="*/ 1890 w 1915"/>
                  <a:gd name="T53" fmla="*/ 1617 h 1617"/>
                  <a:gd name="T54" fmla="*/ 1859 w 1915"/>
                  <a:gd name="T55" fmla="*/ 1561 h 1617"/>
                  <a:gd name="T56" fmla="*/ 1798 w 1915"/>
                  <a:gd name="T57" fmla="*/ 1542 h 1617"/>
                  <a:gd name="T58" fmla="*/ 1780 w 1915"/>
                  <a:gd name="T59" fmla="*/ 1501 h 1617"/>
                  <a:gd name="T60" fmla="*/ 1758 w 1915"/>
                  <a:gd name="T61" fmla="*/ 1461 h 1617"/>
                  <a:gd name="T62" fmla="*/ 1689 w 1915"/>
                  <a:gd name="T63" fmla="*/ 1412 h 1617"/>
                  <a:gd name="T64" fmla="*/ 1654 w 1915"/>
                  <a:gd name="T65" fmla="*/ 1331 h 1617"/>
                  <a:gd name="T66" fmla="*/ 1627 w 1915"/>
                  <a:gd name="T67" fmla="*/ 1309 h 1617"/>
                  <a:gd name="T68" fmla="*/ 1570 w 1915"/>
                  <a:gd name="T69" fmla="*/ 1218 h 1617"/>
                  <a:gd name="T70" fmla="*/ 1666 w 1915"/>
                  <a:gd name="T71" fmla="*/ 1354 h 1617"/>
                  <a:gd name="T72" fmla="*/ 1668 w 1915"/>
                  <a:gd name="T73" fmla="*/ 1409 h 1617"/>
                  <a:gd name="T74" fmla="*/ 1642 w 1915"/>
                  <a:gd name="T75" fmla="*/ 1437 h 1617"/>
                  <a:gd name="T76" fmla="*/ 1582 w 1915"/>
                  <a:gd name="T77" fmla="*/ 1314 h 1617"/>
                  <a:gd name="T78" fmla="*/ 1532 w 1915"/>
                  <a:gd name="T79" fmla="*/ 1268 h 1617"/>
                  <a:gd name="T80" fmla="*/ 1516 w 1915"/>
                  <a:gd name="T81" fmla="*/ 1319 h 1617"/>
                  <a:gd name="T82" fmla="*/ 1349 w 1915"/>
                  <a:gd name="T83" fmla="*/ 1182 h 1617"/>
                  <a:gd name="T84" fmla="*/ 1282 w 1915"/>
                  <a:gd name="T85" fmla="*/ 1198 h 1617"/>
                  <a:gd name="T86" fmla="*/ 1048 w 1915"/>
                  <a:gd name="T87" fmla="*/ 1150 h 1617"/>
                  <a:gd name="T88" fmla="*/ 997 w 1915"/>
                  <a:gd name="T89" fmla="*/ 1106 h 1617"/>
                  <a:gd name="T90" fmla="*/ 920 w 1915"/>
                  <a:gd name="T91" fmla="*/ 1081 h 1617"/>
                  <a:gd name="T92" fmla="*/ 913 w 1915"/>
                  <a:gd name="T93" fmla="*/ 1097 h 1617"/>
                  <a:gd name="T94" fmla="*/ 972 w 1915"/>
                  <a:gd name="T95" fmla="*/ 1195 h 1617"/>
                  <a:gd name="T96" fmla="*/ 863 w 1915"/>
                  <a:gd name="T97" fmla="*/ 1169 h 1617"/>
                  <a:gd name="T98" fmla="*/ 835 w 1915"/>
                  <a:gd name="T99" fmla="*/ 1202 h 1617"/>
                  <a:gd name="T100" fmla="*/ 742 w 1915"/>
                  <a:gd name="T101" fmla="*/ 1237 h 1617"/>
                  <a:gd name="T102" fmla="*/ 756 w 1915"/>
                  <a:gd name="T103" fmla="*/ 1198 h 1617"/>
                  <a:gd name="T104" fmla="*/ 862 w 1915"/>
                  <a:gd name="T105" fmla="*/ 1021 h 1617"/>
                  <a:gd name="T106" fmla="*/ 686 w 1915"/>
                  <a:gd name="T107" fmla="*/ 1131 h 1617"/>
                  <a:gd name="T108" fmla="*/ 614 w 1915"/>
                  <a:gd name="T109" fmla="*/ 1279 h 1617"/>
                  <a:gd name="T110" fmla="*/ 218 w 1915"/>
                  <a:gd name="T111" fmla="*/ 1505 h 1617"/>
                  <a:gd name="T112" fmla="*/ 50 w 1915"/>
                  <a:gd name="T113" fmla="*/ 1552 h 1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15" h="1617">
                    <a:moveTo>
                      <a:pt x="0" y="1544"/>
                    </a:moveTo>
                    <a:lnTo>
                      <a:pt x="16" y="1521"/>
                    </a:lnTo>
                    <a:lnTo>
                      <a:pt x="30" y="1523"/>
                    </a:lnTo>
                    <a:lnTo>
                      <a:pt x="109" y="1466"/>
                    </a:lnTo>
                    <a:lnTo>
                      <a:pt x="157" y="1476"/>
                    </a:lnTo>
                    <a:lnTo>
                      <a:pt x="170" y="1498"/>
                    </a:lnTo>
                    <a:lnTo>
                      <a:pt x="173" y="1475"/>
                    </a:lnTo>
                    <a:lnTo>
                      <a:pt x="221" y="1442"/>
                    </a:lnTo>
                    <a:lnTo>
                      <a:pt x="296" y="1413"/>
                    </a:lnTo>
                    <a:lnTo>
                      <a:pt x="364" y="1358"/>
                    </a:lnTo>
                    <a:lnTo>
                      <a:pt x="380" y="1364"/>
                    </a:lnTo>
                    <a:lnTo>
                      <a:pt x="392" y="1293"/>
                    </a:lnTo>
                    <a:lnTo>
                      <a:pt x="431" y="1237"/>
                    </a:lnTo>
                    <a:lnTo>
                      <a:pt x="362" y="1243"/>
                    </a:lnTo>
                    <a:lnTo>
                      <a:pt x="371" y="1215"/>
                    </a:lnTo>
                    <a:lnTo>
                      <a:pt x="394" y="1217"/>
                    </a:lnTo>
                    <a:lnTo>
                      <a:pt x="372" y="1203"/>
                    </a:lnTo>
                    <a:lnTo>
                      <a:pt x="338" y="1236"/>
                    </a:lnTo>
                    <a:lnTo>
                      <a:pt x="335" y="1260"/>
                    </a:lnTo>
                    <a:lnTo>
                      <a:pt x="295" y="1205"/>
                    </a:lnTo>
                    <a:lnTo>
                      <a:pt x="282" y="1215"/>
                    </a:lnTo>
                    <a:lnTo>
                      <a:pt x="260" y="1188"/>
                    </a:lnTo>
                    <a:lnTo>
                      <a:pt x="208" y="1208"/>
                    </a:lnTo>
                    <a:lnTo>
                      <a:pt x="195" y="1212"/>
                    </a:lnTo>
                    <a:lnTo>
                      <a:pt x="150" y="1198"/>
                    </a:lnTo>
                    <a:lnTo>
                      <a:pt x="196" y="1160"/>
                    </a:lnTo>
                    <a:lnTo>
                      <a:pt x="183" y="1152"/>
                    </a:lnTo>
                    <a:lnTo>
                      <a:pt x="198" y="1125"/>
                    </a:lnTo>
                    <a:lnTo>
                      <a:pt x="190" y="1046"/>
                    </a:lnTo>
                    <a:lnTo>
                      <a:pt x="213" y="1008"/>
                    </a:lnTo>
                    <a:lnTo>
                      <a:pt x="174" y="1036"/>
                    </a:lnTo>
                    <a:lnTo>
                      <a:pt x="177" y="1060"/>
                    </a:lnTo>
                    <a:lnTo>
                      <a:pt x="143" y="1081"/>
                    </a:lnTo>
                    <a:lnTo>
                      <a:pt x="98" y="1066"/>
                    </a:lnTo>
                    <a:lnTo>
                      <a:pt x="83" y="1006"/>
                    </a:lnTo>
                    <a:lnTo>
                      <a:pt x="53" y="976"/>
                    </a:lnTo>
                    <a:lnTo>
                      <a:pt x="54" y="961"/>
                    </a:lnTo>
                    <a:lnTo>
                      <a:pt x="72" y="961"/>
                    </a:lnTo>
                    <a:lnTo>
                      <a:pt x="81" y="947"/>
                    </a:lnTo>
                    <a:lnTo>
                      <a:pt x="95" y="941"/>
                    </a:lnTo>
                    <a:lnTo>
                      <a:pt x="81" y="938"/>
                    </a:lnTo>
                    <a:lnTo>
                      <a:pt x="93" y="928"/>
                    </a:lnTo>
                    <a:lnTo>
                      <a:pt x="75" y="908"/>
                    </a:lnTo>
                    <a:lnTo>
                      <a:pt x="68" y="918"/>
                    </a:lnTo>
                    <a:lnTo>
                      <a:pt x="43" y="870"/>
                    </a:lnTo>
                    <a:lnTo>
                      <a:pt x="59" y="836"/>
                    </a:lnTo>
                    <a:lnTo>
                      <a:pt x="146" y="777"/>
                    </a:lnTo>
                    <a:lnTo>
                      <a:pt x="169" y="735"/>
                    </a:lnTo>
                    <a:lnTo>
                      <a:pt x="187" y="728"/>
                    </a:lnTo>
                    <a:lnTo>
                      <a:pt x="229" y="755"/>
                    </a:lnTo>
                    <a:lnTo>
                      <a:pt x="261" y="746"/>
                    </a:lnTo>
                    <a:lnTo>
                      <a:pt x="275" y="726"/>
                    </a:lnTo>
                    <a:lnTo>
                      <a:pt x="339" y="735"/>
                    </a:lnTo>
                    <a:lnTo>
                      <a:pt x="353" y="670"/>
                    </a:lnTo>
                    <a:lnTo>
                      <a:pt x="335" y="645"/>
                    </a:lnTo>
                    <a:lnTo>
                      <a:pt x="377" y="622"/>
                    </a:lnTo>
                    <a:lnTo>
                      <a:pt x="338" y="608"/>
                    </a:lnTo>
                    <a:lnTo>
                      <a:pt x="283" y="643"/>
                    </a:lnTo>
                    <a:lnTo>
                      <a:pt x="278" y="609"/>
                    </a:lnTo>
                    <a:lnTo>
                      <a:pt x="182" y="604"/>
                    </a:lnTo>
                    <a:lnTo>
                      <a:pt x="139" y="566"/>
                    </a:lnTo>
                    <a:lnTo>
                      <a:pt x="132" y="501"/>
                    </a:lnTo>
                    <a:lnTo>
                      <a:pt x="164" y="513"/>
                    </a:lnTo>
                    <a:lnTo>
                      <a:pt x="96" y="446"/>
                    </a:lnTo>
                    <a:lnTo>
                      <a:pt x="271" y="408"/>
                    </a:lnTo>
                    <a:lnTo>
                      <a:pt x="297" y="416"/>
                    </a:lnTo>
                    <a:lnTo>
                      <a:pt x="275" y="447"/>
                    </a:lnTo>
                    <a:lnTo>
                      <a:pt x="365" y="489"/>
                    </a:lnTo>
                    <a:lnTo>
                      <a:pt x="406" y="476"/>
                    </a:lnTo>
                    <a:lnTo>
                      <a:pt x="400" y="462"/>
                    </a:lnTo>
                    <a:lnTo>
                      <a:pt x="369" y="454"/>
                    </a:lnTo>
                    <a:lnTo>
                      <a:pt x="351" y="393"/>
                    </a:lnTo>
                    <a:lnTo>
                      <a:pt x="375" y="414"/>
                    </a:lnTo>
                    <a:lnTo>
                      <a:pt x="384" y="447"/>
                    </a:lnTo>
                    <a:lnTo>
                      <a:pt x="424" y="468"/>
                    </a:lnTo>
                    <a:lnTo>
                      <a:pt x="463" y="466"/>
                    </a:lnTo>
                    <a:lnTo>
                      <a:pt x="453" y="445"/>
                    </a:lnTo>
                    <a:lnTo>
                      <a:pt x="387" y="428"/>
                    </a:lnTo>
                    <a:lnTo>
                      <a:pt x="399" y="393"/>
                    </a:lnTo>
                    <a:lnTo>
                      <a:pt x="322" y="365"/>
                    </a:lnTo>
                    <a:lnTo>
                      <a:pt x="320" y="313"/>
                    </a:lnTo>
                    <a:lnTo>
                      <a:pt x="297" y="277"/>
                    </a:lnTo>
                    <a:lnTo>
                      <a:pt x="242" y="211"/>
                    </a:lnTo>
                    <a:lnTo>
                      <a:pt x="262" y="208"/>
                    </a:lnTo>
                    <a:lnTo>
                      <a:pt x="289" y="157"/>
                    </a:lnTo>
                    <a:lnTo>
                      <a:pt x="354" y="181"/>
                    </a:lnTo>
                    <a:lnTo>
                      <a:pt x="403" y="156"/>
                    </a:lnTo>
                    <a:lnTo>
                      <a:pt x="477" y="69"/>
                    </a:lnTo>
                    <a:lnTo>
                      <a:pt x="498" y="82"/>
                    </a:lnTo>
                    <a:lnTo>
                      <a:pt x="544" y="51"/>
                    </a:lnTo>
                    <a:lnTo>
                      <a:pt x="545" y="77"/>
                    </a:lnTo>
                    <a:lnTo>
                      <a:pt x="570" y="71"/>
                    </a:lnTo>
                    <a:lnTo>
                      <a:pt x="557" y="56"/>
                    </a:lnTo>
                    <a:lnTo>
                      <a:pt x="626" y="46"/>
                    </a:lnTo>
                    <a:lnTo>
                      <a:pt x="675" y="0"/>
                    </a:lnTo>
                    <a:lnTo>
                      <a:pt x="707" y="32"/>
                    </a:lnTo>
                    <a:lnTo>
                      <a:pt x="696" y="69"/>
                    </a:lnTo>
                    <a:lnTo>
                      <a:pt x="718" y="71"/>
                    </a:lnTo>
                    <a:lnTo>
                      <a:pt x="727" y="37"/>
                    </a:lnTo>
                    <a:lnTo>
                      <a:pt x="759" y="79"/>
                    </a:lnTo>
                    <a:lnTo>
                      <a:pt x="813" y="79"/>
                    </a:lnTo>
                    <a:lnTo>
                      <a:pt x="821" y="118"/>
                    </a:lnTo>
                    <a:lnTo>
                      <a:pt x="921" y="129"/>
                    </a:lnTo>
                    <a:lnTo>
                      <a:pt x="920" y="149"/>
                    </a:lnTo>
                    <a:lnTo>
                      <a:pt x="945" y="137"/>
                    </a:lnTo>
                    <a:lnTo>
                      <a:pt x="970" y="167"/>
                    </a:lnTo>
                    <a:lnTo>
                      <a:pt x="1022" y="157"/>
                    </a:lnTo>
                    <a:lnTo>
                      <a:pt x="1070" y="181"/>
                    </a:lnTo>
                    <a:lnTo>
                      <a:pt x="1117" y="159"/>
                    </a:lnTo>
                    <a:lnTo>
                      <a:pt x="1117" y="170"/>
                    </a:lnTo>
                    <a:lnTo>
                      <a:pt x="1135" y="166"/>
                    </a:lnTo>
                    <a:lnTo>
                      <a:pt x="1217" y="206"/>
                    </a:lnTo>
                    <a:lnTo>
                      <a:pt x="1278" y="1143"/>
                    </a:lnTo>
                    <a:lnTo>
                      <a:pt x="1370" y="1140"/>
                    </a:lnTo>
                    <a:lnTo>
                      <a:pt x="1368" y="1164"/>
                    </a:lnTo>
                    <a:lnTo>
                      <a:pt x="1399" y="1188"/>
                    </a:lnTo>
                    <a:lnTo>
                      <a:pt x="1455" y="1233"/>
                    </a:lnTo>
                    <a:lnTo>
                      <a:pt x="1465" y="1259"/>
                    </a:lnTo>
                    <a:lnTo>
                      <a:pt x="1512" y="1230"/>
                    </a:lnTo>
                    <a:lnTo>
                      <a:pt x="1525" y="1192"/>
                    </a:lnTo>
                    <a:lnTo>
                      <a:pt x="1551" y="1177"/>
                    </a:lnTo>
                    <a:lnTo>
                      <a:pt x="1557" y="1170"/>
                    </a:lnTo>
                    <a:lnTo>
                      <a:pt x="1588" y="1192"/>
                    </a:lnTo>
                    <a:lnTo>
                      <a:pt x="1585" y="1217"/>
                    </a:lnTo>
                    <a:lnTo>
                      <a:pt x="1605" y="1218"/>
                    </a:lnTo>
                    <a:lnTo>
                      <a:pt x="1617" y="1228"/>
                    </a:lnTo>
                    <a:lnTo>
                      <a:pt x="1627" y="1246"/>
                    </a:lnTo>
                    <a:lnTo>
                      <a:pt x="1657" y="1262"/>
                    </a:lnTo>
                    <a:lnTo>
                      <a:pt x="1796" y="1455"/>
                    </a:lnTo>
                    <a:lnTo>
                      <a:pt x="1838" y="1465"/>
                    </a:lnTo>
                    <a:lnTo>
                      <a:pt x="1908" y="1491"/>
                    </a:lnTo>
                    <a:lnTo>
                      <a:pt x="1915" y="1507"/>
                    </a:lnTo>
                    <a:lnTo>
                      <a:pt x="1900" y="1521"/>
                    </a:lnTo>
                    <a:lnTo>
                      <a:pt x="1903" y="1553"/>
                    </a:lnTo>
                    <a:lnTo>
                      <a:pt x="1890" y="1617"/>
                    </a:lnTo>
                    <a:lnTo>
                      <a:pt x="1882" y="1605"/>
                    </a:lnTo>
                    <a:lnTo>
                      <a:pt x="1869" y="1615"/>
                    </a:lnTo>
                    <a:lnTo>
                      <a:pt x="1854" y="1602"/>
                    </a:lnTo>
                    <a:lnTo>
                      <a:pt x="1876" y="1583"/>
                    </a:lnTo>
                    <a:lnTo>
                      <a:pt x="1859" y="1561"/>
                    </a:lnTo>
                    <a:lnTo>
                      <a:pt x="1859" y="1547"/>
                    </a:lnTo>
                    <a:lnTo>
                      <a:pt x="1838" y="1503"/>
                    </a:lnTo>
                    <a:lnTo>
                      <a:pt x="1825" y="1503"/>
                    </a:lnTo>
                    <a:lnTo>
                      <a:pt x="1802" y="1520"/>
                    </a:lnTo>
                    <a:lnTo>
                      <a:pt x="1798" y="1542"/>
                    </a:lnTo>
                    <a:lnTo>
                      <a:pt x="1777" y="1548"/>
                    </a:lnTo>
                    <a:lnTo>
                      <a:pt x="1774" y="1542"/>
                    </a:lnTo>
                    <a:lnTo>
                      <a:pt x="1790" y="1516"/>
                    </a:lnTo>
                    <a:lnTo>
                      <a:pt x="1794" y="1491"/>
                    </a:lnTo>
                    <a:lnTo>
                      <a:pt x="1780" y="1501"/>
                    </a:lnTo>
                    <a:lnTo>
                      <a:pt x="1776" y="1521"/>
                    </a:lnTo>
                    <a:lnTo>
                      <a:pt x="1727" y="1489"/>
                    </a:lnTo>
                    <a:lnTo>
                      <a:pt x="1729" y="1478"/>
                    </a:lnTo>
                    <a:lnTo>
                      <a:pt x="1754" y="1479"/>
                    </a:lnTo>
                    <a:lnTo>
                      <a:pt x="1758" y="1461"/>
                    </a:lnTo>
                    <a:lnTo>
                      <a:pt x="1774" y="1453"/>
                    </a:lnTo>
                    <a:lnTo>
                      <a:pt x="1772" y="1444"/>
                    </a:lnTo>
                    <a:lnTo>
                      <a:pt x="1747" y="1448"/>
                    </a:lnTo>
                    <a:lnTo>
                      <a:pt x="1739" y="1413"/>
                    </a:lnTo>
                    <a:lnTo>
                      <a:pt x="1689" y="1412"/>
                    </a:lnTo>
                    <a:lnTo>
                      <a:pt x="1676" y="1373"/>
                    </a:lnTo>
                    <a:lnTo>
                      <a:pt x="1689" y="1340"/>
                    </a:lnTo>
                    <a:lnTo>
                      <a:pt x="1672" y="1345"/>
                    </a:lnTo>
                    <a:lnTo>
                      <a:pt x="1664" y="1321"/>
                    </a:lnTo>
                    <a:lnTo>
                      <a:pt x="1654" y="1331"/>
                    </a:lnTo>
                    <a:lnTo>
                      <a:pt x="1646" y="1320"/>
                    </a:lnTo>
                    <a:lnTo>
                      <a:pt x="1657" y="1290"/>
                    </a:lnTo>
                    <a:lnTo>
                      <a:pt x="1647" y="1287"/>
                    </a:lnTo>
                    <a:lnTo>
                      <a:pt x="1643" y="1303"/>
                    </a:lnTo>
                    <a:lnTo>
                      <a:pt x="1627" y="1309"/>
                    </a:lnTo>
                    <a:lnTo>
                      <a:pt x="1607" y="1299"/>
                    </a:lnTo>
                    <a:lnTo>
                      <a:pt x="1604" y="1274"/>
                    </a:lnTo>
                    <a:lnTo>
                      <a:pt x="1579" y="1242"/>
                    </a:lnTo>
                    <a:lnTo>
                      <a:pt x="1581" y="1222"/>
                    </a:lnTo>
                    <a:lnTo>
                      <a:pt x="1570" y="1218"/>
                    </a:lnTo>
                    <a:lnTo>
                      <a:pt x="1568" y="1195"/>
                    </a:lnTo>
                    <a:lnTo>
                      <a:pt x="1564" y="1203"/>
                    </a:lnTo>
                    <a:lnTo>
                      <a:pt x="1575" y="1260"/>
                    </a:lnTo>
                    <a:lnTo>
                      <a:pt x="1596" y="1300"/>
                    </a:lnTo>
                    <a:lnTo>
                      <a:pt x="1666" y="1354"/>
                    </a:lnTo>
                    <a:lnTo>
                      <a:pt x="1667" y="1365"/>
                    </a:lnTo>
                    <a:lnTo>
                      <a:pt x="1649" y="1361"/>
                    </a:lnTo>
                    <a:lnTo>
                      <a:pt x="1648" y="1373"/>
                    </a:lnTo>
                    <a:lnTo>
                      <a:pt x="1657" y="1371"/>
                    </a:lnTo>
                    <a:lnTo>
                      <a:pt x="1668" y="1409"/>
                    </a:lnTo>
                    <a:lnTo>
                      <a:pt x="1712" y="1429"/>
                    </a:lnTo>
                    <a:lnTo>
                      <a:pt x="1734" y="1466"/>
                    </a:lnTo>
                    <a:lnTo>
                      <a:pt x="1682" y="1477"/>
                    </a:lnTo>
                    <a:lnTo>
                      <a:pt x="1657" y="1546"/>
                    </a:lnTo>
                    <a:lnTo>
                      <a:pt x="1642" y="1437"/>
                    </a:lnTo>
                    <a:lnTo>
                      <a:pt x="1633" y="1427"/>
                    </a:lnTo>
                    <a:lnTo>
                      <a:pt x="1631" y="1406"/>
                    </a:lnTo>
                    <a:lnTo>
                      <a:pt x="1640" y="1398"/>
                    </a:lnTo>
                    <a:lnTo>
                      <a:pt x="1597" y="1316"/>
                    </a:lnTo>
                    <a:lnTo>
                      <a:pt x="1582" y="1314"/>
                    </a:lnTo>
                    <a:lnTo>
                      <a:pt x="1572" y="1299"/>
                    </a:lnTo>
                    <a:lnTo>
                      <a:pt x="1558" y="1302"/>
                    </a:lnTo>
                    <a:lnTo>
                      <a:pt x="1549" y="1295"/>
                    </a:lnTo>
                    <a:lnTo>
                      <a:pt x="1539" y="1249"/>
                    </a:lnTo>
                    <a:lnTo>
                      <a:pt x="1532" y="1268"/>
                    </a:lnTo>
                    <a:lnTo>
                      <a:pt x="1497" y="1255"/>
                    </a:lnTo>
                    <a:lnTo>
                      <a:pt x="1490" y="1264"/>
                    </a:lnTo>
                    <a:lnTo>
                      <a:pt x="1534" y="1290"/>
                    </a:lnTo>
                    <a:lnTo>
                      <a:pt x="1513" y="1298"/>
                    </a:lnTo>
                    <a:lnTo>
                      <a:pt x="1516" y="1319"/>
                    </a:lnTo>
                    <a:lnTo>
                      <a:pt x="1479" y="1305"/>
                    </a:lnTo>
                    <a:lnTo>
                      <a:pt x="1433" y="1260"/>
                    </a:lnTo>
                    <a:lnTo>
                      <a:pt x="1364" y="1228"/>
                    </a:lnTo>
                    <a:lnTo>
                      <a:pt x="1316" y="1227"/>
                    </a:lnTo>
                    <a:lnTo>
                      <a:pt x="1349" y="1182"/>
                    </a:lnTo>
                    <a:lnTo>
                      <a:pt x="1366" y="1203"/>
                    </a:lnTo>
                    <a:lnTo>
                      <a:pt x="1368" y="1182"/>
                    </a:lnTo>
                    <a:lnTo>
                      <a:pt x="1340" y="1160"/>
                    </a:lnTo>
                    <a:lnTo>
                      <a:pt x="1322" y="1197"/>
                    </a:lnTo>
                    <a:lnTo>
                      <a:pt x="1282" y="1198"/>
                    </a:lnTo>
                    <a:lnTo>
                      <a:pt x="1107" y="1183"/>
                    </a:lnTo>
                    <a:lnTo>
                      <a:pt x="1113" y="1153"/>
                    </a:lnTo>
                    <a:lnTo>
                      <a:pt x="1096" y="1162"/>
                    </a:lnTo>
                    <a:lnTo>
                      <a:pt x="1074" y="1136"/>
                    </a:lnTo>
                    <a:lnTo>
                      <a:pt x="1048" y="1150"/>
                    </a:lnTo>
                    <a:lnTo>
                      <a:pt x="1037" y="1132"/>
                    </a:lnTo>
                    <a:lnTo>
                      <a:pt x="992" y="1152"/>
                    </a:lnTo>
                    <a:lnTo>
                      <a:pt x="990" y="1138"/>
                    </a:lnTo>
                    <a:lnTo>
                      <a:pt x="1011" y="1106"/>
                    </a:lnTo>
                    <a:lnTo>
                      <a:pt x="997" y="1106"/>
                    </a:lnTo>
                    <a:lnTo>
                      <a:pt x="1013" y="1096"/>
                    </a:lnTo>
                    <a:lnTo>
                      <a:pt x="961" y="1103"/>
                    </a:lnTo>
                    <a:lnTo>
                      <a:pt x="943" y="1084"/>
                    </a:lnTo>
                    <a:lnTo>
                      <a:pt x="925" y="1096"/>
                    </a:lnTo>
                    <a:lnTo>
                      <a:pt x="920" y="1081"/>
                    </a:lnTo>
                    <a:lnTo>
                      <a:pt x="932" y="1066"/>
                    </a:lnTo>
                    <a:lnTo>
                      <a:pt x="904" y="1075"/>
                    </a:lnTo>
                    <a:lnTo>
                      <a:pt x="908" y="1084"/>
                    </a:lnTo>
                    <a:lnTo>
                      <a:pt x="894" y="1099"/>
                    </a:lnTo>
                    <a:lnTo>
                      <a:pt x="913" y="1097"/>
                    </a:lnTo>
                    <a:lnTo>
                      <a:pt x="904" y="1124"/>
                    </a:lnTo>
                    <a:lnTo>
                      <a:pt x="925" y="1134"/>
                    </a:lnTo>
                    <a:lnTo>
                      <a:pt x="948" y="1147"/>
                    </a:lnTo>
                    <a:lnTo>
                      <a:pt x="978" y="1134"/>
                    </a:lnTo>
                    <a:lnTo>
                      <a:pt x="972" y="1195"/>
                    </a:lnTo>
                    <a:lnTo>
                      <a:pt x="922" y="1197"/>
                    </a:lnTo>
                    <a:lnTo>
                      <a:pt x="922" y="1181"/>
                    </a:lnTo>
                    <a:lnTo>
                      <a:pt x="904" y="1169"/>
                    </a:lnTo>
                    <a:lnTo>
                      <a:pt x="866" y="1185"/>
                    </a:lnTo>
                    <a:lnTo>
                      <a:pt x="863" y="1169"/>
                    </a:lnTo>
                    <a:lnTo>
                      <a:pt x="849" y="1183"/>
                    </a:lnTo>
                    <a:lnTo>
                      <a:pt x="847" y="1164"/>
                    </a:lnTo>
                    <a:lnTo>
                      <a:pt x="816" y="1160"/>
                    </a:lnTo>
                    <a:lnTo>
                      <a:pt x="839" y="1195"/>
                    </a:lnTo>
                    <a:lnTo>
                      <a:pt x="835" y="1202"/>
                    </a:lnTo>
                    <a:lnTo>
                      <a:pt x="822" y="1197"/>
                    </a:lnTo>
                    <a:lnTo>
                      <a:pt x="788" y="1217"/>
                    </a:lnTo>
                    <a:lnTo>
                      <a:pt x="781" y="1210"/>
                    </a:lnTo>
                    <a:lnTo>
                      <a:pt x="756" y="1255"/>
                    </a:lnTo>
                    <a:lnTo>
                      <a:pt x="742" y="1237"/>
                    </a:lnTo>
                    <a:lnTo>
                      <a:pt x="731" y="1248"/>
                    </a:lnTo>
                    <a:lnTo>
                      <a:pt x="707" y="1244"/>
                    </a:lnTo>
                    <a:lnTo>
                      <a:pt x="704" y="1221"/>
                    </a:lnTo>
                    <a:lnTo>
                      <a:pt x="736" y="1221"/>
                    </a:lnTo>
                    <a:lnTo>
                      <a:pt x="756" y="1198"/>
                    </a:lnTo>
                    <a:lnTo>
                      <a:pt x="703" y="1197"/>
                    </a:lnTo>
                    <a:lnTo>
                      <a:pt x="748" y="1091"/>
                    </a:lnTo>
                    <a:lnTo>
                      <a:pt x="823" y="1073"/>
                    </a:lnTo>
                    <a:lnTo>
                      <a:pt x="815" y="1049"/>
                    </a:lnTo>
                    <a:lnTo>
                      <a:pt x="862" y="1021"/>
                    </a:lnTo>
                    <a:lnTo>
                      <a:pt x="798" y="1039"/>
                    </a:lnTo>
                    <a:lnTo>
                      <a:pt x="809" y="984"/>
                    </a:lnTo>
                    <a:lnTo>
                      <a:pt x="777" y="1048"/>
                    </a:lnTo>
                    <a:lnTo>
                      <a:pt x="736" y="1067"/>
                    </a:lnTo>
                    <a:lnTo>
                      <a:pt x="686" y="1131"/>
                    </a:lnTo>
                    <a:lnTo>
                      <a:pt x="652" y="1131"/>
                    </a:lnTo>
                    <a:lnTo>
                      <a:pt x="671" y="1164"/>
                    </a:lnTo>
                    <a:lnTo>
                      <a:pt x="583" y="1234"/>
                    </a:lnTo>
                    <a:lnTo>
                      <a:pt x="622" y="1248"/>
                    </a:lnTo>
                    <a:lnTo>
                      <a:pt x="614" y="1279"/>
                    </a:lnTo>
                    <a:lnTo>
                      <a:pt x="419" y="1426"/>
                    </a:lnTo>
                    <a:lnTo>
                      <a:pt x="280" y="1465"/>
                    </a:lnTo>
                    <a:lnTo>
                      <a:pt x="320" y="1481"/>
                    </a:lnTo>
                    <a:lnTo>
                      <a:pt x="236" y="1527"/>
                    </a:lnTo>
                    <a:lnTo>
                      <a:pt x="218" y="1505"/>
                    </a:lnTo>
                    <a:lnTo>
                      <a:pt x="163" y="1527"/>
                    </a:lnTo>
                    <a:lnTo>
                      <a:pt x="118" y="1528"/>
                    </a:lnTo>
                    <a:lnTo>
                      <a:pt x="119" y="1502"/>
                    </a:lnTo>
                    <a:lnTo>
                      <a:pt x="65" y="1555"/>
                    </a:lnTo>
                    <a:lnTo>
                      <a:pt x="50" y="1552"/>
                    </a:lnTo>
                    <a:lnTo>
                      <a:pt x="49" y="1526"/>
                    </a:lnTo>
                    <a:lnTo>
                      <a:pt x="39" y="1552"/>
                    </a:lnTo>
                    <a:lnTo>
                      <a:pt x="0" y="154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5" name="Freeform 8">
                <a:extLst>
                  <a:ext uri="{FF2B5EF4-FFF2-40B4-BE49-F238E27FC236}">
                    <a16:creationId xmlns:a16="http://schemas.microsoft.com/office/drawing/2014/main" id="{A190C20B-80DF-41B3-8731-04D5A80E5082}"/>
                  </a:ext>
                </a:extLst>
              </p:cNvPr>
              <p:cNvSpPr>
                <a:spLocks/>
              </p:cNvSpPr>
              <p:nvPr/>
            </p:nvSpPr>
            <p:spPr bwMode="gray">
              <a:xfrm>
                <a:off x="961" y="3758"/>
                <a:ext cx="95" cy="96"/>
              </a:xfrm>
              <a:custGeom>
                <a:avLst/>
                <a:gdLst>
                  <a:gd name="T0" fmla="*/ 0 w 190"/>
                  <a:gd name="T1" fmla="*/ 190 h 190"/>
                  <a:gd name="T2" fmla="*/ 54 w 190"/>
                  <a:gd name="T3" fmla="*/ 139 h 190"/>
                  <a:gd name="T4" fmla="*/ 19 w 190"/>
                  <a:gd name="T5" fmla="*/ 74 h 190"/>
                  <a:gd name="T6" fmla="*/ 69 w 190"/>
                  <a:gd name="T7" fmla="*/ 96 h 190"/>
                  <a:gd name="T8" fmla="*/ 145 w 190"/>
                  <a:gd name="T9" fmla="*/ 0 h 190"/>
                  <a:gd name="T10" fmla="*/ 190 w 190"/>
                  <a:gd name="T11" fmla="*/ 11 h 190"/>
                  <a:gd name="T12" fmla="*/ 150 w 190"/>
                  <a:gd name="T13" fmla="*/ 104 h 190"/>
                  <a:gd name="T14" fmla="*/ 0 w 190"/>
                  <a:gd name="T15" fmla="*/ 190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0">
                    <a:moveTo>
                      <a:pt x="0" y="190"/>
                    </a:moveTo>
                    <a:lnTo>
                      <a:pt x="54" y="139"/>
                    </a:lnTo>
                    <a:lnTo>
                      <a:pt x="19" y="74"/>
                    </a:lnTo>
                    <a:lnTo>
                      <a:pt x="69" y="96"/>
                    </a:lnTo>
                    <a:lnTo>
                      <a:pt x="145" y="0"/>
                    </a:lnTo>
                    <a:lnTo>
                      <a:pt x="190" y="11"/>
                    </a:lnTo>
                    <a:lnTo>
                      <a:pt x="150" y="104"/>
                    </a:lnTo>
                    <a:lnTo>
                      <a:pt x="0" y="19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6" name="Freeform 9">
                <a:extLst>
                  <a:ext uri="{FF2B5EF4-FFF2-40B4-BE49-F238E27FC236}">
                    <a16:creationId xmlns:a16="http://schemas.microsoft.com/office/drawing/2014/main" id="{A40AA416-9D09-4778-9ECB-D0D677E938DC}"/>
                  </a:ext>
                </a:extLst>
              </p:cNvPr>
              <p:cNvSpPr>
                <a:spLocks/>
              </p:cNvSpPr>
              <p:nvPr/>
            </p:nvSpPr>
            <p:spPr bwMode="gray">
              <a:xfrm>
                <a:off x="1466" y="3754"/>
                <a:ext cx="56" cy="108"/>
              </a:xfrm>
              <a:custGeom>
                <a:avLst/>
                <a:gdLst>
                  <a:gd name="T0" fmla="*/ 0 w 114"/>
                  <a:gd name="T1" fmla="*/ 58 h 217"/>
                  <a:gd name="T2" fmla="*/ 25 w 114"/>
                  <a:gd name="T3" fmla="*/ 0 h 217"/>
                  <a:gd name="T4" fmla="*/ 82 w 114"/>
                  <a:gd name="T5" fmla="*/ 56 h 217"/>
                  <a:gd name="T6" fmla="*/ 114 w 114"/>
                  <a:gd name="T7" fmla="*/ 217 h 217"/>
                  <a:gd name="T8" fmla="*/ 0 w 114"/>
                  <a:gd name="T9" fmla="*/ 58 h 217"/>
                </a:gdLst>
                <a:ahLst/>
                <a:cxnLst>
                  <a:cxn ang="0">
                    <a:pos x="T0" y="T1"/>
                  </a:cxn>
                  <a:cxn ang="0">
                    <a:pos x="T2" y="T3"/>
                  </a:cxn>
                  <a:cxn ang="0">
                    <a:pos x="T4" y="T5"/>
                  </a:cxn>
                  <a:cxn ang="0">
                    <a:pos x="T6" y="T7"/>
                  </a:cxn>
                  <a:cxn ang="0">
                    <a:pos x="T8" y="T9"/>
                  </a:cxn>
                </a:cxnLst>
                <a:rect l="0" t="0" r="r" b="b"/>
                <a:pathLst>
                  <a:path w="114" h="217">
                    <a:moveTo>
                      <a:pt x="0" y="58"/>
                    </a:moveTo>
                    <a:lnTo>
                      <a:pt x="25" y="0"/>
                    </a:lnTo>
                    <a:lnTo>
                      <a:pt x="82" y="56"/>
                    </a:lnTo>
                    <a:lnTo>
                      <a:pt x="114" y="217"/>
                    </a:lnTo>
                    <a:lnTo>
                      <a:pt x="0" y="5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7" name="Freeform 10">
                <a:extLst>
                  <a:ext uri="{FF2B5EF4-FFF2-40B4-BE49-F238E27FC236}">
                    <a16:creationId xmlns:a16="http://schemas.microsoft.com/office/drawing/2014/main" id="{12554C33-C017-48D5-B420-DC357839CEF9}"/>
                  </a:ext>
                </a:extLst>
              </p:cNvPr>
              <p:cNvSpPr>
                <a:spLocks/>
              </p:cNvSpPr>
              <p:nvPr/>
            </p:nvSpPr>
            <p:spPr bwMode="gray">
              <a:xfrm>
                <a:off x="1551" y="3862"/>
                <a:ext cx="54" cy="59"/>
              </a:xfrm>
              <a:custGeom>
                <a:avLst/>
                <a:gdLst>
                  <a:gd name="T0" fmla="*/ 0 w 108"/>
                  <a:gd name="T1" fmla="*/ 0 h 117"/>
                  <a:gd name="T2" fmla="*/ 13 w 108"/>
                  <a:gd name="T3" fmla="*/ 79 h 117"/>
                  <a:gd name="T4" fmla="*/ 108 w 108"/>
                  <a:gd name="T5" fmla="*/ 117 h 117"/>
                  <a:gd name="T6" fmla="*/ 55 w 108"/>
                  <a:gd name="T7" fmla="*/ 1 h 117"/>
                  <a:gd name="T8" fmla="*/ 0 w 108"/>
                  <a:gd name="T9" fmla="*/ 0 h 117"/>
                </a:gdLst>
                <a:ahLst/>
                <a:cxnLst>
                  <a:cxn ang="0">
                    <a:pos x="T0" y="T1"/>
                  </a:cxn>
                  <a:cxn ang="0">
                    <a:pos x="T2" y="T3"/>
                  </a:cxn>
                  <a:cxn ang="0">
                    <a:pos x="T4" y="T5"/>
                  </a:cxn>
                  <a:cxn ang="0">
                    <a:pos x="T6" y="T7"/>
                  </a:cxn>
                  <a:cxn ang="0">
                    <a:pos x="T8" y="T9"/>
                  </a:cxn>
                </a:cxnLst>
                <a:rect l="0" t="0" r="r" b="b"/>
                <a:pathLst>
                  <a:path w="108" h="117">
                    <a:moveTo>
                      <a:pt x="0" y="0"/>
                    </a:moveTo>
                    <a:lnTo>
                      <a:pt x="13" y="79"/>
                    </a:lnTo>
                    <a:lnTo>
                      <a:pt x="108" y="117"/>
                    </a:lnTo>
                    <a:lnTo>
                      <a:pt x="55" y="1"/>
                    </a:lnTo>
                    <a:lnTo>
                      <a:pt x="0" y="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8" name="Freeform 11">
                <a:extLst>
                  <a:ext uri="{FF2B5EF4-FFF2-40B4-BE49-F238E27FC236}">
                    <a16:creationId xmlns:a16="http://schemas.microsoft.com/office/drawing/2014/main" id="{C0BCE256-DEE3-4F8C-BA0A-287C260E9194}"/>
                  </a:ext>
                </a:extLst>
              </p:cNvPr>
              <p:cNvSpPr>
                <a:spLocks/>
              </p:cNvSpPr>
              <p:nvPr/>
            </p:nvSpPr>
            <p:spPr bwMode="gray">
              <a:xfrm>
                <a:off x="1612" y="3862"/>
                <a:ext cx="17" cy="32"/>
              </a:xfrm>
              <a:custGeom>
                <a:avLst/>
                <a:gdLst>
                  <a:gd name="T0" fmla="*/ 0 w 34"/>
                  <a:gd name="T1" fmla="*/ 62 h 62"/>
                  <a:gd name="T2" fmla="*/ 7 w 34"/>
                  <a:gd name="T3" fmla="*/ 0 h 62"/>
                  <a:gd name="T4" fmla="*/ 34 w 34"/>
                  <a:gd name="T5" fmla="*/ 53 h 62"/>
                  <a:gd name="T6" fmla="*/ 0 w 34"/>
                  <a:gd name="T7" fmla="*/ 62 h 62"/>
                </a:gdLst>
                <a:ahLst/>
                <a:cxnLst>
                  <a:cxn ang="0">
                    <a:pos x="T0" y="T1"/>
                  </a:cxn>
                  <a:cxn ang="0">
                    <a:pos x="T2" y="T3"/>
                  </a:cxn>
                  <a:cxn ang="0">
                    <a:pos x="T4" y="T5"/>
                  </a:cxn>
                  <a:cxn ang="0">
                    <a:pos x="T6" y="T7"/>
                  </a:cxn>
                </a:cxnLst>
                <a:rect l="0" t="0" r="r" b="b"/>
                <a:pathLst>
                  <a:path w="34" h="62">
                    <a:moveTo>
                      <a:pt x="0" y="62"/>
                    </a:moveTo>
                    <a:lnTo>
                      <a:pt x="7" y="0"/>
                    </a:lnTo>
                    <a:lnTo>
                      <a:pt x="34" y="53"/>
                    </a:lnTo>
                    <a:lnTo>
                      <a:pt x="0" y="6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9" name="Freeform 12">
                <a:extLst>
                  <a:ext uri="{FF2B5EF4-FFF2-40B4-BE49-F238E27FC236}">
                    <a16:creationId xmlns:a16="http://schemas.microsoft.com/office/drawing/2014/main" id="{6A02FCFC-1135-4FA1-BBEC-7269E5AE0424}"/>
                  </a:ext>
                </a:extLst>
              </p:cNvPr>
              <p:cNvSpPr>
                <a:spLocks/>
              </p:cNvSpPr>
              <p:nvPr/>
            </p:nvSpPr>
            <p:spPr bwMode="gray">
              <a:xfrm>
                <a:off x="1007" y="2368"/>
                <a:ext cx="678" cy="786"/>
              </a:xfrm>
              <a:custGeom>
                <a:avLst/>
                <a:gdLst>
                  <a:gd name="T0" fmla="*/ 0 w 1357"/>
                  <a:gd name="T1" fmla="*/ 1074 h 1570"/>
                  <a:gd name="T2" fmla="*/ 88 w 1357"/>
                  <a:gd name="T3" fmla="*/ 999 h 1570"/>
                  <a:gd name="T4" fmla="*/ 53 w 1357"/>
                  <a:gd name="T5" fmla="*/ 939 h 1570"/>
                  <a:gd name="T6" fmla="*/ 71 w 1357"/>
                  <a:gd name="T7" fmla="*/ 853 h 1570"/>
                  <a:gd name="T8" fmla="*/ 160 w 1357"/>
                  <a:gd name="T9" fmla="*/ 705 h 1570"/>
                  <a:gd name="T10" fmla="*/ 227 w 1357"/>
                  <a:gd name="T11" fmla="*/ 663 h 1570"/>
                  <a:gd name="T12" fmla="*/ 188 w 1357"/>
                  <a:gd name="T13" fmla="*/ 611 h 1570"/>
                  <a:gd name="T14" fmla="*/ 162 w 1357"/>
                  <a:gd name="T15" fmla="*/ 464 h 1570"/>
                  <a:gd name="T16" fmla="*/ 192 w 1357"/>
                  <a:gd name="T17" fmla="*/ 203 h 1570"/>
                  <a:gd name="T18" fmla="*/ 237 w 1357"/>
                  <a:gd name="T19" fmla="*/ 188 h 1570"/>
                  <a:gd name="T20" fmla="*/ 312 w 1357"/>
                  <a:gd name="T21" fmla="*/ 233 h 1570"/>
                  <a:gd name="T22" fmla="*/ 378 w 1357"/>
                  <a:gd name="T23" fmla="*/ 0 h 1570"/>
                  <a:gd name="T24" fmla="*/ 1357 w 1357"/>
                  <a:gd name="T25" fmla="*/ 168 h 1570"/>
                  <a:gd name="T26" fmla="*/ 1151 w 1357"/>
                  <a:gd name="T27" fmla="*/ 1570 h 1570"/>
                  <a:gd name="T28" fmla="*/ 852 w 1357"/>
                  <a:gd name="T29" fmla="*/ 1525 h 1570"/>
                  <a:gd name="T30" fmla="*/ 664 w 1357"/>
                  <a:gd name="T31" fmla="*/ 1471 h 1570"/>
                  <a:gd name="T32" fmla="*/ 281 w 1357"/>
                  <a:gd name="T33" fmla="*/ 1246 h 1570"/>
                  <a:gd name="T34" fmla="*/ 0 w 1357"/>
                  <a:gd name="T35" fmla="*/ 1074 h 1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7" h="1570">
                    <a:moveTo>
                      <a:pt x="0" y="1074"/>
                    </a:moveTo>
                    <a:lnTo>
                      <a:pt x="88" y="999"/>
                    </a:lnTo>
                    <a:lnTo>
                      <a:pt x="53" y="939"/>
                    </a:lnTo>
                    <a:lnTo>
                      <a:pt x="71" y="853"/>
                    </a:lnTo>
                    <a:lnTo>
                      <a:pt x="160" y="705"/>
                    </a:lnTo>
                    <a:lnTo>
                      <a:pt x="227" y="663"/>
                    </a:lnTo>
                    <a:lnTo>
                      <a:pt x="188" y="611"/>
                    </a:lnTo>
                    <a:lnTo>
                      <a:pt x="162" y="464"/>
                    </a:lnTo>
                    <a:lnTo>
                      <a:pt x="192" y="203"/>
                    </a:lnTo>
                    <a:lnTo>
                      <a:pt x="237" y="188"/>
                    </a:lnTo>
                    <a:lnTo>
                      <a:pt x="312" y="233"/>
                    </a:lnTo>
                    <a:lnTo>
                      <a:pt x="378" y="0"/>
                    </a:lnTo>
                    <a:lnTo>
                      <a:pt x="1357" y="168"/>
                    </a:lnTo>
                    <a:lnTo>
                      <a:pt x="1151" y="1570"/>
                    </a:lnTo>
                    <a:lnTo>
                      <a:pt x="852" y="1525"/>
                    </a:lnTo>
                    <a:lnTo>
                      <a:pt x="664" y="1471"/>
                    </a:lnTo>
                    <a:lnTo>
                      <a:pt x="281" y="1246"/>
                    </a:lnTo>
                    <a:lnTo>
                      <a:pt x="0" y="107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0" name="Freeform 13">
                <a:extLst>
                  <a:ext uri="{FF2B5EF4-FFF2-40B4-BE49-F238E27FC236}">
                    <a16:creationId xmlns:a16="http://schemas.microsoft.com/office/drawing/2014/main" id="{2735BD32-3A6F-48BB-9D45-5E1B204F7528}"/>
                  </a:ext>
                </a:extLst>
              </p:cNvPr>
              <p:cNvSpPr>
                <a:spLocks/>
              </p:cNvSpPr>
              <p:nvPr/>
            </p:nvSpPr>
            <p:spPr bwMode="gray">
              <a:xfrm>
                <a:off x="3111" y="2594"/>
                <a:ext cx="500" cy="450"/>
              </a:xfrm>
              <a:custGeom>
                <a:avLst/>
                <a:gdLst>
                  <a:gd name="T0" fmla="*/ 0 w 1001"/>
                  <a:gd name="T1" fmla="*/ 29 h 900"/>
                  <a:gd name="T2" fmla="*/ 40 w 1001"/>
                  <a:gd name="T3" fmla="*/ 309 h 900"/>
                  <a:gd name="T4" fmla="*/ 33 w 1001"/>
                  <a:gd name="T5" fmla="*/ 743 h 900"/>
                  <a:gd name="T6" fmla="*/ 53 w 1001"/>
                  <a:gd name="T7" fmla="*/ 768 h 900"/>
                  <a:gd name="T8" fmla="*/ 124 w 1001"/>
                  <a:gd name="T9" fmla="*/ 766 h 900"/>
                  <a:gd name="T10" fmla="*/ 127 w 1001"/>
                  <a:gd name="T11" fmla="*/ 900 h 900"/>
                  <a:gd name="T12" fmla="*/ 723 w 1001"/>
                  <a:gd name="T13" fmla="*/ 892 h 900"/>
                  <a:gd name="T14" fmla="*/ 710 w 1001"/>
                  <a:gd name="T15" fmla="*/ 755 h 900"/>
                  <a:gd name="T16" fmla="*/ 762 w 1001"/>
                  <a:gd name="T17" fmla="*/ 606 h 900"/>
                  <a:gd name="T18" fmla="*/ 836 w 1001"/>
                  <a:gd name="T19" fmla="*/ 502 h 900"/>
                  <a:gd name="T20" fmla="*/ 833 w 1001"/>
                  <a:gd name="T21" fmla="*/ 473 h 900"/>
                  <a:gd name="T22" fmla="*/ 887 w 1001"/>
                  <a:gd name="T23" fmla="*/ 381 h 900"/>
                  <a:gd name="T24" fmla="*/ 917 w 1001"/>
                  <a:gd name="T25" fmla="*/ 279 h 900"/>
                  <a:gd name="T26" fmla="*/ 905 w 1001"/>
                  <a:gd name="T27" fmla="*/ 271 h 900"/>
                  <a:gd name="T28" fmla="*/ 956 w 1001"/>
                  <a:gd name="T29" fmla="*/ 232 h 900"/>
                  <a:gd name="T30" fmla="*/ 1001 w 1001"/>
                  <a:gd name="T31" fmla="*/ 141 h 900"/>
                  <a:gd name="T32" fmla="*/ 985 w 1001"/>
                  <a:gd name="T33" fmla="*/ 121 h 900"/>
                  <a:gd name="T34" fmla="*/ 852 w 1001"/>
                  <a:gd name="T35" fmla="*/ 128 h 900"/>
                  <a:gd name="T36" fmla="*/ 888 w 1001"/>
                  <a:gd name="T37" fmla="*/ 78 h 900"/>
                  <a:gd name="T38" fmla="*/ 878 w 1001"/>
                  <a:gd name="T39" fmla="*/ 0 h 900"/>
                  <a:gd name="T40" fmla="*/ 0 w 1001"/>
                  <a:gd name="T41" fmla="*/ 29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1" h="900">
                    <a:moveTo>
                      <a:pt x="0" y="29"/>
                    </a:moveTo>
                    <a:lnTo>
                      <a:pt x="40" y="309"/>
                    </a:lnTo>
                    <a:lnTo>
                      <a:pt x="33" y="743"/>
                    </a:lnTo>
                    <a:lnTo>
                      <a:pt x="53" y="768"/>
                    </a:lnTo>
                    <a:lnTo>
                      <a:pt x="124" y="766"/>
                    </a:lnTo>
                    <a:lnTo>
                      <a:pt x="127" y="900"/>
                    </a:lnTo>
                    <a:lnTo>
                      <a:pt x="723" y="892"/>
                    </a:lnTo>
                    <a:lnTo>
                      <a:pt x="710" y="755"/>
                    </a:lnTo>
                    <a:lnTo>
                      <a:pt x="762" y="606"/>
                    </a:lnTo>
                    <a:lnTo>
                      <a:pt x="836" y="502"/>
                    </a:lnTo>
                    <a:lnTo>
                      <a:pt x="833" y="473"/>
                    </a:lnTo>
                    <a:lnTo>
                      <a:pt x="887" y="381"/>
                    </a:lnTo>
                    <a:lnTo>
                      <a:pt x="917" y="279"/>
                    </a:lnTo>
                    <a:lnTo>
                      <a:pt x="905" y="271"/>
                    </a:lnTo>
                    <a:lnTo>
                      <a:pt x="956" y="232"/>
                    </a:lnTo>
                    <a:lnTo>
                      <a:pt x="1001" y="141"/>
                    </a:lnTo>
                    <a:lnTo>
                      <a:pt x="985" y="121"/>
                    </a:lnTo>
                    <a:lnTo>
                      <a:pt x="852" y="128"/>
                    </a:lnTo>
                    <a:lnTo>
                      <a:pt x="888" y="78"/>
                    </a:lnTo>
                    <a:lnTo>
                      <a:pt x="878" y="0"/>
                    </a:lnTo>
                    <a:lnTo>
                      <a:pt x="0" y="2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1" name="Freeform 14">
                <a:extLst>
                  <a:ext uri="{FF2B5EF4-FFF2-40B4-BE49-F238E27FC236}">
                    <a16:creationId xmlns:a16="http://schemas.microsoft.com/office/drawing/2014/main" id="{723B61E7-A9A7-426B-B08D-367A65D08013}"/>
                  </a:ext>
                </a:extLst>
              </p:cNvPr>
              <p:cNvSpPr>
                <a:spLocks/>
              </p:cNvSpPr>
              <p:nvPr/>
            </p:nvSpPr>
            <p:spPr bwMode="gray">
              <a:xfrm>
                <a:off x="333" y="1519"/>
                <a:ext cx="788" cy="1349"/>
              </a:xfrm>
              <a:custGeom>
                <a:avLst/>
                <a:gdLst>
                  <a:gd name="T0" fmla="*/ 37 w 1575"/>
                  <a:gd name="T1" fmla="*/ 490 h 2698"/>
                  <a:gd name="T2" fmla="*/ 57 w 1575"/>
                  <a:gd name="T3" fmla="*/ 548 h 2698"/>
                  <a:gd name="T4" fmla="*/ 11 w 1575"/>
                  <a:gd name="T5" fmla="*/ 758 h 2698"/>
                  <a:gd name="T6" fmla="*/ 39 w 1575"/>
                  <a:gd name="T7" fmla="*/ 821 h 2698"/>
                  <a:gd name="T8" fmla="*/ 164 w 1575"/>
                  <a:gd name="T9" fmla="*/ 1099 h 2698"/>
                  <a:gd name="T10" fmla="*/ 177 w 1575"/>
                  <a:gd name="T11" fmla="*/ 1092 h 2698"/>
                  <a:gd name="T12" fmla="*/ 183 w 1575"/>
                  <a:gd name="T13" fmla="*/ 1030 h 2698"/>
                  <a:gd name="T14" fmla="*/ 204 w 1575"/>
                  <a:gd name="T15" fmla="*/ 1022 h 2698"/>
                  <a:gd name="T16" fmla="*/ 225 w 1575"/>
                  <a:gd name="T17" fmla="*/ 1037 h 2698"/>
                  <a:gd name="T18" fmla="*/ 188 w 1575"/>
                  <a:gd name="T19" fmla="*/ 1074 h 2698"/>
                  <a:gd name="T20" fmla="*/ 203 w 1575"/>
                  <a:gd name="T21" fmla="*/ 1094 h 2698"/>
                  <a:gd name="T22" fmla="*/ 235 w 1575"/>
                  <a:gd name="T23" fmla="*/ 1214 h 2698"/>
                  <a:gd name="T24" fmla="*/ 215 w 1575"/>
                  <a:gd name="T25" fmla="*/ 1207 h 2698"/>
                  <a:gd name="T26" fmla="*/ 171 w 1575"/>
                  <a:gd name="T27" fmla="*/ 1160 h 2698"/>
                  <a:gd name="T28" fmla="*/ 183 w 1575"/>
                  <a:gd name="T29" fmla="*/ 1114 h 2698"/>
                  <a:gd name="T30" fmla="*/ 162 w 1575"/>
                  <a:gd name="T31" fmla="*/ 1116 h 2698"/>
                  <a:gd name="T32" fmla="*/ 138 w 1575"/>
                  <a:gd name="T33" fmla="*/ 1167 h 2698"/>
                  <a:gd name="T34" fmla="*/ 145 w 1575"/>
                  <a:gd name="T35" fmla="*/ 1276 h 2698"/>
                  <a:gd name="T36" fmla="*/ 173 w 1575"/>
                  <a:gd name="T37" fmla="*/ 1326 h 2698"/>
                  <a:gd name="T38" fmla="*/ 229 w 1575"/>
                  <a:gd name="T39" fmla="*/ 1369 h 2698"/>
                  <a:gd name="T40" fmla="*/ 209 w 1575"/>
                  <a:gd name="T41" fmla="*/ 1421 h 2698"/>
                  <a:gd name="T42" fmla="*/ 177 w 1575"/>
                  <a:gd name="T43" fmla="*/ 1431 h 2698"/>
                  <a:gd name="T44" fmla="*/ 173 w 1575"/>
                  <a:gd name="T45" fmla="*/ 1500 h 2698"/>
                  <a:gd name="T46" fmla="*/ 249 w 1575"/>
                  <a:gd name="T47" fmla="*/ 1661 h 2698"/>
                  <a:gd name="T48" fmla="*/ 311 w 1575"/>
                  <a:gd name="T49" fmla="*/ 1762 h 2698"/>
                  <a:gd name="T50" fmla="*/ 301 w 1575"/>
                  <a:gd name="T51" fmla="*/ 1821 h 2698"/>
                  <a:gd name="T52" fmla="*/ 338 w 1575"/>
                  <a:gd name="T53" fmla="*/ 1857 h 2698"/>
                  <a:gd name="T54" fmla="*/ 323 w 1575"/>
                  <a:gd name="T55" fmla="*/ 1896 h 2698"/>
                  <a:gd name="T56" fmla="*/ 300 w 1575"/>
                  <a:gd name="T57" fmla="*/ 1990 h 2698"/>
                  <a:gd name="T58" fmla="*/ 327 w 1575"/>
                  <a:gd name="T59" fmla="*/ 2025 h 2698"/>
                  <a:gd name="T60" fmla="*/ 520 w 1575"/>
                  <a:gd name="T61" fmla="*/ 2094 h 2698"/>
                  <a:gd name="T62" fmla="*/ 598 w 1575"/>
                  <a:gd name="T63" fmla="*/ 2199 h 2698"/>
                  <a:gd name="T64" fmla="*/ 688 w 1575"/>
                  <a:gd name="T65" fmla="*/ 2234 h 2698"/>
                  <a:gd name="T66" fmla="*/ 690 w 1575"/>
                  <a:gd name="T67" fmla="*/ 2298 h 2698"/>
                  <a:gd name="T68" fmla="*/ 750 w 1575"/>
                  <a:gd name="T69" fmla="*/ 2314 h 2698"/>
                  <a:gd name="T70" fmla="*/ 832 w 1575"/>
                  <a:gd name="T71" fmla="*/ 2423 h 2698"/>
                  <a:gd name="T72" fmla="*/ 876 w 1575"/>
                  <a:gd name="T73" fmla="*/ 2518 h 2698"/>
                  <a:gd name="T74" fmla="*/ 878 w 1575"/>
                  <a:gd name="T75" fmla="*/ 2662 h 2698"/>
                  <a:gd name="T76" fmla="*/ 1436 w 1575"/>
                  <a:gd name="T77" fmla="*/ 2698 h 2698"/>
                  <a:gd name="T78" fmla="*/ 1401 w 1575"/>
                  <a:gd name="T79" fmla="*/ 2638 h 2698"/>
                  <a:gd name="T80" fmla="*/ 1419 w 1575"/>
                  <a:gd name="T81" fmla="*/ 2552 h 2698"/>
                  <a:gd name="T82" fmla="*/ 1508 w 1575"/>
                  <a:gd name="T83" fmla="*/ 2404 h 2698"/>
                  <a:gd name="T84" fmla="*/ 1575 w 1575"/>
                  <a:gd name="T85" fmla="*/ 2362 h 2698"/>
                  <a:gd name="T86" fmla="*/ 1536 w 1575"/>
                  <a:gd name="T87" fmla="*/ 2310 h 2698"/>
                  <a:gd name="T88" fmla="*/ 1510 w 1575"/>
                  <a:gd name="T89" fmla="*/ 2163 h 2698"/>
                  <a:gd name="T90" fmla="*/ 766 w 1575"/>
                  <a:gd name="T91" fmla="*/ 1041 h 2698"/>
                  <a:gd name="T92" fmla="*/ 708 w 1575"/>
                  <a:gd name="T93" fmla="*/ 927 h 2698"/>
                  <a:gd name="T94" fmla="*/ 896 w 1575"/>
                  <a:gd name="T95" fmla="*/ 210 h 2698"/>
                  <a:gd name="T96" fmla="*/ 152 w 1575"/>
                  <a:gd name="T97" fmla="*/ 0 h 2698"/>
                  <a:gd name="T98" fmla="*/ 130 w 1575"/>
                  <a:gd name="T99" fmla="*/ 44 h 2698"/>
                  <a:gd name="T100" fmla="*/ 137 w 1575"/>
                  <a:gd name="T101" fmla="*/ 137 h 2698"/>
                  <a:gd name="T102" fmla="*/ 0 w 1575"/>
                  <a:gd name="T103" fmla="*/ 360 h 2698"/>
                  <a:gd name="T104" fmla="*/ 37 w 1575"/>
                  <a:gd name="T105" fmla="*/ 490 h 2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75" h="2698">
                    <a:moveTo>
                      <a:pt x="37" y="490"/>
                    </a:moveTo>
                    <a:lnTo>
                      <a:pt x="57" y="548"/>
                    </a:lnTo>
                    <a:lnTo>
                      <a:pt x="11" y="758"/>
                    </a:lnTo>
                    <a:lnTo>
                      <a:pt x="39" y="821"/>
                    </a:lnTo>
                    <a:lnTo>
                      <a:pt x="164" y="1099"/>
                    </a:lnTo>
                    <a:lnTo>
                      <a:pt x="177" y="1092"/>
                    </a:lnTo>
                    <a:lnTo>
                      <a:pt x="183" y="1030"/>
                    </a:lnTo>
                    <a:lnTo>
                      <a:pt x="204" y="1022"/>
                    </a:lnTo>
                    <a:lnTo>
                      <a:pt x="225" y="1037"/>
                    </a:lnTo>
                    <a:lnTo>
                      <a:pt x="188" y="1074"/>
                    </a:lnTo>
                    <a:lnTo>
                      <a:pt x="203" y="1094"/>
                    </a:lnTo>
                    <a:lnTo>
                      <a:pt x="235" y="1214"/>
                    </a:lnTo>
                    <a:lnTo>
                      <a:pt x="215" y="1207"/>
                    </a:lnTo>
                    <a:lnTo>
                      <a:pt x="171" y="1160"/>
                    </a:lnTo>
                    <a:lnTo>
                      <a:pt x="183" y="1114"/>
                    </a:lnTo>
                    <a:lnTo>
                      <a:pt x="162" y="1116"/>
                    </a:lnTo>
                    <a:lnTo>
                      <a:pt x="138" y="1167"/>
                    </a:lnTo>
                    <a:lnTo>
                      <a:pt x="145" y="1276"/>
                    </a:lnTo>
                    <a:lnTo>
                      <a:pt x="173" y="1326"/>
                    </a:lnTo>
                    <a:lnTo>
                      <a:pt x="229" y="1369"/>
                    </a:lnTo>
                    <a:lnTo>
                      <a:pt x="209" y="1421"/>
                    </a:lnTo>
                    <a:lnTo>
                      <a:pt x="177" y="1431"/>
                    </a:lnTo>
                    <a:lnTo>
                      <a:pt x="173" y="1500"/>
                    </a:lnTo>
                    <a:lnTo>
                      <a:pt x="249" y="1661"/>
                    </a:lnTo>
                    <a:lnTo>
                      <a:pt x="311" y="1762"/>
                    </a:lnTo>
                    <a:lnTo>
                      <a:pt x="301" y="1821"/>
                    </a:lnTo>
                    <a:lnTo>
                      <a:pt x="338" y="1857"/>
                    </a:lnTo>
                    <a:lnTo>
                      <a:pt x="323" y="1896"/>
                    </a:lnTo>
                    <a:lnTo>
                      <a:pt x="300" y="1990"/>
                    </a:lnTo>
                    <a:lnTo>
                      <a:pt x="327" y="2025"/>
                    </a:lnTo>
                    <a:lnTo>
                      <a:pt x="520" y="2094"/>
                    </a:lnTo>
                    <a:lnTo>
                      <a:pt x="598" y="2199"/>
                    </a:lnTo>
                    <a:lnTo>
                      <a:pt x="688" y="2234"/>
                    </a:lnTo>
                    <a:lnTo>
                      <a:pt x="690" y="2298"/>
                    </a:lnTo>
                    <a:lnTo>
                      <a:pt x="750" y="2314"/>
                    </a:lnTo>
                    <a:lnTo>
                      <a:pt x="832" y="2423"/>
                    </a:lnTo>
                    <a:lnTo>
                      <a:pt x="876" y="2518"/>
                    </a:lnTo>
                    <a:lnTo>
                      <a:pt x="878" y="2662"/>
                    </a:lnTo>
                    <a:lnTo>
                      <a:pt x="1436" y="2698"/>
                    </a:lnTo>
                    <a:lnTo>
                      <a:pt x="1401" y="2638"/>
                    </a:lnTo>
                    <a:lnTo>
                      <a:pt x="1419" y="2552"/>
                    </a:lnTo>
                    <a:lnTo>
                      <a:pt x="1508" y="2404"/>
                    </a:lnTo>
                    <a:lnTo>
                      <a:pt x="1575" y="2362"/>
                    </a:lnTo>
                    <a:lnTo>
                      <a:pt x="1536" y="2310"/>
                    </a:lnTo>
                    <a:lnTo>
                      <a:pt x="1510" y="2163"/>
                    </a:lnTo>
                    <a:lnTo>
                      <a:pt x="766" y="1041"/>
                    </a:lnTo>
                    <a:lnTo>
                      <a:pt x="708" y="927"/>
                    </a:lnTo>
                    <a:lnTo>
                      <a:pt x="896" y="210"/>
                    </a:lnTo>
                    <a:lnTo>
                      <a:pt x="152" y="0"/>
                    </a:lnTo>
                    <a:lnTo>
                      <a:pt x="130" y="44"/>
                    </a:lnTo>
                    <a:lnTo>
                      <a:pt x="137" y="137"/>
                    </a:lnTo>
                    <a:lnTo>
                      <a:pt x="0" y="360"/>
                    </a:lnTo>
                    <a:lnTo>
                      <a:pt x="37" y="49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2" name="Freeform 15">
                <a:extLst>
                  <a:ext uri="{FF2B5EF4-FFF2-40B4-BE49-F238E27FC236}">
                    <a16:creationId xmlns:a16="http://schemas.microsoft.com/office/drawing/2014/main" id="{5527006F-F31D-4BE4-937C-648778C92DA0}"/>
                  </a:ext>
                </a:extLst>
              </p:cNvPr>
              <p:cNvSpPr>
                <a:spLocks/>
              </p:cNvSpPr>
              <p:nvPr/>
            </p:nvSpPr>
            <p:spPr bwMode="gray">
              <a:xfrm>
                <a:off x="1685" y="1953"/>
                <a:ext cx="723" cy="571"/>
              </a:xfrm>
              <a:custGeom>
                <a:avLst/>
                <a:gdLst>
                  <a:gd name="T0" fmla="*/ 0 w 1445"/>
                  <a:gd name="T1" fmla="*/ 1000 h 1144"/>
                  <a:gd name="T2" fmla="*/ 140 w 1445"/>
                  <a:gd name="T3" fmla="*/ 0 h 1144"/>
                  <a:gd name="T4" fmla="*/ 1070 w 1445"/>
                  <a:gd name="T5" fmla="*/ 106 h 1144"/>
                  <a:gd name="T6" fmla="*/ 1445 w 1445"/>
                  <a:gd name="T7" fmla="*/ 137 h 1144"/>
                  <a:gd name="T8" fmla="*/ 1429 w 1445"/>
                  <a:gd name="T9" fmla="*/ 386 h 1144"/>
                  <a:gd name="T10" fmla="*/ 1379 w 1445"/>
                  <a:gd name="T11" fmla="*/ 1144 h 1144"/>
                  <a:gd name="T12" fmla="*/ 1190 w 1445"/>
                  <a:gd name="T13" fmla="*/ 1130 h 1144"/>
                  <a:gd name="T14" fmla="*/ 596 w 1445"/>
                  <a:gd name="T15" fmla="*/ 1078 h 1144"/>
                  <a:gd name="T16" fmla="*/ 0 w 1445"/>
                  <a:gd name="T17" fmla="*/ 100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5" h="1144">
                    <a:moveTo>
                      <a:pt x="0" y="1000"/>
                    </a:moveTo>
                    <a:lnTo>
                      <a:pt x="140" y="0"/>
                    </a:lnTo>
                    <a:lnTo>
                      <a:pt x="1070" y="106"/>
                    </a:lnTo>
                    <a:lnTo>
                      <a:pt x="1445" y="137"/>
                    </a:lnTo>
                    <a:lnTo>
                      <a:pt x="1429" y="386"/>
                    </a:lnTo>
                    <a:lnTo>
                      <a:pt x="1379" y="1144"/>
                    </a:lnTo>
                    <a:lnTo>
                      <a:pt x="1190" y="1130"/>
                    </a:lnTo>
                    <a:lnTo>
                      <a:pt x="596" y="1078"/>
                    </a:lnTo>
                    <a:lnTo>
                      <a:pt x="0" y="100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3" name="Freeform 16">
                <a:extLst>
                  <a:ext uri="{FF2B5EF4-FFF2-40B4-BE49-F238E27FC236}">
                    <a16:creationId xmlns:a16="http://schemas.microsoft.com/office/drawing/2014/main" id="{992DA56A-AAD7-45C0-B5A5-43DF2F9472C0}"/>
                  </a:ext>
                </a:extLst>
              </p:cNvPr>
              <p:cNvSpPr>
                <a:spLocks/>
              </p:cNvSpPr>
              <p:nvPr/>
            </p:nvSpPr>
            <p:spPr bwMode="gray">
              <a:xfrm>
                <a:off x="5040" y="1644"/>
                <a:ext cx="171" cy="161"/>
              </a:xfrm>
              <a:custGeom>
                <a:avLst/>
                <a:gdLst>
                  <a:gd name="T0" fmla="*/ 0 w 341"/>
                  <a:gd name="T1" fmla="*/ 65 h 324"/>
                  <a:gd name="T2" fmla="*/ 28 w 341"/>
                  <a:gd name="T3" fmla="*/ 235 h 324"/>
                  <a:gd name="T4" fmla="*/ 27 w 341"/>
                  <a:gd name="T5" fmla="*/ 324 h 324"/>
                  <a:gd name="T6" fmla="*/ 55 w 341"/>
                  <a:gd name="T7" fmla="*/ 316 h 324"/>
                  <a:gd name="T8" fmla="*/ 69 w 341"/>
                  <a:gd name="T9" fmla="*/ 291 h 324"/>
                  <a:gd name="T10" fmla="*/ 119 w 341"/>
                  <a:gd name="T11" fmla="*/ 271 h 324"/>
                  <a:gd name="T12" fmla="*/ 143 w 341"/>
                  <a:gd name="T13" fmla="*/ 226 h 324"/>
                  <a:gd name="T14" fmla="*/ 156 w 341"/>
                  <a:gd name="T15" fmla="*/ 235 h 324"/>
                  <a:gd name="T16" fmla="*/ 193 w 341"/>
                  <a:gd name="T17" fmla="*/ 220 h 324"/>
                  <a:gd name="T18" fmla="*/ 244 w 341"/>
                  <a:gd name="T19" fmla="*/ 209 h 324"/>
                  <a:gd name="T20" fmla="*/ 248 w 341"/>
                  <a:gd name="T21" fmla="*/ 193 h 324"/>
                  <a:gd name="T22" fmla="*/ 262 w 341"/>
                  <a:gd name="T23" fmla="*/ 201 h 324"/>
                  <a:gd name="T24" fmla="*/ 279 w 341"/>
                  <a:gd name="T25" fmla="*/ 187 h 324"/>
                  <a:gd name="T26" fmla="*/ 306 w 341"/>
                  <a:gd name="T27" fmla="*/ 182 h 324"/>
                  <a:gd name="T28" fmla="*/ 341 w 341"/>
                  <a:gd name="T29" fmla="*/ 164 h 324"/>
                  <a:gd name="T30" fmla="*/ 308 w 341"/>
                  <a:gd name="T31" fmla="*/ 0 h 324"/>
                  <a:gd name="T32" fmla="*/ 0 w 341"/>
                  <a:gd name="T33" fmla="*/ 65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24">
                    <a:moveTo>
                      <a:pt x="0" y="65"/>
                    </a:moveTo>
                    <a:lnTo>
                      <a:pt x="28" y="235"/>
                    </a:lnTo>
                    <a:lnTo>
                      <a:pt x="27" y="324"/>
                    </a:lnTo>
                    <a:lnTo>
                      <a:pt x="55" y="316"/>
                    </a:lnTo>
                    <a:lnTo>
                      <a:pt x="69" y="291"/>
                    </a:lnTo>
                    <a:lnTo>
                      <a:pt x="119" y="271"/>
                    </a:lnTo>
                    <a:lnTo>
                      <a:pt x="143" y="226"/>
                    </a:lnTo>
                    <a:lnTo>
                      <a:pt x="156" y="235"/>
                    </a:lnTo>
                    <a:lnTo>
                      <a:pt x="193" y="220"/>
                    </a:lnTo>
                    <a:lnTo>
                      <a:pt x="244" y="209"/>
                    </a:lnTo>
                    <a:lnTo>
                      <a:pt x="248" y="193"/>
                    </a:lnTo>
                    <a:lnTo>
                      <a:pt x="262" y="201"/>
                    </a:lnTo>
                    <a:lnTo>
                      <a:pt x="279" y="187"/>
                    </a:lnTo>
                    <a:lnTo>
                      <a:pt x="306" y="182"/>
                    </a:lnTo>
                    <a:lnTo>
                      <a:pt x="341" y="164"/>
                    </a:lnTo>
                    <a:lnTo>
                      <a:pt x="308" y="0"/>
                    </a:lnTo>
                    <a:lnTo>
                      <a:pt x="0" y="6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4" name="Freeform 17">
                <a:extLst>
                  <a:ext uri="{FF2B5EF4-FFF2-40B4-BE49-F238E27FC236}">
                    <a16:creationId xmlns:a16="http://schemas.microsoft.com/office/drawing/2014/main" id="{D0A15139-FD9B-4944-8A8F-3C75FDCB51D0}"/>
                  </a:ext>
                </a:extLst>
              </p:cNvPr>
              <p:cNvSpPr>
                <a:spLocks/>
              </p:cNvSpPr>
              <p:nvPr/>
            </p:nvSpPr>
            <p:spPr bwMode="gray">
              <a:xfrm>
                <a:off x="4892" y="1992"/>
                <a:ext cx="104" cy="171"/>
              </a:xfrm>
              <a:custGeom>
                <a:avLst/>
                <a:gdLst>
                  <a:gd name="T0" fmla="*/ 0 w 208"/>
                  <a:gd name="T1" fmla="*/ 34 h 343"/>
                  <a:gd name="T2" fmla="*/ 29 w 208"/>
                  <a:gd name="T3" fmla="*/ 0 h 343"/>
                  <a:gd name="T4" fmla="*/ 69 w 208"/>
                  <a:gd name="T5" fmla="*/ 0 h 343"/>
                  <a:gd name="T6" fmla="*/ 55 w 208"/>
                  <a:gd name="T7" fmla="*/ 36 h 343"/>
                  <a:gd name="T8" fmla="*/ 43 w 208"/>
                  <a:gd name="T9" fmla="*/ 49 h 343"/>
                  <a:gd name="T10" fmla="*/ 51 w 208"/>
                  <a:gd name="T11" fmla="*/ 86 h 343"/>
                  <a:gd name="T12" fmla="*/ 72 w 208"/>
                  <a:gd name="T13" fmla="*/ 111 h 343"/>
                  <a:gd name="T14" fmla="*/ 102 w 208"/>
                  <a:gd name="T15" fmla="*/ 141 h 343"/>
                  <a:gd name="T16" fmla="*/ 111 w 208"/>
                  <a:gd name="T17" fmla="*/ 181 h 343"/>
                  <a:gd name="T18" fmla="*/ 133 w 208"/>
                  <a:gd name="T19" fmla="*/ 208 h 343"/>
                  <a:gd name="T20" fmla="*/ 152 w 208"/>
                  <a:gd name="T21" fmla="*/ 228 h 343"/>
                  <a:gd name="T22" fmla="*/ 183 w 208"/>
                  <a:gd name="T23" fmla="*/ 240 h 343"/>
                  <a:gd name="T24" fmla="*/ 199 w 208"/>
                  <a:gd name="T25" fmla="*/ 271 h 343"/>
                  <a:gd name="T26" fmla="*/ 173 w 208"/>
                  <a:gd name="T27" fmla="*/ 297 h 343"/>
                  <a:gd name="T28" fmla="*/ 200 w 208"/>
                  <a:gd name="T29" fmla="*/ 291 h 343"/>
                  <a:gd name="T30" fmla="*/ 208 w 208"/>
                  <a:gd name="T31" fmla="*/ 318 h 343"/>
                  <a:gd name="T32" fmla="*/ 153 w 208"/>
                  <a:gd name="T33" fmla="*/ 330 h 343"/>
                  <a:gd name="T34" fmla="*/ 83 w 208"/>
                  <a:gd name="T35" fmla="*/ 343 h 343"/>
                  <a:gd name="T36" fmla="*/ 78 w 208"/>
                  <a:gd name="T37" fmla="*/ 319 h 343"/>
                  <a:gd name="T38" fmla="*/ 0 w 208"/>
                  <a:gd name="T39" fmla="*/ 34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8" h="343">
                    <a:moveTo>
                      <a:pt x="0" y="34"/>
                    </a:moveTo>
                    <a:lnTo>
                      <a:pt x="29" y="0"/>
                    </a:lnTo>
                    <a:lnTo>
                      <a:pt x="69" y="0"/>
                    </a:lnTo>
                    <a:lnTo>
                      <a:pt x="55" y="36"/>
                    </a:lnTo>
                    <a:lnTo>
                      <a:pt x="43" y="49"/>
                    </a:lnTo>
                    <a:lnTo>
                      <a:pt x="51" y="86"/>
                    </a:lnTo>
                    <a:lnTo>
                      <a:pt x="72" y="111"/>
                    </a:lnTo>
                    <a:lnTo>
                      <a:pt x="102" y="141"/>
                    </a:lnTo>
                    <a:lnTo>
                      <a:pt x="111" y="181"/>
                    </a:lnTo>
                    <a:lnTo>
                      <a:pt x="133" y="208"/>
                    </a:lnTo>
                    <a:lnTo>
                      <a:pt x="152" y="228"/>
                    </a:lnTo>
                    <a:lnTo>
                      <a:pt x="183" y="240"/>
                    </a:lnTo>
                    <a:lnTo>
                      <a:pt x="199" y="271"/>
                    </a:lnTo>
                    <a:lnTo>
                      <a:pt x="173" y="297"/>
                    </a:lnTo>
                    <a:lnTo>
                      <a:pt x="200" y="291"/>
                    </a:lnTo>
                    <a:lnTo>
                      <a:pt x="208" y="318"/>
                    </a:lnTo>
                    <a:lnTo>
                      <a:pt x="153" y="330"/>
                    </a:lnTo>
                    <a:lnTo>
                      <a:pt x="83" y="343"/>
                    </a:lnTo>
                    <a:lnTo>
                      <a:pt x="78" y="319"/>
                    </a:lnTo>
                    <a:lnTo>
                      <a:pt x="0" y="3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5" name="Freeform 18">
                <a:extLst>
                  <a:ext uri="{FF2B5EF4-FFF2-40B4-BE49-F238E27FC236}">
                    <a16:creationId xmlns:a16="http://schemas.microsoft.com/office/drawing/2014/main" id="{D2E7DB8D-8A39-4B8C-B0A3-E94FD92EAA21}"/>
                  </a:ext>
                </a:extLst>
              </p:cNvPr>
              <p:cNvSpPr>
                <a:spLocks/>
              </p:cNvSpPr>
              <p:nvPr/>
            </p:nvSpPr>
            <p:spPr bwMode="gray">
              <a:xfrm>
                <a:off x="4786" y="2125"/>
                <a:ext cx="16" cy="21"/>
              </a:xfrm>
              <a:custGeom>
                <a:avLst/>
                <a:gdLst>
                  <a:gd name="T0" fmla="*/ 0 w 32"/>
                  <a:gd name="T1" fmla="*/ 12 h 43"/>
                  <a:gd name="T2" fmla="*/ 21 w 32"/>
                  <a:gd name="T3" fmla="*/ 0 h 43"/>
                  <a:gd name="T4" fmla="*/ 32 w 32"/>
                  <a:gd name="T5" fmla="*/ 24 h 43"/>
                  <a:gd name="T6" fmla="*/ 21 w 32"/>
                  <a:gd name="T7" fmla="*/ 43 h 43"/>
                  <a:gd name="T8" fmla="*/ 0 w 32"/>
                  <a:gd name="T9" fmla="*/ 12 h 43"/>
                </a:gdLst>
                <a:ahLst/>
                <a:cxnLst>
                  <a:cxn ang="0">
                    <a:pos x="T0" y="T1"/>
                  </a:cxn>
                  <a:cxn ang="0">
                    <a:pos x="T2" y="T3"/>
                  </a:cxn>
                  <a:cxn ang="0">
                    <a:pos x="T4" y="T5"/>
                  </a:cxn>
                  <a:cxn ang="0">
                    <a:pos x="T6" y="T7"/>
                  </a:cxn>
                  <a:cxn ang="0">
                    <a:pos x="T8" y="T9"/>
                  </a:cxn>
                </a:cxnLst>
                <a:rect l="0" t="0" r="r" b="b"/>
                <a:pathLst>
                  <a:path w="32" h="43">
                    <a:moveTo>
                      <a:pt x="0" y="12"/>
                    </a:moveTo>
                    <a:lnTo>
                      <a:pt x="21" y="0"/>
                    </a:lnTo>
                    <a:lnTo>
                      <a:pt x="32" y="24"/>
                    </a:lnTo>
                    <a:lnTo>
                      <a:pt x="21" y="43"/>
                    </a:lnTo>
                    <a:lnTo>
                      <a:pt x="0" y="1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6" name="Freeform 19">
                <a:extLst>
                  <a:ext uri="{FF2B5EF4-FFF2-40B4-BE49-F238E27FC236}">
                    <a16:creationId xmlns:a16="http://schemas.microsoft.com/office/drawing/2014/main" id="{AD5C57E6-F526-4609-BF5C-73C0E9EC6E44}"/>
                  </a:ext>
                </a:extLst>
              </p:cNvPr>
              <p:cNvSpPr>
                <a:spLocks/>
              </p:cNvSpPr>
              <p:nvPr/>
            </p:nvSpPr>
            <p:spPr bwMode="gray">
              <a:xfrm>
                <a:off x="3867" y="3219"/>
                <a:ext cx="900" cy="683"/>
              </a:xfrm>
              <a:custGeom>
                <a:avLst/>
                <a:gdLst>
                  <a:gd name="T0" fmla="*/ 0 w 1801"/>
                  <a:gd name="T1" fmla="*/ 130 h 1367"/>
                  <a:gd name="T2" fmla="*/ 43 w 1801"/>
                  <a:gd name="T3" fmla="*/ 209 h 1367"/>
                  <a:gd name="T4" fmla="*/ 38 w 1801"/>
                  <a:gd name="T5" fmla="*/ 263 h 1367"/>
                  <a:gd name="T6" fmla="*/ 102 w 1801"/>
                  <a:gd name="T7" fmla="*/ 222 h 1367"/>
                  <a:gd name="T8" fmla="*/ 117 w 1801"/>
                  <a:gd name="T9" fmla="*/ 212 h 1367"/>
                  <a:gd name="T10" fmla="*/ 149 w 1801"/>
                  <a:gd name="T11" fmla="*/ 208 h 1367"/>
                  <a:gd name="T12" fmla="*/ 225 w 1801"/>
                  <a:gd name="T13" fmla="*/ 214 h 1367"/>
                  <a:gd name="T14" fmla="*/ 264 w 1801"/>
                  <a:gd name="T15" fmla="*/ 199 h 1367"/>
                  <a:gd name="T16" fmla="*/ 330 w 1801"/>
                  <a:gd name="T17" fmla="*/ 202 h 1367"/>
                  <a:gd name="T18" fmla="*/ 274 w 1801"/>
                  <a:gd name="T19" fmla="*/ 220 h 1367"/>
                  <a:gd name="T20" fmla="*/ 420 w 1801"/>
                  <a:gd name="T21" fmla="*/ 269 h 1367"/>
                  <a:gd name="T22" fmla="*/ 430 w 1801"/>
                  <a:gd name="T23" fmla="*/ 260 h 1367"/>
                  <a:gd name="T24" fmla="*/ 435 w 1801"/>
                  <a:gd name="T25" fmla="*/ 274 h 1367"/>
                  <a:gd name="T26" fmla="*/ 520 w 1801"/>
                  <a:gd name="T27" fmla="*/ 334 h 1367"/>
                  <a:gd name="T28" fmla="*/ 494 w 1801"/>
                  <a:gd name="T29" fmla="*/ 327 h 1367"/>
                  <a:gd name="T30" fmla="*/ 557 w 1801"/>
                  <a:gd name="T31" fmla="*/ 357 h 1367"/>
                  <a:gd name="T32" fmla="*/ 609 w 1801"/>
                  <a:gd name="T33" fmla="*/ 332 h 1367"/>
                  <a:gd name="T34" fmla="*/ 682 w 1801"/>
                  <a:gd name="T35" fmla="*/ 298 h 1367"/>
                  <a:gd name="T36" fmla="*/ 709 w 1801"/>
                  <a:gd name="T37" fmla="*/ 279 h 1367"/>
                  <a:gd name="T38" fmla="*/ 801 w 1801"/>
                  <a:gd name="T39" fmla="*/ 238 h 1367"/>
                  <a:gd name="T40" fmla="*/ 906 w 1801"/>
                  <a:gd name="T41" fmla="*/ 319 h 1367"/>
                  <a:gd name="T42" fmla="*/ 948 w 1801"/>
                  <a:gd name="T43" fmla="*/ 365 h 1367"/>
                  <a:gd name="T44" fmla="*/ 1006 w 1801"/>
                  <a:gd name="T45" fmla="*/ 412 h 1367"/>
                  <a:gd name="T46" fmla="*/ 1085 w 1801"/>
                  <a:gd name="T47" fmla="*/ 436 h 1367"/>
                  <a:gd name="T48" fmla="*/ 1138 w 1801"/>
                  <a:gd name="T49" fmla="*/ 547 h 1367"/>
                  <a:gd name="T50" fmla="*/ 1125 w 1801"/>
                  <a:gd name="T51" fmla="*/ 764 h 1367"/>
                  <a:gd name="T52" fmla="*/ 1169 w 1801"/>
                  <a:gd name="T53" fmla="*/ 750 h 1367"/>
                  <a:gd name="T54" fmla="*/ 1147 w 1801"/>
                  <a:gd name="T55" fmla="*/ 710 h 1367"/>
                  <a:gd name="T56" fmla="*/ 1184 w 1801"/>
                  <a:gd name="T57" fmla="*/ 727 h 1367"/>
                  <a:gd name="T58" fmla="*/ 1208 w 1801"/>
                  <a:gd name="T59" fmla="*/ 723 h 1367"/>
                  <a:gd name="T60" fmla="*/ 1172 w 1801"/>
                  <a:gd name="T61" fmla="*/ 835 h 1367"/>
                  <a:gd name="T62" fmla="*/ 1199 w 1801"/>
                  <a:gd name="T63" fmla="*/ 868 h 1367"/>
                  <a:gd name="T64" fmla="*/ 1262 w 1801"/>
                  <a:gd name="T65" fmla="*/ 970 h 1367"/>
                  <a:gd name="T66" fmla="*/ 1308 w 1801"/>
                  <a:gd name="T67" fmla="*/ 995 h 1367"/>
                  <a:gd name="T68" fmla="*/ 1302 w 1801"/>
                  <a:gd name="T69" fmla="*/ 962 h 1367"/>
                  <a:gd name="T70" fmla="*/ 1315 w 1801"/>
                  <a:gd name="T71" fmla="*/ 970 h 1367"/>
                  <a:gd name="T72" fmla="*/ 1340 w 1801"/>
                  <a:gd name="T73" fmla="*/ 1055 h 1367"/>
                  <a:gd name="T74" fmla="*/ 1394 w 1801"/>
                  <a:gd name="T75" fmla="*/ 1105 h 1367"/>
                  <a:gd name="T76" fmla="*/ 1478 w 1801"/>
                  <a:gd name="T77" fmla="*/ 1197 h 1367"/>
                  <a:gd name="T78" fmla="*/ 1585 w 1801"/>
                  <a:gd name="T79" fmla="*/ 1309 h 1367"/>
                  <a:gd name="T80" fmla="*/ 1641 w 1801"/>
                  <a:gd name="T81" fmla="*/ 1335 h 1367"/>
                  <a:gd name="T82" fmla="*/ 1585 w 1801"/>
                  <a:gd name="T83" fmla="*/ 1329 h 1367"/>
                  <a:gd name="T84" fmla="*/ 1651 w 1801"/>
                  <a:gd name="T85" fmla="*/ 1353 h 1367"/>
                  <a:gd name="T86" fmla="*/ 1717 w 1801"/>
                  <a:gd name="T87" fmla="*/ 1329 h 1367"/>
                  <a:gd name="T88" fmla="*/ 1772 w 1801"/>
                  <a:gd name="T89" fmla="*/ 1287 h 1367"/>
                  <a:gd name="T90" fmla="*/ 1783 w 1801"/>
                  <a:gd name="T91" fmla="*/ 1169 h 1367"/>
                  <a:gd name="T92" fmla="*/ 1784 w 1801"/>
                  <a:gd name="T93" fmla="*/ 957 h 1367"/>
                  <a:gd name="T94" fmla="*/ 1570 w 1801"/>
                  <a:gd name="T95" fmla="*/ 574 h 1367"/>
                  <a:gd name="T96" fmla="*/ 1544 w 1801"/>
                  <a:gd name="T97" fmla="*/ 471 h 1367"/>
                  <a:gd name="T98" fmla="*/ 1329 w 1801"/>
                  <a:gd name="T99" fmla="*/ 58 h 1367"/>
                  <a:gd name="T100" fmla="*/ 1301 w 1801"/>
                  <a:gd name="T101" fmla="*/ 15 h 1367"/>
                  <a:gd name="T102" fmla="*/ 1195 w 1801"/>
                  <a:gd name="T103" fmla="*/ 27 h 1367"/>
                  <a:gd name="T104" fmla="*/ 1172 w 1801"/>
                  <a:gd name="T105" fmla="*/ 116 h 1367"/>
                  <a:gd name="T106" fmla="*/ 596 w 1801"/>
                  <a:gd name="T107" fmla="*/ 108 h 1367"/>
                  <a:gd name="T108" fmla="*/ 4 w 1801"/>
                  <a:gd name="T109" fmla="*/ 91 h 1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01" h="1367">
                    <a:moveTo>
                      <a:pt x="4" y="91"/>
                    </a:moveTo>
                    <a:lnTo>
                      <a:pt x="0" y="130"/>
                    </a:lnTo>
                    <a:lnTo>
                      <a:pt x="52" y="180"/>
                    </a:lnTo>
                    <a:lnTo>
                      <a:pt x="43" y="209"/>
                    </a:lnTo>
                    <a:lnTo>
                      <a:pt x="60" y="228"/>
                    </a:lnTo>
                    <a:lnTo>
                      <a:pt x="38" y="263"/>
                    </a:lnTo>
                    <a:lnTo>
                      <a:pt x="77" y="246"/>
                    </a:lnTo>
                    <a:lnTo>
                      <a:pt x="102" y="222"/>
                    </a:lnTo>
                    <a:lnTo>
                      <a:pt x="99" y="194"/>
                    </a:lnTo>
                    <a:lnTo>
                      <a:pt x="117" y="212"/>
                    </a:lnTo>
                    <a:lnTo>
                      <a:pt x="134" y="187"/>
                    </a:lnTo>
                    <a:lnTo>
                      <a:pt x="149" y="208"/>
                    </a:lnTo>
                    <a:lnTo>
                      <a:pt x="108" y="240"/>
                    </a:lnTo>
                    <a:lnTo>
                      <a:pt x="225" y="214"/>
                    </a:lnTo>
                    <a:lnTo>
                      <a:pt x="248" y="189"/>
                    </a:lnTo>
                    <a:lnTo>
                      <a:pt x="264" y="199"/>
                    </a:lnTo>
                    <a:lnTo>
                      <a:pt x="307" y="188"/>
                    </a:lnTo>
                    <a:lnTo>
                      <a:pt x="330" y="202"/>
                    </a:lnTo>
                    <a:lnTo>
                      <a:pt x="249" y="212"/>
                    </a:lnTo>
                    <a:lnTo>
                      <a:pt x="274" y="220"/>
                    </a:lnTo>
                    <a:lnTo>
                      <a:pt x="364" y="239"/>
                    </a:lnTo>
                    <a:lnTo>
                      <a:pt x="420" y="269"/>
                    </a:lnTo>
                    <a:lnTo>
                      <a:pt x="404" y="227"/>
                    </a:lnTo>
                    <a:lnTo>
                      <a:pt x="430" y="260"/>
                    </a:lnTo>
                    <a:lnTo>
                      <a:pt x="468" y="265"/>
                    </a:lnTo>
                    <a:lnTo>
                      <a:pt x="435" y="274"/>
                    </a:lnTo>
                    <a:lnTo>
                      <a:pt x="498" y="307"/>
                    </a:lnTo>
                    <a:lnTo>
                      <a:pt x="520" y="334"/>
                    </a:lnTo>
                    <a:lnTo>
                      <a:pt x="519" y="365"/>
                    </a:lnTo>
                    <a:lnTo>
                      <a:pt x="494" y="327"/>
                    </a:lnTo>
                    <a:lnTo>
                      <a:pt x="508" y="375"/>
                    </a:lnTo>
                    <a:lnTo>
                      <a:pt x="557" y="357"/>
                    </a:lnTo>
                    <a:lnTo>
                      <a:pt x="588" y="354"/>
                    </a:lnTo>
                    <a:lnTo>
                      <a:pt x="609" y="332"/>
                    </a:lnTo>
                    <a:lnTo>
                      <a:pt x="617" y="346"/>
                    </a:lnTo>
                    <a:lnTo>
                      <a:pt x="682" y="298"/>
                    </a:lnTo>
                    <a:lnTo>
                      <a:pt x="724" y="295"/>
                    </a:lnTo>
                    <a:lnTo>
                      <a:pt x="709" y="279"/>
                    </a:lnTo>
                    <a:lnTo>
                      <a:pt x="739" y="241"/>
                    </a:lnTo>
                    <a:lnTo>
                      <a:pt x="801" y="238"/>
                    </a:lnTo>
                    <a:lnTo>
                      <a:pt x="869" y="271"/>
                    </a:lnTo>
                    <a:lnTo>
                      <a:pt x="906" y="319"/>
                    </a:lnTo>
                    <a:lnTo>
                      <a:pt x="939" y="328"/>
                    </a:lnTo>
                    <a:lnTo>
                      <a:pt x="948" y="365"/>
                    </a:lnTo>
                    <a:lnTo>
                      <a:pt x="989" y="385"/>
                    </a:lnTo>
                    <a:lnTo>
                      <a:pt x="1006" y="412"/>
                    </a:lnTo>
                    <a:lnTo>
                      <a:pt x="1028" y="434"/>
                    </a:lnTo>
                    <a:lnTo>
                      <a:pt x="1085" y="436"/>
                    </a:lnTo>
                    <a:lnTo>
                      <a:pt x="1107" y="474"/>
                    </a:lnTo>
                    <a:lnTo>
                      <a:pt x="1138" y="547"/>
                    </a:lnTo>
                    <a:lnTo>
                      <a:pt x="1121" y="682"/>
                    </a:lnTo>
                    <a:lnTo>
                      <a:pt x="1125" y="764"/>
                    </a:lnTo>
                    <a:lnTo>
                      <a:pt x="1162" y="789"/>
                    </a:lnTo>
                    <a:lnTo>
                      <a:pt x="1169" y="750"/>
                    </a:lnTo>
                    <a:lnTo>
                      <a:pt x="1144" y="737"/>
                    </a:lnTo>
                    <a:lnTo>
                      <a:pt x="1147" y="710"/>
                    </a:lnTo>
                    <a:lnTo>
                      <a:pt x="1158" y="717"/>
                    </a:lnTo>
                    <a:lnTo>
                      <a:pt x="1184" y="727"/>
                    </a:lnTo>
                    <a:lnTo>
                      <a:pt x="1191" y="753"/>
                    </a:lnTo>
                    <a:lnTo>
                      <a:pt x="1208" y="723"/>
                    </a:lnTo>
                    <a:lnTo>
                      <a:pt x="1222" y="749"/>
                    </a:lnTo>
                    <a:lnTo>
                      <a:pt x="1172" y="835"/>
                    </a:lnTo>
                    <a:lnTo>
                      <a:pt x="1170" y="851"/>
                    </a:lnTo>
                    <a:lnTo>
                      <a:pt x="1199" y="868"/>
                    </a:lnTo>
                    <a:lnTo>
                      <a:pt x="1227" y="936"/>
                    </a:lnTo>
                    <a:lnTo>
                      <a:pt x="1262" y="970"/>
                    </a:lnTo>
                    <a:lnTo>
                      <a:pt x="1280" y="995"/>
                    </a:lnTo>
                    <a:lnTo>
                      <a:pt x="1308" y="995"/>
                    </a:lnTo>
                    <a:lnTo>
                      <a:pt x="1279" y="955"/>
                    </a:lnTo>
                    <a:lnTo>
                      <a:pt x="1302" y="962"/>
                    </a:lnTo>
                    <a:lnTo>
                      <a:pt x="1329" y="953"/>
                    </a:lnTo>
                    <a:lnTo>
                      <a:pt x="1315" y="970"/>
                    </a:lnTo>
                    <a:lnTo>
                      <a:pt x="1327" y="1007"/>
                    </a:lnTo>
                    <a:lnTo>
                      <a:pt x="1340" y="1055"/>
                    </a:lnTo>
                    <a:lnTo>
                      <a:pt x="1384" y="1075"/>
                    </a:lnTo>
                    <a:lnTo>
                      <a:pt x="1394" y="1105"/>
                    </a:lnTo>
                    <a:lnTo>
                      <a:pt x="1431" y="1197"/>
                    </a:lnTo>
                    <a:lnTo>
                      <a:pt x="1478" y="1197"/>
                    </a:lnTo>
                    <a:lnTo>
                      <a:pt x="1518" y="1219"/>
                    </a:lnTo>
                    <a:lnTo>
                      <a:pt x="1585" y="1309"/>
                    </a:lnTo>
                    <a:lnTo>
                      <a:pt x="1640" y="1319"/>
                    </a:lnTo>
                    <a:lnTo>
                      <a:pt x="1641" y="1335"/>
                    </a:lnTo>
                    <a:lnTo>
                      <a:pt x="1628" y="1346"/>
                    </a:lnTo>
                    <a:lnTo>
                      <a:pt x="1585" y="1329"/>
                    </a:lnTo>
                    <a:lnTo>
                      <a:pt x="1599" y="1367"/>
                    </a:lnTo>
                    <a:lnTo>
                      <a:pt x="1651" y="1353"/>
                    </a:lnTo>
                    <a:lnTo>
                      <a:pt x="1693" y="1352"/>
                    </a:lnTo>
                    <a:lnTo>
                      <a:pt x="1717" y="1329"/>
                    </a:lnTo>
                    <a:lnTo>
                      <a:pt x="1752" y="1327"/>
                    </a:lnTo>
                    <a:lnTo>
                      <a:pt x="1772" y="1287"/>
                    </a:lnTo>
                    <a:lnTo>
                      <a:pt x="1765" y="1231"/>
                    </a:lnTo>
                    <a:lnTo>
                      <a:pt x="1783" y="1169"/>
                    </a:lnTo>
                    <a:lnTo>
                      <a:pt x="1801" y="1176"/>
                    </a:lnTo>
                    <a:lnTo>
                      <a:pt x="1784" y="957"/>
                    </a:lnTo>
                    <a:lnTo>
                      <a:pt x="1765" y="891"/>
                    </a:lnTo>
                    <a:lnTo>
                      <a:pt x="1570" y="574"/>
                    </a:lnTo>
                    <a:lnTo>
                      <a:pt x="1525" y="471"/>
                    </a:lnTo>
                    <a:lnTo>
                      <a:pt x="1544" y="471"/>
                    </a:lnTo>
                    <a:lnTo>
                      <a:pt x="1417" y="269"/>
                    </a:lnTo>
                    <a:lnTo>
                      <a:pt x="1329" y="58"/>
                    </a:lnTo>
                    <a:lnTo>
                      <a:pt x="1323" y="21"/>
                    </a:lnTo>
                    <a:lnTo>
                      <a:pt x="1301" y="15"/>
                    </a:lnTo>
                    <a:lnTo>
                      <a:pt x="1217" y="0"/>
                    </a:lnTo>
                    <a:lnTo>
                      <a:pt x="1195" y="27"/>
                    </a:lnTo>
                    <a:lnTo>
                      <a:pt x="1209" y="119"/>
                    </a:lnTo>
                    <a:lnTo>
                      <a:pt x="1172" y="116"/>
                    </a:lnTo>
                    <a:lnTo>
                      <a:pt x="1166" y="74"/>
                    </a:lnTo>
                    <a:lnTo>
                      <a:pt x="596" y="108"/>
                    </a:lnTo>
                    <a:lnTo>
                      <a:pt x="555" y="41"/>
                    </a:lnTo>
                    <a:lnTo>
                      <a:pt x="4" y="9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7" name="Freeform 20">
                <a:extLst>
                  <a:ext uri="{FF2B5EF4-FFF2-40B4-BE49-F238E27FC236}">
                    <a16:creationId xmlns:a16="http://schemas.microsoft.com/office/drawing/2014/main" id="{0BB7D320-9EE0-48CD-9018-3277AA27EAA7}"/>
                  </a:ext>
                </a:extLst>
              </p:cNvPr>
              <p:cNvSpPr>
                <a:spLocks/>
              </p:cNvSpPr>
              <p:nvPr/>
            </p:nvSpPr>
            <p:spPr bwMode="gray">
              <a:xfrm>
                <a:off x="4611" y="3953"/>
                <a:ext cx="45" cy="31"/>
              </a:xfrm>
              <a:custGeom>
                <a:avLst/>
                <a:gdLst>
                  <a:gd name="T0" fmla="*/ 0 w 91"/>
                  <a:gd name="T1" fmla="*/ 62 h 62"/>
                  <a:gd name="T2" fmla="*/ 5 w 91"/>
                  <a:gd name="T3" fmla="*/ 28 h 62"/>
                  <a:gd name="T4" fmla="*/ 36 w 91"/>
                  <a:gd name="T5" fmla="*/ 23 h 62"/>
                  <a:gd name="T6" fmla="*/ 40 w 91"/>
                  <a:gd name="T7" fmla="*/ 0 h 62"/>
                  <a:gd name="T8" fmla="*/ 91 w 91"/>
                  <a:gd name="T9" fmla="*/ 26 h 62"/>
                  <a:gd name="T10" fmla="*/ 41 w 91"/>
                  <a:gd name="T11" fmla="*/ 42 h 62"/>
                  <a:gd name="T12" fmla="*/ 16 w 91"/>
                  <a:gd name="T13" fmla="*/ 35 h 62"/>
                  <a:gd name="T14" fmla="*/ 25 w 91"/>
                  <a:gd name="T15" fmla="*/ 50 h 62"/>
                  <a:gd name="T16" fmla="*/ 0 w 91"/>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62">
                    <a:moveTo>
                      <a:pt x="0" y="62"/>
                    </a:moveTo>
                    <a:lnTo>
                      <a:pt x="5" y="28"/>
                    </a:lnTo>
                    <a:lnTo>
                      <a:pt x="36" y="23"/>
                    </a:lnTo>
                    <a:lnTo>
                      <a:pt x="40" y="0"/>
                    </a:lnTo>
                    <a:lnTo>
                      <a:pt x="91" y="26"/>
                    </a:lnTo>
                    <a:lnTo>
                      <a:pt x="41" y="42"/>
                    </a:lnTo>
                    <a:lnTo>
                      <a:pt x="16" y="35"/>
                    </a:lnTo>
                    <a:lnTo>
                      <a:pt x="25" y="50"/>
                    </a:lnTo>
                    <a:lnTo>
                      <a:pt x="0" y="6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8" name="Freeform 21">
                <a:extLst>
                  <a:ext uri="{FF2B5EF4-FFF2-40B4-BE49-F238E27FC236}">
                    <a16:creationId xmlns:a16="http://schemas.microsoft.com/office/drawing/2014/main" id="{0DBEA62A-7405-43C4-AD94-3447494923A7}"/>
                  </a:ext>
                </a:extLst>
              </p:cNvPr>
              <p:cNvSpPr>
                <a:spLocks/>
              </p:cNvSpPr>
              <p:nvPr/>
            </p:nvSpPr>
            <p:spPr bwMode="gray">
              <a:xfrm>
                <a:off x="4675" y="3934"/>
                <a:ext cx="36" cy="24"/>
              </a:xfrm>
              <a:custGeom>
                <a:avLst/>
                <a:gdLst>
                  <a:gd name="T0" fmla="*/ 0 w 74"/>
                  <a:gd name="T1" fmla="*/ 44 h 46"/>
                  <a:gd name="T2" fmla="*/ 12 w 74"/>
                  <a:gd name="T3" fmla="*/ 46 h 46"/>
                  <a:gd name="T4" fmla="*/ 74 w 74"/>
                  <a:gd name="T5" fmla="*/ 0 h 46"/>
                  <a:gd name="T6" fmla="*/ 18 w 74"/>
                  <a:gd name="T7" fmla="*/ 33 h 46"/>
                  <a:gd name="T8" fmla="*/ 0 w 74"/>
                  <a:gd name="T9" fmla="*/ 44 h 46"/>
                </a:gdLst>
                <a:ahLst/>
                <a:cxnLst>
                  <a:cxn ang="0">
                    <a:pos x="T0" y="T1"/>
                  </a:cxn>
                  <a:cxn ang="0">
                    <a:pos x="T2" y="T3"/>
                  </a:cxn>
                  <a:cxn ang="0">
                    <a:pos x="T4" y="T5"/>
                  </a:cxn>
                  <a:cxn ang="0">
                    <a:pos x="T6" y="T7"/>
                  </a:cxn>
                  <a:cxn ang="0">
                    <a:pos x="T8" y="T9"/>
                  </a:cxn>
                </a:cxnLst>
                <a:rect l="0" t="0" r="r" b="b"/>
                <a:pathLst>
                  <a:path w="74" h="46">
                    <a:moveTo>
                      <a:pt x="0" y="44"/>
                    </a:moveTo>
                    <a:lnTo>
                      <a:pt x="12" y="46"/>
                    </a:lnTo>
                    <a:lnTo>
                      <a:pt x="74" y="0"/>
                    </a:lnTo>
                    <a:lnTo>
                      <a:pt x="18" y="33"/>
                    </a:lnTo>
                    <a:lnTo>
                      <a:pt x="0" y="4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9" name="Freeform 22">
                <a:extLst>
                  <a:ext uri="{FF2B5EF4-FFF2-40B4-BE49-F238E27FC236}">
                    <a16:creationId xmlns:a16="http://schemas.microsoft.com/office/drawing/2014/main" id="{7208CC6D-652C-4CB4-8AA7-8C78A7C0D740}"/>
                  </a:ext>
                </a:extLst>
              </p:cNvPr>
              <p:cNvSpPr>
                <a:spLocks/>
              </p:cNvSpPr>
              <p:nvPr/>
            </p:nvSpPr>
            <p:spPr bwMode="gray">
              <a:xfrm>
                <a:off x="4737" y="3864"/>
                <a:ext cx="25" cy="46"/>
              </a:xfrm>
              <a:custGeom>
                <a:avLst/>
                <a:gdLst>
                  <a:gd name="T0" fmla="*/ 0 w 49"/>
                  <a:gd name="T1" fmla="*/ 94 h 94"/>
                  <a:gd name="T2" fmla="*/ 26 w 49"/>
                  <a:gd name="T3" fmla="*/ 64 h 94"/>
                  <a:gd name="T4" fmla="*/ 49 w 49"/>
                  <a:gd name="T5" fmla="*/ 0 h 94"/>
                  <a:gd name="T6" fmla="*/ 33 w 49"/>
                  <a:gd name="T7" fmla="*/ 30 h 94"/>
                  <a:gd name="T8" fmla="*/ 0 w 49"/>
                  <a:gd name="T9" fmla="*/ 94 h 94"/>
                </a:gdLst>
                <a:ahLst/>
                <a:cxnLst>
                  <a:cxn ang="0">
                    <a:pos x="T0" y="T1"/>
                  </a:cxn>
                  <a:cxn ang="0">
                    <a:pos x="T2" y="T3"/>
                  </a:cxn>
                  <a:cxn ang="0">
                    <a:pos x="T4" y="T5"/>
                  </a:cxn>
                  <a:cxn ang="0">
                    <a:pos x="T6" y="T7"/>
                  </a:cxn>
                  <a:cxn ang="0">
                    <a:pos x="T8" y="T9"/>
                  </a:cxn>
                </a:cxnLst>
                <a:rect l="0" t="0" r="r" b="b"/>
                <a:pathLst>
                  <a:path w="49" h="94">
                    <a:moveTo>
                      <a:pt x="0" y="94"/>
                    </a:moveTo>
                    <a:lnTo>
                      <a:pt x="26" y="64"/>
                    </a:lnTo>
                    <a:lnTo>
                      <a:pt x="49" y="0"/>
                    </a:lnTo>
                    <a:lnTo>
                      <a:pt x="33" y="30"/>
                    </a:lnTo>
                    <a:lnTo>
                      <a:pt x="0" y="9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0" name="Freeform 23">
                <a:extLst>
                  <a:ext uri="{FF2B5EF4-FFF2-40B4-BE49-F238E27FC236}">
                    <a16:creationId xmlns:a16="http://schemas.microsoft.com/office/drawing/2014/main" id="{A58C3759-8145-4D8F-9EAC-98258268E383}"/>
                  </a:ext>
                </a:extLst>
              </p:cNvPr>
              <p:cNvSpPr>
                <a:spLocks/>
              </p:cNvSpPr>
              <p:nvPr/>
            </p:nvSpPr>
            <p:spPr bwMode="gray">
              <a:xfrm>
                <a:off x="4029" y="2718"/>
                <a:ext cx="538" cy="560"/>
              </a:xfrm>
              <a:custGeom>
                <a:avLst/>
                <a:gdLst>
                  <a:gd name="T0" fmla="*/ 0 w 1075"/>
                  <a:gd name="T1" fmla="*/ 63 h 1121"/>
                  <a:gd name="T2" fmla="*/ 142 w 1075"/>
                  <a:gd name="T3" fmla="*/ 581 h 1121"/>
                  <a:gd name="T4" fmla="*/ 195 w 1075"/>
                  <a:gd name="T5" fmla="*/ 669 h 1121"/>
                  <a:gd name="T6" fmla="*/ 214 w 1075"/>
                  <a:gd name="T7" fmla="*/ 733 h 1121"/>
                  <a:gd name="T8" fmla="*/ 191 w 1075"/>
                  <a:gd name="T9" fmla="*/ 779 h 1121"/>
                  <a:gd name="T10" fmla="*/ 183 w 1075"/>
                  <a:gd name="T11" fmla="*/ 848 h 1121"/>
                  <a:gd name="T12" fmla="*/ 230 w 1075"/>
                  <a:gd name="T13" fmla="*/ 1043 h 1121"/>
                  <a:gd name="T14" fmla="*/ 271 w 1075"/>
                  <a:gd name="T15" fmla="*/ 1110 h 1121"/>
                  <a:gd name="T16" fmla="*/ 841 w 1075"/>
                  <a:gd name="T17" fmla="*/ 1076 h 1121"/>
                  <a:gd name="T18" fmla="*/ 847 w 1075"/>
                  <a:gd name="T19" fmla="*/ 1118 h 1121"/>
                  <a:gd name="T20" fmla="*/ 884 w 1075"/>
                  <a:gd name="T21" fmla="*/ 1121 h 1121"/>
                  <a:gd name="T22" fmla="*/ 870 w 1075"/>
                  <a:gd name="T23" fmla="*/ 1029 h 1121"/>
                  <a:gd name="T24" fmla="*/ 892 w 1075"/>
                  <a:gd name="T25" fmla="*/ 1002 h 1121"/>
                  <a:gd name="T26" fmla="*/ 976 w 1075"/>
                  <a:gd name="T27" fmla="*/ 1017 h 1121"/>
                  <a:gd name="T28" fmla="*/ 989 w 1075"/>
                  <a:gd name="T29" fmla="*/ 954 h 1121"/>
                  <a:gd name="T30" fmla="*/ 976 w 1075"/>
                  <a:gd name="T31" fmla="*/ 949 h 1121"/>
                  <a:gd name="T32" fmla="*/ 995 w 1075"/>
                  <a:gd name="T33" fmla="*/ 932 h 1121"/>
                  <a:gd name="T34" fmla="*/ 964 w 1075"/>
                  <a:gd name="T35" fmla="*/ 915 h 1121"/>
                  <a:gd name="T36" fmla="*/ 982 w 1075"/>
                  <a:gd name="T37" fmla="*/ 895 h 1121"/>
                  <a:gd name="T38" fmla="*/ 978 w 1075"/>
                  <a:gd name="T39" fmla="*/ 863 h 1121"/>
                  <a:gd name="T40" fmla="*/ 1015 w 1075"/>
                  <a:gd name="T41" fmla="*/ 839 h 1121"/>
                  <a:gd name="T42" fmla="*/ 1002 w 1075"/>
                  <a:gd name="T43" fmla="*/ 806 h 1121"/>
                  <a:gd name="T44" fmla="*/ 1021 w 1075"/>
                  <a:gd name="T45" fmla="*/ 794 h 1121"/>
                  <a:gd name="T46" fmla="*/ 1029 w 1075"/>
                  <a:gd name="T47" fmla="*/ 766 h 1121"/>
                  <a:gd name="T48" fmla="*/ 1014 w 1075"/>
                  <a:gd name="T49" fmla="*/ 755 h 1121"/>
                  <a:gd name="T50" fmla="*/ 1042 w 1075"/>
                  <a:gd name="T51" fmla="*/ 731 h 1121"/>
                  <a:gd name="T52" fmla="*/ 1029 w 1075"/>
                  <a:gd name="T53" fmla="*/ 713 h 1121"/>
                  <a:gd name="T54" fmla="*/ 1052 w 1075"/>
                  <a:gd name="T55" fmla="*/ 713 h 1121"/>
                  <a:gd name="T56" fmla="*/ 1075 w 1075"/>
                  <a:gd name="T57" fmla="*/ 678 h 1121"/>
                  <a:gd name="T58" fmla="*/ 1067 w 1075"/>
                  <a:gd name="T59" fmla="*/ 669 h 1121"/>
                  <a:gd name="T60" fmla="*/ 1030 w 1075"/>
                  <a:gd name="T61" fmla="*/ 662 h 1121"/>
                  <a:gd name="T62" fmla="*/ 1006 w 1075"/>
                  <a:gd name="T63" fmla="*/ 631 h 1121"/>
                  <a:gd name="T64" fmla="*/ 963 w 1075"/>
                  <a:gd name="T65" fmla="*/ 554 h 1121"/>
                  <a:gd name="T66" fmla="*/ 939 w 1075"/>
                  <a:gd name="T67" fmla="*/ 544 h 1121"/>
                  <a:gd name="T68" fmla="*/ 891 w 1075"/>
                  <a:gd name="T69" fmla="*/ 442 h 1121"/>
                  <a:gd name="T70" fmla="*/ 821 w 1075"/>
                  <a:gd name="T71" fmla="*/ 399 h 1121"/>
                  <a:gd name="T72" fmla="*/ 772 w 1075"/>
                  <a:gd name="T73" fmla="*/ 330 h 1121"/>
                  <a:gd name="T74" fmla="*/ 651 w 1075"/>
                  <a:gd name="T75" fmla="*/ 242 h 1121"/>
                  <a:gd name="T76" fmla="*/ 593 w 1075"/>
                  <a:gd name="T77" fmla="*/ 163 h 1121"/>
                  <a:gd name="T78" fmla="*/ 463 w 1075"/>
                  <a:gd name="T79" fmla="*/ 78 h 1121"/>
                  <a:gd name="T80" fmla="*/ 505 w 1075"/>
                  <a:gd name="T81" fmla="*/ 0 h 1121"/>
                  <a:gd name="T82" fmla="*/ 260 w 1075"/>
                  <a:gd name="T83" fmla="*/ 30 h 1121"/>
                  <a:gd name="T84" fmla="*/ 0 w 1075"/>
                  <a:gd name="T85" fmla="*/ 63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5" h="1121">
                    <a:moveTo>
                      <a:pt x="0" y="63"/>
                    </a:moveTo>
                    <a:lnTo>
                      <a:pt x="142" y="581"/>
                    </a:lnTo>
                    <a:lnTo>
                      <a:pt x="195" y="669"/>
                    </a:lnTo>
                    <a:lnTo>
                      <a:pt x="214" y="733"/>
                    </a:lnTo>
                    <a:lnTo>
                      <a:pt x="191" y="779"/>
                    </a:lnTo>
                    <a:lnTo>
                      <a:pt x="183" y="848"/>
                    </a:lnTo>
                    <a:lnTo>
                      <a:pt x="230" y="1043"/>
                    </a:lnTo>
                    <a:lnTo>
                      <a:pt x="271" y="1110"/>
                    </a:lnTo>
                    <a:lnTo>
                      <a:pt x="841" y="1076"/>
                    </a:lnTo>
                    <a:lnTo>
                      <a:pt x="847" y="1118"/>
                    </a:lnTo>
                    <a:lnTo>
                      <a:pt x="884" y="1121"/>
                    </a:lnTo>
                    <a:lnTo>
                      <a:pt x="870" y="1029"/>
                    </a:lnTo>
                    <a:lnTo>
                      <a:pt x="892" y="1002"/>
                    </a:lnTo>
                    <a:lnTo>
                      <a:pt x="976" y="1017"/>
                    </a:lnTo>
                    <a:lnTo>
                      <a:pt x="989" y="954"/>
                    </a:lnTo>
                    <a:lnTo>
                      <a:pt x="976" y="949"/>
                    </a:lnTo>
                    <a:lnTo>
                      <a:pt x="995" y="932"/>
                    </a:lnTo>
                    <a:lnTo>
                      <a:pt x="964" y="915"/>
                    </a:lnTo>
                    <a:lnTo>
                      <a:pt x="982" y="895"/>
                    </a:lnTo>
                    <a:lnTo>
                      <a:pt x="978" y="863"/>
                    </a:lnTo>
                    <a:lnTo>
                      <a:pt x="1015" y="839"/>
                    </a:lnTo>
                    <a:lnTo>
                      <a:pt x="1002" y="806"/>
                    </a:lnTo>
                    <a:lnTo>
                      <a:pt x="1021" y="794"/>
                    </a:lnTo>
                    <a:lnTo>
                      <a:pt x="1029" y="766"/>
                    </a:lnTo>
                    <a:lnTo>
                      <a:pt x="1014" y="755"/>
                    </a:lnTo>
                    <a:lnTo>
                      <a:pt x="1042" y="731"/>
                    </a:lnTo>
                    <a:lnTo>
                      <a:pt x="1029" y="713"/>
                    </a:lnTo>
                    <a:lnTo>
                      <a:pt x="1052" y="713"/>
                    </a:lnTo>
                    <a:lnTo>
                      <a:pt x="1075" y="678"/>
                    </a:lnTo>
                    <a:lnTo>
                      <a:pt x="1067" y="669"/>
                    </a:lnTo>
                    <a:lnTo>
                      <a:pt x="1030" y="662"/>
                    </a:lnTo>
                    <a:lnTo>
                      <a:pt x="1006" y="631"/>
                    </a:lnTo>
                    <a:lnTo>
                      <a:pt x="963" y="554"/>
                    </a:lnTo>
                    <a:lnTo>
                      <a:pt x="939" y="544"/>
                    </a:lnTo>
                    <a:lnTo>
                      <a:pt x="891" y="442"/>
                    </a:lnTo>
                    <a:lnTo>
                      <a:pt x="821" y="399"/>
                    </a:lnTo>
                    <a:lnTo>
                      <a:pt x="772" y="330"/>
                    </a:lnTo>
                    <a:lnTo>
                      <a:pt x="651" y="242"/>
                    </a:lnTo>
                    <a:lnTo>
                      <a:pt x="593" y="163"/>
                    </a:lnTo>
                    <a:lnTo>
                      <a:pt x="463" y="78"/>
                    </a:lnTo>
                    <a:lnTo>
                      <a:pt x="505" y="0"/>
                    </a:lnTo>
                    <a:lnTo>
                      <a:pt x="260" y="30"/>
                    </a:lnTo>
                    <a:lnTo>
                      <a:pt x="0" y="6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1" name="Freeform 24">
                <a:extLst>
                  <a:ext uri="{FF2B5EF4-FFF2-40B4-BE49-F238E27FC236}">
                    <a16:creationId xmlns:a16="http://schemas.microsoft.com/office/drawing/2014/main" id="{6E0E44A7-DFC9-4283-9188-3247DE7DA9FA}"/>
                  </a:ext>
                </a:extLst>
              </p:cNvPr>
              <p:cNvSpPr>
                <a:spLocks/>
              </p:cNvSpPr>
              <p:nvPr/>
            </p:nvSpPr>
            <p:spPr bwMode="gray">
              <a:xfrm>
                <a:off x="1617" y="3477"/>
                <a:ext cx="59" cy="47"/>
              </a:xfrm>
              <a:custGeom>
                <a:avLst/>
                <a:gdLst>
                  <a:gd name="T0" fmla="*/ 0 w 117"/>
                  <a:gd name="T1" fmla="*/ 55 h 95"/>
                  <a:gd name="T2" fmla="*/ 43 w 117"/>
                  <a:gd name="T3" fmla="*/ 95 h 95"/>
                  <a:gd name="T4" fmla="*/ 67 w 117"/>
                  <a:gd name="T5" fmla="*/ 94 h 95"/>
                  <a:gd name="T6" fmla="*/ 105 w 117"/>
                  <a:gd name="T7" fmla="*/ 71 h 95"/>
                  <a:gd name="T8" fmla="*/ 117 w 117"/>
                  <a:gd name="T9" fmla="*/ 20 h 95"/>
                  <a:gd name="T10" fmla="*/ 91 w 117"/>
                  <a:gd name="T11" fmla="*/ 0 h 95"/>
                  <a:gd name="T12" fmla="*/ 56 w 117"/>
                  <a:gd name="T13" fmla="*/ 6 h 95"/>
                  <a:gd name="T14" fmla="*/ 0 w 117"/>
                  <a:gd name="T15" fmla="*/ 55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95">
                    <a:moveTo>
                      <a:pt x="0" y="55"/>
                    </a:moveTo>
                    <a:lnTo>
                      <a:pt x="43" y="95"/>
                    </a:lnTo>
                    <a:lnTo>
                      <a:pt x="67" y="94"/>
                    </a:lnTo>
                    <a:lnTo>
                      <a:pt x="105" y="71"/>
                    </a:lnTo>
                    <a:lnTo>
                      <a:pt x="117" y="20"/>
                    </a:lnTo>
                    <a:lnTo>
                      <a:pt x="91" y="0"/>
                    </a:lnTo>
                    <a:lnTo>
                      <a:pt x="56" y="6"/>
                    </a:lnTo>
                    <a:lnTo>
                      <a:pt x="0" y="5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2" name="Freeform 25">
                <a:extLst>
                  <a:ext uri="{FF2B5EF4-FFF2-40B4-BE49-F238E27FC236}">
                    <a16:creationId xmlns:a16="http://schemas.microsoft.com/office/drawing/2014/main" id="{E84A9923-F00B-4B36-8E3E-B5B1CEC3DA40}"/>
                  </a:ext>
                </a:extLst>
              </p:cNvPr>
              <p:cNvSpPr>
                <a:spLocks/>
              </p:cNvSpPr>
              <p:nvPr/>
            </p:nvSpPr>
            <p:spPr bwMode="gray">
              <a:xfrm>
                <a:off x="1796" y="3545"/>
                <a:ext cx="67" cy="57"/>
              </a:xfrm>
              <a:custGeom>
                <a:avLst/>
                <a:gdLst>
                  <a:gd name="T0" fmla="*/ 0 w 134"/>
                  <a:gd name="T1" fmla="*/ 30 h 115"/>
                  <a:gd name="T2" fmla="*/ 29 w 134"/>
                  <a:gd name="T3" fmla="*/ 96 h 115"/>
                  <a:gd name="T4" fmla="*/ 59 w 134"/>
                  <a:gd name="T5" fmla="*/ 95 h 115"/>
                  <a:gd name="T6" fmla="*/ 62 w 134"/>
                  <a:gd name="T7" fmla="*/ 76 h 115"/>
                  <a:gd name="T8" fmla="*/ 102 w 134"/>
                  <a:gd name="T9" fmla="*/ 115 h 115"/>
                  <a:gd name="T10" fmla="*/ 134 w 134"/>
                  <a:gd name="T11" fmla="*/ 109 h 115"/>
                  <a:gd name="T12" fmla="*/ 127 w 134"/>
                  <a:gd name="T13" fmla="*/ 71 h 115"/>
                  <a:gd name="T14" fmla="*/ 97 w 134"/>
                  <a:gd name="T15" fmla="*/ 62 h 115"/>
                  <a:gd name="T16" fmla="*/ 71 w 134"/>
                  <a:gd name="T17" fmla="*/ 0 h 115"/>
                  <a:gd name="T18" fmla="*/ 0 w 134"/>
                  <a:gd name="T19" fmla="*/ 3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15">
                    <a:moveTo>
                      <a:pt x="0" y="30"/>
                    </a:moveTo>
                    <a:lnTo>
                      <a:pt x="29" y="96"/>
                    </a:lnTo>
                    <a:lnTo>
                      <a:pt x="59" y="95"/>
                    </a:lnTo>
                    <a:lnTo>
                      <a:pt x="62" y="76"/>
                    </a:lnTo>
                    <a:lnTo>
                      <a:pt x="102" y="115"/>
                    </a:lnTo>
                    <a:lnTo>
                      <a:pt x="134" y="109"/>
                    </a:lnTo>
                    <a:lnTo>
                      <a:pt x="127" y="71"/>
                    </a:lnTo>
                    <a:lnTo>
                      <a:pt x="97" y="62"/>
                    </a:lnTo>
                    <a:lnTo>
                      <a:pt x="71" y="0"/>
                    </a:lnTo>
                    <a:lnTo>
                      <a:pt x="0" y="3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3" name="Freeform 26">
                <a:extLst>
                  <a:ext uri="{FF2B5EF4-FFF2-40B4-BE49-F238E27FC236}">
                    <a16:creationId xmlns:a16="http://schemas.microsoft.com/office/drawing/2014/main" id="{E8A0EAE4-4EDF-4DEF-AE8C-7D1E4F0F6F63}"/>
                  </a:ext>
                </a:extLst>
              </p:cNvPr>
              <p:cNvSpPr>
                <a:spLocks/>
              </p:cNvSpPr>
              <p:nvPr/>
            </p:nvSpPr>
            <p:spPr bwMode="gray">
              <a:xfrm>
                <a:off x="1904" y="3605"/>
                <a:ext cx="69" cy="19"/>
              </a:xfrm>
              <a:custGeom>
                <a:avLst/>
                <a:gdLst>
                  <a:gd name="T0" fmla="*/ 0 w 138"/>
                  <a:gd name="T1" fmla="*/ 31 h 37"/>
                  <a:gd name="T2" fmla="*/ 15 w 138"/>
                  <a:gd name="T3" fmla="*/ 0 h 37"/>
                  <a:gd name="T4" fmla="*/ 138 w 138"/>
                  <a:gd name="T5" fmla="*/ 13 h 37"/>
                  <a:gd name="T6" fmla="*/ 112 w 138"/>
                  <a:gd name="T7" fmla="*/ 37 h 37"/>
                  <a:gd name="T8" fmla="*/ 0 w 138"/>
                  <a:gd name="T9" fmla="*/ 31 h 37"/>
                </a:gdLst>
                <a:ahLst/>
                <a:cxnLst>
                  <a:cxn ang="0">
                    <a:pos x="T0" y="T1"/>
                  </a:cxn>
                  <a:cxn ang="0">
                    <a:pos x="T2" y="T3"/>
                  </a:cxn>
                  <a:cxn ang="0">
                    <a:pos x="T4" y="T5"/>
                  </a:cxn>
                  <a:cxn ang="0">
                    <a:pos x="T6" y="T7"/>
                  </a:cxn>
                  <a:cxn ang="0">
                    <a:pos x="T8" y="T9"/>
                  </a:cxn>
                </a:cxnLst>
                <a:rect l="0" t="0" r="r" b="b"/>
                <a:pathLst>
                  <a:path w="138" h="37">
                    <a:moveTo>
                      <a:pt x="0" y="31"/>
                    </a:moveTo>
                    <a:lnTo>
                      <a:pt x="15" y="0"/>
                    </a:lnTo>
                    <a:lnTo>
                      <a:pt x="138" y="13"/>
                    </a:lnTo>
                    <a:lnTo>
                      <a:pt x="112" y="37"/>
                    </a:lnTo>
                    <a:lnTo>
                      <a:pt x="0" y="3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4" name="Freeform 27">
                <a:extLst>
                  <a:ext uri="{FF2B5EF4-FFF2-40B4-BE49-F238E27FC236}">
                    <a16:creationId xmlns:a16="http://schemas.microsoft.com/office/drawing/2014/main" id="{F9FE873D-3692-4D35-9DD8-05C5852884E4}"/>
                  </a:ext>
                </a:extLst>
              </p:cNvPr>
              <p:cNvSpPr>
                <a:spLocks/>
              </p:cNvSpPr>
              <p:nvPr/>
            </p:nvSpPr>
            <p:spPr bwMode="gray">
              <a:xfrm>
                <a:off x="1935" y="3643"/>
                <a:ext cx="27" cy="20"/>
              </a:xfrm>
              <a:custGeom>
                <a:avLst/>
                <a:gdLst>
                  <a:gd name="T0" fmla="*/ 0 w 56"/>
                  <a:gd name="T1" fmla="*/ 0 h 40"/>
                  <a:gd name="T2" fmla="*/ 20 w 56"/>
                  <a:gd name="T3" fmla="*/ 40 h 40"/>
                  <a:gd name="T4" fmla="*/ 56 w 56"/>
                  <a:gd name="T5" fmla="*/ 23 h 40"/>
                  <a:gd name="T6" fmla="*/ 38 w 56"/>
                  <a:gd name="T7" fmla="*/ 0 h 40"/>
                  <a:gd name="T8" fmla="*/ 0 w 56"/>
                  <a:gd name="T9" fmla="*/ 0 h 40"/>
                </a:gdLst>
                <a:ahLst/>
                <a:cxnLst>
                  <a:cxn ang="0">
                    <a:pos x="T0" y="T1"/>
                  </a:cxn>
                  <a:cxn ang="0">
                    <a:pos x="T2" y="T3"/>
                  </a:cxn>
                  <a:cxn ang="0">
                    <a:pos x="T4" y="T5"/>
                  </a:cxn>
                  <a:cxn ang="0">
                    <a:pos x="T6" y="T7"/>
                  </a:cxn>
                  <a:cxn ang="0">
                    <a:pos x="T8" y="T9"/>
                  </a:cxn>
                </a:cxnLst>
                <a:rect l="0" t="0" r="r" b="b"/>
                <a:pathLst>
                  <a:path w="56" h="40">
                    <a:moveTo>
                      <a:pt x="0" y="0"/>
                    </a:moveTo>
                    <a:lnTo>
                      <a:pt x="20" y="40"/>
                    </a:lnTo>
                    <a:lnTo>
                      <a:pt x="56" y="23"/>
                    </a:lnTo>
                    <a:lnTo>
                      <a:pt x="38" y="0"/>
                    </a:lnTo>
                    <a:lnTo>
                      <a:pt x="0" y="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5" name="Freeform 28">
                <a:extLst>
                  <a:ext uri="{FF2B5EF4-FFF2-40B4-BE49-F238E27FC236}">
                    <a16:creationId xmlns:a16="http://schemas.microsoft.com/office/drawing/2014/main" id="{7DE18F2C-62A6-4943-A687-412DB6EB1C68}"/>
                  </a:ext>
                </a:extLst>
              </p:cNvPr>
              <p:cNvSpPr>
                <a:spLocks/>
              </p:cNvSpPr>
              <p:nvPr/>
            </p:nvSpPr>
            <p:spPr bwMode="gray">
              <a:xfrm>
                <a:off x="1975" y="3626"/>
                <a:ext cx="87" cy="52"/>
              </a:xfrm>
              <a:custGeom>
                <a:avLst/>
                <a:gdLst>
                  <a:gd name="T0" fmla="*/ 0 w 172"/>
                  <a:gd name="T1" fmla="*/ 27 h 104"/>
                  <a:gd name="T2" fmla="*/ 22 w 172"/>
                  <a:gd name="T3" fmla="*/ 0 h 104"/>
                  <a:gd name="T4" fmla="*/ 47 w 172"/>
                  <a:gd name="T5" fmla="*/ 27 h 104"/>
                  <a:gd name="T6" fmla="*/ 106 w 172"/>
                  <a:gd name="T7" fmla="*/ 22 h 104"/>
                  <a:gd name="T8" fmla="*/ 172 w 172"/>
                  <a:gd name="T9" fmla="*/ 68 h 104"/>
                  <a:gd name="T10" fmla="*/ 148 w 172"/>
                  <a:gd name="T11" fmla="*/ 90 h 104"/>
                  <a:gd name="T12" fmla="*/ 68 w 172"/>
                  <a:gd name="T13" fmla="*/ 104 h 104"/>
                  <a:gd name="T14" fmla="*/ 54 w 172"/>
                  <a:gd name="T15" fmla="*/ 58 h 104"/>
                  <a:gd name="T16" fmla="*/ 23 w 172"/>
                  <a:gd name="T17" fmla="*/ 58 h 104"/>
                  <a:gd name="T18" fmla="*/ 0 w 172"/>
                  <a:gd name="T19" fmla="*/ 2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104">
                    <a:moveTo>
                      <a:pt x="0" y="27"/>
                    </a:moveTo>
                    <a:lnTo>
                      <a:pt x="22" y="0"/>
                    </a:lnTo>
                    <a:lnTo>
                      <a:pt x="47" y="27"/>
                    </a:lnTo>
                    <a:lnTo>
                      <a:pt x="106" y="22"/>
                    </a:lnTo>
                    <a:lnTo>
                      <a:pt x="172" y="68"/>
                    </a:lnTo>
                    <a:lnTo>
                      <a:pt x="148" y="90"/>
                    </a:lnTo>
                    <a:lnTo>
                      <a:pt x="68" y="104"/>
                    </a:lnTo>
                    <a:lnTo>
                      <a:pt x="54" y="58"/>
                    </a:lnTo>
                    <a:lnTo>
                      <a:pt x="23" y="58"/>
                    </a:lnTo>
                    <a:lnTo>
                      <a:pt x="0" y="2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6" name="Freeform 29">
                <a:extLst>
                  <a:ext uri="{FF2B5EF4-FFF2-40B4-BE49-F238E27FC236}">
                    <a16:creationId xmlns:a16="http://schemas.microsoft.com/office/drawing/2014/main" id="{E3EF464B-7E17-4752-90F1-32A5F26024B6}"/>
                  </a:ext>
                </a:extLst>
              </p:cNvPr>
              <p:cNvSpPr>
                <a:spLocks/>
              </p:cNvSpPr>
              <p:nvPr/>
            </p:nvSpPr>
            <p:spPr bwMode="gray">
              <a:xfrm>
                <a:off x="2053" y="3720"/>
                <a:ext cx="145" cy="164"/>
              </a:xfrm>
              <a:custGeom>
                <a:avLst/>
                <a:gdLst>
                  <a:gd name="T0" fmla="*/ 0 w 289"/>
                  <a:gd name="T1" fmla="*/ 129 h 329"/>
                  <a:gd name="T2" fmla="*/ 39 w 289"/>
                  <a:gd name="T3" fmla="*/ 220 h 329"/>
                  <a:gd name="T4" fmla="*/ 33 w 289"/>
                  <a:gd name="T5" fmla="*/ 292 h 329"/>
                  <a:gd name="T6" fmla="*/ 93 w 289"/>
                  <a:gd name="T7" fmla="*/ 329 h 329"/>
                  <a:gd name="T8" fmla="*/ 127 w 289"/>
                  <a:gd name="T9" fmla="*/ 273 h 329"/>
                  <a:gd name="T10" fmla="*/ 250 w 289"/>
                  <a:gd name="T11" fmla="*/ 222 h 329"/>
                  <a:gd name="T12" fmla="*/ 289 w 289"/>
                  <a:gd name="T13" fmla="*/ 182 h 329"/>
                  <a:gd name="T14" fmla="*/ 189 w 289"/>
                  <a:gd name="T15" fmla="*/ 66 h 329"/>
                  <a:gd name="T16" fmla="*/ 47 w 289"/>
                  <a:gd name="T17" fmla="*/ 0 h 329"/>
                  <a:gd name="T18" fmla="*/ 34 w 289"/>
                  <a:gd name="T19" fmla="*/ 20 h 329"/>
                  <a:gd name="T20" fmla="*/ 50 w 289"/>
                  <a:gd name="T21" fmla="*/ 69 h 329"/>
                  <a:gd name="T22" fmla="*/ 0 w 289"/>
                  <a:gd name="T23" fmla="*/ 12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329">
                    <a:moveTo>
                      <a:pt x="0" y="129"/>
                    </a:moveTo>
                    <a:lnTo>
                      <a:pt x="39" y="220"/>
                    </a:lnTo>
                    <a:lnTo>
                      <a:pt x="33" y="292"/>
                    </a:lnTo>
                    <a:lnTo>
                      <a:pt x="93" y="329"/>
                    </a:lnTo>
                    <a:lnTo>
                      <a:pt x="127" y="273"/>
                    </a:lnTo>
                    <a:lnTo>
                      <a:pt x="250" y="222"/>
                    </a:lnTo>
                    <a:lnTo>
                      <a:pt x="289" y="182"/>
                    </a:lnTo>
                    <a:lnTo>
                      <a:pt x="189" y="66"/>
                    </a:lnTo>
                    <a:lnTo>
                      <a:pt x="47" y="0"/>
                    </a:lnTo>
                    <a:lnTo>
                      <a:pt x="34" y="20"/>
                    </a:lnTo>
                    <a:lnTo>
                      <a:pt x="50" y="69"/>
                    </a:lnTo>
                    <a:lnTo>
                      <a:pt x="0" y="12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7" name="Freeform 30">
                <a:extLst>
                  <a:ext uri="{FF2B5EF4-FFF2-40B4-BE49-F238E27FC236}">
                    <a16:creationId xmlns:a16="http://schemas.microsoft.com/office/drawing/2014/main" id="{AED58F0F-E8B4-4026-9907-56E71AA64797}"/>
                  </a:ext>
                </a:extLst>
              </p:cNvPr>
              <p:cNvSpPr>
                <a:spLocks/>
              </p:cNvSpPr>
              <p:nvPr/>
            </p:nvSpPr>
            <p:spPr bwMode="gray">
              <a:xfrm>
                <a:off x="1048" y="841"/>
                <a:ext cx="593" cy="959"/>
              </a:xfrm>
              <a:custGeom>
                <a:avLst/>
                <a:gdLst>
                  <a:gd name="T0" fmla="*/ 0 w 1185"/>
                  <a:gd name="T1" fmla="*/ 1699 h 1916"/>
                  <a:gd name="T2" fmla="*/ 94 w 1185"/>
                  <a:gd name="T3" fmla="*/ 1290 h 1916"/>
                  <a:gd name="T4" fmla="*/ 142 w 1185"/>
                  <a:gd name="T5" fmla="*/ 1181 h 1916"/>
                  <a:gd name="T6" fmla="*/ 99 w 1185"/>
                  <a:gd name="T7" fmla="*/ 1129 h 1916"/>
                  <a:gd name="T8" fmla="*/ 110 w 1185"/>
                  <a:gd name="T9" fmla="*/ 1082 h 1916"/>
                  <a:gd name="T10" fmla="*/ 185 w 1185"/>
                  <a:gd name="T11" fmla="*/ 1011 h 1916"/>
                  <a:gd name="T12" fmla="*/ 246 w 1185"/>
                  <a:gd name="T13" fmla="*/ 915 h 1916"/>
                  <a:gd name="T14" fmla="*/ 301 w 1185"/>
                  <a:gd name="T15" fmla="*/ 832 h 1916"/>
                  <a:gd name="T16" fmla="*/ 260 w 1185"/>
                  <a:gd name="T17" fmla="*/ 769 h 1916"/>
                  <a:gd name="T18" fmla="*/ 242 w 1185"/>
                  <a:gd name="T19" fmla="*/ 726 h 1916"/>
                  <a:gd name="T20" fmla="*/ 249 w 1185"/>
                  <a:gd name="T21" fmla="*/ 620 h 1916"/>
                  <a:gd name="T22" fmla="*/ 393 w 1185"/>
                  <a:gd name="T23" fmla="*/ 0 h 1916"/>
                  <a:gd name="T24" fmla="*/ 552 w 1185"/>
                  <a:gd name="T25" fmla="*/ 35 h 1916"/>
                  <a:gd name="T26" fmla="*/ 499 w 1185"/>
                  <a:gd name="T27" fmla="*/ 276 h 1916"/>
                  <a:gd name="T28" fmla="*/ 534 w 1185"/>
                  <a:gd name="T29" fmla="*/ 363 h 1916"/>
                  <a:gd name="T30" fmla="*/ 538 w 1185"/>
                  <a:gd name="T31" fmla="*/ 417 h 1916"/>
                  <a:gd name="T32" fmla="*/ 519 w 1185"/>
                  <a:gd name="T33" fmla="*/ 425 h 1916"/>
                  <a:gd name="T34" fmla="*/ 580 w 1185"/>
                  <a:gd name="T35" fmla="*/ 484 h 1916"/>
                  <a:gd name="T36" fmla="*/ 642 w 1185"/>
                  <a:gd name="T37" fmla="*/ 638 h 1916"/>
                  <a:gd name="T38" fmla="*/ 664 w 1185"/>
                  <a:gd name="T39" fmla="*/ 632 h 1916"/>
                  <a:gd name="T40" fmla="*/ 666 w 1185"/>
                  <a:gd name="T41" fmla="*/ 654 h 1916"/>
                  <a:gd name="T42" fmla="*/ 696 w 1185"/>
                  <a:gd name="T43" fmla="*/ 663 h 1916"/>
                  <a:gd name="T44" fmla="*/ 718 w 1185"/>
                  <a:gd name="T45" fmla="*/ 666 h 1916"/>
                  <a:gd name="T46" fmla="*/ 663 w 1185"/>
                  <a:gd name="T47" fmla="*/ 778 h 1916"/>
                  <a:gd name="T48" fmla="*/ 672 w 1185"/>
                  <a:gd name="T49" fmla="*/ 852 h 1916"/>
                  <a:gd name="T50" fmla="*/ 627 w 1185"/>
                  <a:gd name="T51" fmla="*/ 924 h 1916"/>
                  <a:gd name="T52" fmla="*/ 658 w 1185"/>
                  <a:gd name="T53" fmla="*/ 956 h 1916"/>
                  <a:gd name="T54" fmla="*/ 738 w 1185"/>
                  <a:gd name="T55" fmla="*/ 911 h 1916"/>
                  <a:gd name="T56" fmla="*/ 796 w 1185"/>
                  <a:gd name="T57" fmla="*/ 1154 h 1916"/>
                  <a:gd name="T58" fmla="*/ 833 w 1185"/>
                  <a:gd name="T59" fmla="*/ 1166 h 1916"/>
                  <a:gd name="T60" fmla="*/ 840 w 1185"/>
                  <a:gd name="T61" fmla="*/ 1240 h 1916"/>
                  <a:gd name="T62" fmla="*/ 871 w 1185"/>
                  <a:gd name="T63" fmla="*/ 1271 h 1916"/>
                  <a:gd name="T64" fmla="*/ 894 w 1185"/>
                  <a:gd name="T65" fmla="*/ 1244 h 1916"/>
                  <a:gd name="T66" fmla="*/ 948 w 1185"/>
                  <a:gd name="T67" fmla="*/ 1268 h 1916"/>
                  <a:gd name="T68" fmla="*/ 981 w 1185"/>
                  <a:gd name="T69" fmla="*/ 1242 h 1916"/>
                  <a:gd name="T70" fmla="*/ 1089 w 1185"/>
                  <a:gd name="T71" fmla="*/ 1263 h 1916"/>
                  <a:gd name="T72" fmla="*/ 1115 w 1185"/>
                  <a:gd name="T73" fmla="*/ 1269 h 1916"/>
                  <a:gd name="T74" fmla="*/ 1139 w 1185"/>
                  <a:gd name="T75" fmla="*/ 1220 h 1916"/>
                  <a:gd name="T76" fmla="*/ 1185 w 1185"/>
                  <a:gd name="T77" fmla="*/ 1298 h 1916"/>
                  <a:gd name="T78" fmla="*/ 1085 w 1185"/>
                  <a:gd name="T79" fmla="*/ 1916 h 1916"/>
                  <a:gd name="T80" fmla="*/ 539 w 1185"/>
                  <a:gd name="T81" fmla="*/ 1816 h 1916"/>
                  <a:gd name="T82" fmla="*/ 0 w 1185"/>
                  <a:gd name="T83" fmla="*/ 1699 h 1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85" h="1916">
                    <a:moveTo>
                      <a:pt x="0" y="1699"/>
                    </a:moveTo>
                    <a:lnTo>
                      <a:pt x="94" y="1290"/>
                    </a:lnTo>
                    <a:lnTo>
                      <a:pt x="142" y="1181"/>
                    </a:lnTo>
                    <a:lnTo>
                      <a:pt x="99" y="1129"/>
                    </a:lnTo>
                    <a:lnTo>
                      <a:pt x="110" y="1082"/>
                    </a:lnTo>
                    <a:lnTo>
                      <a:pt x="185" y="1011"/>
                    </a:lnTo>
                    <a:lnTo>
                      <a:pt x="246" y="915"/>
                    </a:lnTo>
                    <a:lnTo>
                      <a:pt x="301" y="832"/>
                    </a:lnTo>
                    <a:lnTo>
                      <a:pt x="260" y="769"/>
                    </a:lnTo>
                    <a:lnTo>
                      <a:pt x="242" y="726"/>
                    </a:lnTo>
                    <a:lnTo>
                      <a:pt x="249" y="620"/>
                    </a:lnTo>
                    <a:lnTo>
                      <a:pt x="393" y="0"/>
                    </a:lnTo>
                    <a:lnTo>
                      <a:pt x="552" y="35"/>
                    </a:lnTo>
                    <a:lnTo>
                      <a:pt x="499" y="276"/>
                    </a:lnTo>
                    <a:lnTo>
                      <a:pt x="534" y="363"/>
                    </a:lnTo>
                    <a:lnTo>
                      <a:pt x="538" y="417"/>
                    </a:lnTo>
                    <a:lnTo>
                      <a:pt x="519" y="425"/>
                    </a:lnTo>
                    <a:lnTo>
                      <a:pt x="580" y="484"/>
                    </a:lnTo>
                    <a:lnTo>
                      <a:pt x="642" y="638"/>
                    </a:lnTo>
                    <a:lnTo>
                      <a:pt x="664" y="632"/>
                    </a:lnTo>
                    <a:lnTo>
                      <a:pt x="666" y="654"/>
                    </a:lnTo>
                    <a:lnTo>
                      <a:pt x="696" y="663"/>
                    </a:lnTo>
                    <a:lnTo>
                      <a:pt x="718" y="666"/>
                    </a:lnTo>
                    <a:lnTo>
                      <a:pt x="663" y="778"/>
                    </a:lnTo>
                    <a:lnTo>
                      <a:pt x="672" y="852"/>
                    </a:lnTo>
                    <a:lnTo>
                      <a:pt x="627" y="924"/>
                    </a:lnTo>
                    <a:lnTo>
                      <a:pt x="658" y="956"/>
                    </a:lnTo>
                    <a:lnTo>
                      <a:pt x="738" y="911"/>
                    </a:lnTo>
                    <a:lnTo>
                      <a:pt x="796" y="1154"/>
                    </a:lnTo>
                    <a:lnTo>
                      <a:pt x="833" y="1166"/>
                    </a:lnTo>
                    <a:lnTo>
                      <a:pt x="840" y="1240"/>
                    </a:lnTo>
                    <a:lnTo>
                      <a:pt x="871" y="1271"/>
                    </a:lnTo>
                    <a:lnTo>
                      <a:pt x="894" y="1244"/>
                    </a:lnTo>
                    <a:lnTo>
                      <a:pt x="948" y="1268"/>
                    </a:lnTo>
                    <a:lnTo>
                      <a:pt x="981" y="1242"/>
                    </a:lnTo>
                    <a:lnTo>
                      <a:pt x="1089" y="1263"/>
                    </a:lnTo>
                    <a:lnTo>
                      <a:pt x="1115" y="1269"/>
                    </a:lnTo>
                    <a:lnTo>
                      <a:pt x="1139" y="1220"/>
                    </a:lnTo>
                    <a:lnTo>
                      <a:pt x="1185" y="1298"/>
                    </a:lnTo>
                    <a:lnTo>
                      <a:pt x="1085" y="1916"/>
                    </a:lnTo>
                    <a:lnTo>
                      <a:pt x="539" y="1816"/>
                    </a:lnTo>
                    <a:lnTo>
                      <a:pt x="0" y="169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8" name="Freeform 31">
                <a:extLst>
                  <a:ext uri="{FF2B5EF4-FFF2-40B4-BE49-F238E27FC236}">
                    <a16:creationId xmlns:a16="http://schemas.microsoft.com/office/drawing/2014/main" id="{F55866ED-8C8C-4A54-B1B6-5819716AD8BB}"/>
                  </a:ext>
                </a:extLst>
              </p:cNvPr>
              <p:cNvSpPr>
                <a:spLocks/>
              </p:cNvSpPr>
              <p:nvPr/>
            </p:nvSpPr>
            <p:spPr bwMode="gray">
              <a:xfrm>
                <a:off x="3403" y="1825"/>
                <a:ext cx="389" cy="701"/>
              </a:xfrm>
              <a:custGeom>
                <a:avLst/>
                <a:gdLst>
                  <a:gd name="T0" fmla="*/ 0 w 777"/>
                  <a:gd name="T1" fmla="*/ 619 h 1402"/>
                  <a:gd name="T2" fmla="*/ 14 w 777"/>
                  <a:gd name="T3" fmla="*/ 575 h 1402"/>
                  <a:gd name="T4" fmla="*/ 67 w 777"/>
                  <a:gd name="T5" fmla="*/ 489 h 1402"/>
                  <a:gd name="T6" fmla="*/ 94 w 777"/>
                  <a:gd name="T7" fmla="*/ 397 h 1402"/>
                  <a:gd name="T8" fmla="*/ 68 w 777"/>
                  <a:gd name="T9" fmla="*/ 330 h 1402"/>
                  <a:gd name="T10" fmla="*/ 202 w 777"/>
                  <a:gd name="T11" fmla="*/ 226 h 1402"/>
                  <a:gd name="T12" fmla="*/ 229 w 777"/>
                  <a:gd name="T13" fmla="*/ 172 h 1402"/>
                  <a:gd name="T14" fmla="*/ 229 w 777"/>
                  <a:gd name="T15" fmla="*/ 146 h 1402"/>
                  <a:gd name="T16" fmla="*/ 132 w 777"/>
                  <a:gd name="T17" fmla="*/ 33 h 1402"/>
                  <a:gd name="T18" fmla="*/ 653 w 777"/>
                  <a:gd name="T19" fmla="*/ 0 h 1402"/>
                  <a:gd name="T20" fmla="*/ 666 w 777"/>
                  <a:gd name="T21" fmla="*/ 85 h 1402"/>
                  <a:gd name="T22" fmla="*/ 718 w 777"/>
                  <a:gd name="T23" fmla="*/ 187 h 1402"/>
                  <a:gd name="T24" fmla="*/ 763 w 777"/>
                  <a:gd name="T25" fmla="*/ 722 h 1402"/>
                  <a:gd name="T26" fmla="*/ 754 w 777"/>
                  <a:gd name="T27" fmla="*/ 833 h 1402"/>
                  <a:gd name="T28" fmla="*/ 777 w 777"/>
                  <a:gd name="T29" fmla="*/ 898 h 1402"/>
                  <a:gd name="T30" fmla="*/ 748 w 777"/>
                  <a:gd name="T31" fmla="*/ 1020 h 1402"/>
                  <a:gd name="T32" fmla="*/ 707 w 777"/>
                  <a:gd name="T33" fmla="*/ 1074 h 1402"/>
                  <a:gd name="T34" fmla="*/ 687 w 777"/>
                  <a:gd name="T35" fmla="*/ 1160 h 1402"/>
                  <a:gd name="T36" fmla="*/ 706 w 777"/>
                  <a:gd name="T37" fmla="*/ 1185 h 1402"/>
                  <a:gd name="T38" fmla="*/ 690 w 777"/>
                  <a:gd name="T39" fmla="*/ 1239 h 1402"/>
                  <a:gd name="T40" fmla="*/ 700 w 777"/>
                  <a:gd name="T41" fmla="*/ 1258 h 1402"/>
                  <a:gd name="T42" fmla="*/ 638 w 777"/>
                  <a:gd name="T43" fmla="*/ 1283 h 1402"/>
                  <a:gd name="T44" fmla="*/ 625 w 777"/>
                  <a:gd name="T45" fmla="*/ 1372 h 1402"/>
                  <a:gd name="T46" fmla="*/ 536 w 777"/>
                  <a:gd name="T47" fmla="*/ 1340 h 1402"/>
                  <a:gd name="T48" fmla="*/ 490 w 777"/>
                  <a:gd name="T49" fmla="*/ 1385 h 1402"/>
                  <a:gd name="T50" fmla="*/ 492 w 777"/>
                  <a:gd name="T51" fmla="*/ 1402 h 1402"/>
                  <a:gd name="T52" fmla="*/ 463 w 777"/>
                  <a:gd name="T53" fmla="*/ 1400 h 1402"/>
                  <a:gd name="T54" fmla="*/ 432 w 777"/>
                  <a:gd name="T55" fmla="*/ 1341 h 1402"/>
                  <a:gd name="T56" fmla="*/ 416 w 777"/>
                  <a:gd name="T57" fmla="*/ 1261 h 1402"/>
                  <a:gd name="T58" fmla="*/ 383 w 777"/>
                  <a:gd name="T59" fmla="*/ 1206 h 1402"/>
                  <a:gd name="T60" fmla="*/ 331 w 777"/>
                  <a:gd name="T61" fmla="*/ 1185 h 1402"/>
                  <a:gd name="T62" fmla="*/ 264 w 777"/>
                  <a:gd name="T63" fmla="*/ 1133 h 1402"/>
                  <a:gd name="T64" fmla="*/ 243 w 777"/>
                  <a:gd name="T65" fmla="*/ 1062 h 1402"/>
                  <a:gd name="T66" fmla="*/ 280 w 777"/>
                  <a:gd name="T67" fmla="*/ 952 h 1402"/>
                  <a:gd name="T68" fmla="*/ 249 w 777"/>
                  <a:gd name="T69" fmla="*/ 931 h 1402"/>
                  <a:gd name="T70" fmla="*/ 171 w 777"/>
                  <a:gd name="T71" fmla="*/ 932 h 1402"/>
                  <a:gd name="T72" fmla="*/ 158 w 777"/>
                  <a:gd name="T73" fmla="*/ 861 h 1402"/>
                  <a:gd name="T74" fmla="*/ 29 w 777"/>
                  <a:gd name="T75" fmla="*/ 730 h 1402"/>
                  <a:gd name="T76" fmla="*/ 0 w 777"/>
                  <a:gd name="T77" fmla="*/ 619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7" h="1402">
                    <a:moveTo>
                      <a:pt x="0" y="619"/>
                    </a:moveTo>
                    <a:lnTo>
                      <a:pt x="14" y="575"/>
                    </a:lnTo>
                    <a:lnTo>
                      <a:pt x="67" y="489"/>
                    </a:lnTo>
                    <a:lnTo>
                      <a:pt x="94" y="397"/>
                    </a:lnTo>
                    <a:lnTo>
                      <a:pt x="68" y="330"/>
                    </a:lnTo>
                    <a:lnTo>
                      <a:pt x="202" y="226"/>
                    </a:lnTo>
                    <a:lnTo>
                      <a:pt x="229" y="172"/>
                    </a:lnTo>
                    <a:lnTo>
                      <a:pt x="229" y="146"/>
                    </a:lnTo>
                    <a:lnTo>
                      <a:pt x="132" y="33"/>
                    </a:lnTo>
                    <a:lnTo>
                      <a:pt x="653" y="0"/>
                    </a:lnTo>
                    <a:lnTo>
                      <a:pt x="666" y="85"/>
                    </a:lnTo>
                    <a:lnTo>
                      <a:pt x="718" y="187"/>
                    </a:lnTo>
                    <a:lnTo>
                      <a:pt x="763" y="722"/>
                    </a:lnTo>
                    <a:lnTo>
                      <a:pt x="754" y="833"/>
                    </a:lnTo>
                    <a:lnTo>
                      <a:pt x="777" y="898"/>
                    </a:lnTo>
                    <a:lnTo>
                      <a:pt x="748" y="1020"/>
                    </a:lnTo>
                    <a:lnTo>
                      <a:pt x="707" y="1074"/>
                    </a:lnTo>
                    <a:lnTo>
                      <a:pt x="687" y="1160"/>
                    </a:lnTo>
                    <a:lnTo>
                      <a:pt x="706" y="1185"/>
                    </a:lnTo>
                    <a:lnTo>
                      <a:pt x="690" y="1239"/>
                    </a:lnTo>
                    <a:lnTo>
                      <a:pt x="700" y="1258"/>
                    </a:lnTo>
                    <a:lnTo>
                      <a:pt x="638" y="1283"/>
                    </a:lnTo>
                    <a:lnTo>
                      <a:pt x="625" y="1372"/>
                    </a:lnTo>
                    <a:lnTo>
                      <a:pt x="536" y="1340"/>
                    </a:lnTo>
                    <a:lnTo>
                      <a:pt x="490" y="1385"/>
                    </a:lnTo>
                    <a:lnTo>
                      <a:pt x="492" y="1402"/>
                    </a:lnTo>
                    <a:lnTo>
                      <a:pt x="463" y="1400"/>
                    </a:lnTo>
                    <a:lnTo>
                      <a:pt x="432" y="1341"/>
                    </a:lnTo>
                    <a:lnTo>
                      <a:pt x="416" y="1261"/>
                    </a:lnTo>
                    <a:lnTo>
                      <a:pt x="383" y="1206"/>
                    </a:lnTo>
                    <a:lnTo>
                      <a:pt x="331" y="1185"/>
                    </a:lnTo>
                    <a:lnTo>
                      <a:pt x="264" y="1133"/>
                    </a:lnTo>
                    <a:lnTo>
                      <a:pt x="243" y="1062"/>
                    </a:lnTo>
                    <a:lnTo>
                      <a:pt x="280" y="952"/>
                    </a:lnTo>
                    <a:lnTo>
                      <a:pt x="249" y="931"/>
                    </a:lnTo>
                    <a:lnTo>
                      <a:pt x="171" y="932"/>
                    </a:lnTo>
                    <a:lnTo>
                      <a:pt x="158" y="861"/>
                    </a:lnTo>
                    <a:lnTo>
                      <a:pt x="29" y="730"/>
                    </a:lnTo>
                    <a:lnTo>
                      <a:pt x="0" y="61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9" name="Freeform 32">
                <a:extLst>
                  <a:ext uri="{FF2B5EF4-FFF2-40B4-BE49-F238E27FC236}">
                    <a16:creationId xmlns:a16="http://schemas.microsoft.com/office/drawing/2014/main" id="{C00F20E7-8ED1-4DA4-A5DA-FCFAD2483934}"/>
                  </a:ext>
                </a:extLst>
              </p:cNvPr>
              <p:cNvSpPr>
                <a:spLocks/>
              </p:cNvSpPr>
              <p:nvPr/>
            </p:nvSpPr>
            <p:spPr bwMode="gray">
              <a:xfrm>
                <a:off x="3747" y="1889"/>
                <a:ext cx="308" cy="528"/>
              </a:xfrm>
              <a:custGeom>
                <a:avLst/>
                <a:gdLst>
                  <a:gd name="T0" fmla="*/ 0 w 616"/>
                  <a:gd name="T1" fmla="*/ 1032 h 1057"/>
                  <a:gd name="T2" fmla="*/ 19 w 616"/>
                  <a:gd name="T3" fmla="*/ 1057 h 1057"/>
                  <a:gd name="T4" fmla="*/ 37 w 616"/>
                  <a:gd name="T5" fmla="*/ 1027 h 1057"/>
                  <a:gd name="T6" fmla="*/ 126 w 616"/>
                  <a:gd name="T7" fmla="*/ 1012 h 1057"/>
                  <a:gd name="T8" fmla="*/ 158 w 616"/>
                  <a:gd name="T9" fmla="*/ 1020 h 1057"/>
                  <a:gd name="T10" fmla="*/ 252 w 616"/>
                  <a:gd name="T11" fmla="*/ 987 h 1057"/>
                  <a:gd name="T12" fmla="*/ 285 w 616"/>
                  <a:gd name="T13" fmla="*/ 1017 h 1057"/>
                  <a:gd name="T14" fmla="*/ 316 w 616"/>
                  <a:gd name="T15" fmla="*/ 946 h 1057"/>
                  <a:gd name="T16" fmla="*/ 347 w 616"/>
                  <a:gd name="T17" fmla="*/ 928 h 1057"/>
                  <a:gd name="T18" fmla="*/ 416 w 616"/>
                  <a:gd name="T19" fmla="*/ 967 h 1057"/>
                  <a:gd name="T20" fmla="*/ 426 w 616"/>
                  <a:gd name="T21" fmla="*/ 922 h 1057"/>
                  <a:gd name="T22" fmla="*/ 501 w 616"/>
                  <a:gd name="T23" fmla="*/ 828 h 1057"/>
                  <a:gd name="T24" fmla="*/ 518 w 616"/>
                  <a:gd name="T25" fmla="*/ 771 h 1057"/>
                  <a:gd name="T26" fmla="*/ 545 w 616"/>
                  <a:gd name="T27" fmla="*/ 779 h 1057"/>
                  <a:gd name="T28" fmla="*/ 616 w 616"/>
                  <a:gd name="T29" fmla="*/ 730 h 1057"/>
                  <a:gd name="T30" fmla="*/ 596 w 616"/>
                  <a:gd name="T31" fmla="*/ 690 h 1057"/>
                  <a:gd name="T32" fmla="*/ 607 w 616"/>
                  <a:gd name="T33" fmla="*/ 667 h 1057"/>
                  <a:gd name="T34" fmla="*/ 537 w 616"/>
                  <a:gd name="T35" fmla="*/ 16 h 1057"/>
                  <a:gd name="T36" fmla="*/ 530 w 616"/>
                  <a:gd name="T37" fmla="*/ 0 h 1057"/>
                  <a:gd name="T38" fmla="*/ 162 w 616"/>
                  <a:gd name="T39" fmla="*/ 40 h 1057"/>
                  <a:gd name="T40" fmla="*/ 91 w 616"/>
                  <a:gd name="T41" fmla="*/ 81 h 1057"/>
                  <a:gd name="T42" fmla="*/ 31 w 616"/>
                  <a:gd name="T43" fmla="*/ 59 h 1057"/>
                  <a:gd name="T44" fmla="*/ 76 w 616"/>
                  <a:gd name="T45" fmla="*/ 594 h 1057"/>
                  <a:gd name="T46" fmla="*/ 67 w 616"/>
                  <a:gd name="T47" fmla="*/ 705 h 1057"/>
                  <a:gd name="T48" fmla="*/ 90 w 616"/>
                  <a:gd name="T49" fmla="*/ 770 h 1057"/>
                  <a:gd name="T50" fmla="*/ 61 w 616"/>
                  <a:gd name="T51" fmla="*/ 892 h 1057"/>
                  <a:gd name="T52" fmla="*/ 20 w 616"/>
                  <a:gd name="T53" fmla="*/ 946 h 1057"/>
                  <a:gd name="T54" fmla="*/ 0 w 616"/>
                  <a:gd name="T55" fmla="*/ 1032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6" h="1057">
                    <a:moveTo>
                      <a:pt x="0" y="1032"/>
                    </a:moveTo>
                    <a:lnTo>
                      <a:pt x="19" y="1057"/>
                    </a:lnTo>
                    <a:lnTo>
                      <a:pt x="37" y="1027"/>
                    </a:lnTo>
                    <a:lnTo>
                      <a:pt x="126" y="1012"/>
                    </a:lnTo>
                    <a:lnTo>
                      <a:pt x="158" y="1020"/>
                    </a:lnTo>
                    <a:lnTo>
                      <a:pt x="252" y="987"/>
                    </a:lnTo>
                    <a:lnTo>
                      <a:pt x="285" y="1017"/>
                    </a:lnTo>
                    <a:lnTo>
                      <a:pt x="316" y="946"/>
                    </a:lnTo>
                    <a:lnTo>
                      <a:pt x="347" y="928"/>
                    </a:lnTo>
                    <a:lnTo>
                      <a:pt x="416" y="967"/>
                    </a:lnTo>
                    <a:lnTo>
                      <a:pt x="426" y="922"/>
                    </a:lnTo>
                    <a:lnTo>
                      <a:pt x="501" y="828"/>
                    </a:lnTo>
                    <a:lnTo>
                      <a:pt x="518" y="771"/>
                    </a:lnTo>
                    <a:lnTo>
                      <a:pt x="545" y="779"/>
                    </a:lnTo>
                    <a:lnTo>
                      <a:pt x="616" y="730"/>
                    </a:lnTo>
                    <a:lnTo>
                      <a:pt x="596" y="690"/>
                    </a:lnTo>
                    <a:lnTo>
                      <a:pt x="607" y="667"/>
                    </a:lnTo>
                    <a:lnTo>
                      <a:pt x="537" y="16"/>
                    </a:lnTo>
                    <a:lnTo>
                      <a:pt x="530" y="0"/>
                    </a:lnTo>
                    <a:lnTo>
                      <a:pt x="162" y="40"/>
                    </a:lnTo>
                    <a:lnTo>
                      <a:pt x="91" y="81"/>
                    </a:lnTo>
                    <a:lnTo>
                      <a:pt x="31" y="59"/>
                    </a:lnTo>
                    <a:lnTo>
                      <a:pt x="76" y="594"/>
                    </a:lnTo>
                    <a:lnTo>
                      <a:pt x="67" y="705"/>
                    </a:lnTo>
                    <a:lnTo>
                      <a:pt x="90" y="770"/>
                    </a:lnTo>
                    <a:lnTo>
                      <a:pt x="61" y="892"/>
                    </a:lnTo>
                    <a:lnTo>
                      <a:pt x="20" y="946"/>
                    </a:lnTo>
                    <a:lnTo>
                      <a:pt x="0" y="103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0" name="Freeform 33">
                <a:extLst>
                  <a:ext uri="{FF2B5EF4-FFF2-40B4-BE49-F238E27FC236}">
                    <a16:creationId xmlns:a16="http://schemas.microsoft.com/office/drawing/2014/main" id="{97C49197-DA6A-4BE8-ABF3-102DE5F8CFF1}"/>
                  </a:ext>
                </a:extLst>
              </p:cNvPr>
              <p:cNvSpPr>
                <a:spLocks/>
              </p:cNvSpPr>
              <p:nvPr/>
            </p:nvSpPr>
            <p:spPr bwMode="gray">
              <a:xfrm>
                <a:off x="2925" y="1720"/>
                <a:ext cx="593" cy="393"/>
              </a:xfrm>
              <a:custGeom>
                <a:avLst/>
                <a:gdLst>
                  <a:gd name="T0" fmla="*/ 0 w 1185"/>
                  <a:gd name="T1" fmla="*/ 15 h 785"/>
                  <a:gd name="T2" fmla="*/ 3 w 1185"/>
                  <a:gd name="T3" fmla="*/ 76 h 785"/>
                  <a:gd name="T4" fmla="*/ 25 w 1185"/>
                  <a:gd name="T5" fmla="*/ 121 h 785"/>
                  <a:gd name="T6" fmla="*/ 10 w 1185"/>
                  <a:gd name="T7" fmla="*/ 165 h 785"/>
                  <a:gd name="T8" fmla="*/ 23 w 1185"/>
                  <a:gd name="T9" fmla="*/ 274 h 785"/>
                  <a:gd name="T10" fmla="*/ 79 w 1185"/>
                  <a:gd name="T11" fmla="*/ 429 h 785"/>
                  <a:gd name="T12" fmla="*/ 80 w 1185"/>
                  <a:gd name="T13" fmla="*/ 477 h 785"/>
                  <a:gd name="T14" fmla="*/ 117 w 1185"/>
                  <a:gd name="T15" fmla="*/ 549 h 785"/>
                  <a:gd name="T16" fmla="*/ 135 w 1185"/>
                  <a:gd name="T17" fmla="*/ 668 h 785"/>
                  <a:gd name="T18" fmla="*/ 126 w 1185"/>
                  <a:gd name="T19" fmla="*/ 704 h 785"/>
                  <a:gd name="T20" fmla="*/ 149 w 1185"/>
                  <a:gd name="T21" fmla="*/ 743 h 785"/>
                  <a:gd name="T22" fmla="*/ 912 w 1185"/>
                  <a:gd name="T23" fmla="*/ 727 h 785"/>
                  <a:gd name="T24" fmla="*/ 970 w 1185"/>
                  <a:gd name="T25" fmla="*/ 785 h 785"/>
                  <a:gd name="T26" fmla="*/ 1023 w 1185"/>
                  <a:gd name="T27" fmla="*/ 699 h 785"/>
                  <a:gd name="T28" fmla="*/ 1050 w 1185"/>
                  <a:gd name="T29" fmla="*/ 607 h 785"/>
                  <a:gd name="T30" fmla="*/ 1024 w 1185"/>
                  <a:gd name="T31" fmla="*/ 540 h 785"/>
                  <a:gd name="T32" fmla="*/ 1158 w 1185"/>
                  <a:gd name="T33" fmla="*/ 436 h 785"/>
                  <a:gd name="T34" fmla="*/ 1185 w 1185"/>
                  <a:gd name="T35" fmla="*/ 382 h 785"/>
                  <a:gd name="T36" fmla="*/ 1185 w 1185"/>
                  <a:gd name="T37" fmla="*/ 356 h 785"/>
                  <a:gd name="T38" fmla="*/ 1088 w 1185"/>
                  <a:gd name="T39" fmla="*/ 243 h 785"/>
                  <a:gd name="T40" fmla="*/ 989 w 1185"/>
                  <a:gd name="T41" fmla="*/ 126 h 785"/>
                  <a:gd name="T42" fmla="*/ 970 w 1185"/>
                  <a:gd name="T43" fmla="*/ 0 h 785"/>
                  <a:gd name="T44" fmla="*/ 27 w 1185"/>
                  <a:gd name="T45" fmla="*/ 17 h 785"/>
                  <a:gd name="T46" fmla="*/ 0 w 1185"/>
                  <a:gd name="T47" fmla="*/ 15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85" h="785">
                    <a:moveTo>
                      <a:pt x="0" y="15"/>
                    </a:moveTo>
                    <a:lnTo>
                      <a:pt x="3" y="76"/>
                    </a:lnTo>
                    <a:lnTo>
                      <a:pt x="25" y="121"/>
                    </a:lnTo>
                    <a:lnTo>
                      <a:pt x="10" y="165"/>
                    </a:lnTo>
                    <a:lnTo>
                      <a:pt x="23" y="274"/>
                    </a:lnTo>
                    <a:lnTo>
                      <a:pt x="79" y="429"/>
                    </a:lnTo>
                    <a:lnTo>
                      <a:pt x="80" y="477"/>
                    </a:lnTo>
                    <a:lnTo>
                      <a:pt x="117" y="549"/>
                    </a:lnTo>
                    <a:lnTo>
                      <a:pt x="135" y="668"/>
                    </a:lnTo>
                    <a:lnTo>
                      <a:pt x="126" y="704"/>
                    </a:lnTo>
                    <a:lnTo>
                      <a:pt x="149" y="743"/>
                    </a:lnTo>
                    <a:lnTo>
                      <a:pt x="912" y="727"/>
                    </a:lnTo>
                    <a:lnTo>
                      <a:pt x="970" y="785"/>
                    </a:lnTo>
                    <a:lnTo>
                      <a:pt x="1023" y="699"/>
                    </a:lnTo>
                    <a:lnTo>
                      <a:pt x="1050" y="607"/>
                    </a:lnTo>
                    <a:lnTo>
                      <a:pt x="1024" y="540"/>
                    </a:lnTo>
                    <a:lnTo>
                      <a:pt x="1158" y="436"/>
                    </a:lnTo>
                    <a:lnTo>
                      <a:pt x="1185" y="382"/>
                    </a:lnTo>
                    <a:lnTo>
                      <a:pt x="1185" y="356"/>
                    </a:lnTo>
                    <a:lnTo>
                      <a:pt x="1088" y="243"/>
                    </a:lnTo>
                    <a:lnTo>
                      <a:pt x="989" y="126"/>
                    </a:lnTo>
                    <a:lnTo>
                      <a:pt x="970" y="0"/>
                    </a:lnTo>
                    <a:lnTo>
                      <a:pt x="27" y="17"/>
                    </a:lnTo>
                    <a:lnTo>
                      <a:pt x="0" y="1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1" name="Freeform 34">
                <a:extLst>
                  <a:ext uri="{FF2B5EF4-FFF2-40B4-BE49-F238E27FC236}">
                    <a16:creationId xmlns:a16="http://schemas.microsoft.com/office/drawing/2014/main" id="{7ECDB63F-9EA1-44E9-8FA8-D5609C4C3787}"/>
                  </a:ext>
                </a:extLst>
              </p:cNvPr>
              <p:cNvSpPr>
                <a:spLocks/>
              </p:cNvSpPr>
              <p:nvPr/>
            </p:nvSpPr>
            <p:spPr bwMode="gray">
              <a:xfrm>
                <a:off x="2375" y="2146"/>
                <a:ext cx="737" cy="398"/>
              </a:xfrm>
              <a:custGeom>
                <a:avLst/>
                <a:gdLst>
                  <a:gd name="T0" fmla="*/ 0 w 1474"/>
                  <a:gd name="T1" fmla="*/ 758 h 798"/>
                  <a:gd name="T2" fmla="*/ 50 w 1474"/>
                  <a:gd name="T3" fmla="*/ 0 h 798"/>
                  <a:gd name="T4" fmla="*/ 600 w 1474"/>
                  <a:gd name="T5" fmla="*/ 32 h 798"/>
                  <a:gd name="T6" fmla="*/ 1329 w 1474"/>
                  <a:gd name="T7" fmla="*/ 41 h 798"/>
                  <a:gd name="T8" fmla="*/ 1368 w 1474"/>
                  <a:gd name="T9" fmla="*/ 76 h 798"/>
                  <a:gd name="T10" fmla="*/ 1391 w 1474"/>
                  <a:gd name="T11" fmla="*/ 69 h 798"/>
                  <a:gd name="T12" fmla="*/ 1414 w 1474"/>
                  <a:gd name="T13" fmla="*/ 88 h 798"/>
                  <a:gd name="T14" fmla="*/ 1417 w 1474"/>
                  <a:gd name="T15" fmla="*/ 108 h 798"/>
                  <a:gd name="T16" fmla="*/ 1396 w 1474"/>
                  <a:gd name="T17" fmla="*/ 109 h 798"/>
                  <a:gd name="T18" fmla="*/ 1371 w 1474"/>
                  <a:gd name="T19" fmla="*/ 162 h 798"/>
                  <a:gd name="T20" fmla="*/ 1429 w 1474"/>
                  <a:gd name="T21" fmla="*/ 245 h 798"/>
                  <a:gd name="T22" fmla="*/ 1474 w 1474"/>
                  <a:gd name="T23" fmla="*/ 258 h 798"/>
                  <a:gd name="T24" fmla="*/ 1468 w 1474"/>
                  <a:gd name="T25" fmla="*/ 796 h 798"/>
                  <a:gd name="T26" fmla="*/ 838 w 1474"/>
                  <a:gd name="T27" fmla="*/ 798 h 798"/>
                  <a:gd name="T28" fmla="*/ 0 w 1474"/>
                  <a:gd name="T29" fmla="*/ 758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74" h="798">
                    <a:moveTo>
                      <a:pt x="0" y="758"/>
                    </a:moveTo>
                    <a:lnTo>
                      <a:pt x="50" y="0"/>
                    </a:lnTo>
                    <a:lnTo>
                      <a:pt x="600" y="32"/>
                    </a:lnTo>
                    <a:lnTo>
                      <a:pt x="1329" y="41"/>
                    </a:lnTo>
                    <a:lnTo>
                      <a:pt x="1368" y="76"/>
                    </a:lnTo>
                    <a:lnTo>
                      <a:pt x="1391" y="69"/>
                    </a:lnTo>
                    <a:lnTo>
                      <a:pt x="1414" y="88"/>
                    </a:lnTo>
                    <a:lnTo>
                      <a:pt x="1417" y="108"/>
                    </a:lnTo>
                    <a:lnTo>
                      <a:pt x="1396" y="109"/>
                    </a:lnTo>
                    <a:lnTo>
                      <a:pt x="1371" y="162"/>
                    </a:lnTo>
                    <a:lnTo>
                      <a:pt x="1429" y="245"/>
                    </a:lnTo>
                    <a:lnTo>
                      <a:pt x="1474" y="258"/>
                    </a:lnTo>
                    <a:lnTo>
                      <a:pt x="1468" y="796"/>
                    </a:lnTo>
                    <a:lnTo>
                      <a:pt x="838" y="798"/>
                    </a:lnTo>
                    <a:lnTo>
                      <a:pt x="0" y="75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2" name="Freeform 35">
                <a:extLst>
                  <a:ext uri="{FF2B5EF4-FFF2-40B4-BE49-F238E27FC236}">
                    <a16:creationId xmlns:a16="http://schemas.microsoft.com/office/drawing/2014/main" id="{B7856874-48C2-4931-AF61-C29C062E0708}"/>
                  </a:ext>
                </a:extLst>
              </p:cNvPr>
              <p:cNvSpPr>
                <a:spLocks/>
              </p:cNvSpPr>
              <p:nvPr/>
            </p:nvSpPr>
            <p:spPr bwMode="gray">
              <a:xfrm>
                <a:off x="3631" y="2221"/>
                <a:ext cx="721" cy="369"/>
              </a:xfrm>
              <a:custGeom>
                <a:avLst/>
                <a:gdLst>
                  <a:gd name="T0" fmla="*/ 0 w 1440"/>
                  <a:gd name="T1" fmla="*/ 738 h 738"/>
                  <a:gd name="T2" fmla="*/ 13 w 1440"/>
                  <a:gd name="T3" fmla="*/ 703 h 738"/>
                  <a:gd name="T4" fmla="*/ 46 w 1440"/>
                  <a:gd name="T5" fmla="*/ 698 h 738"/>
                  <a:gd name="T6" fmla="*/ 55 w 1440"/>
                  <a:gd name="T7" fmla="*/ 616 h 738"/>
                  <a:gd name="T8" fmla="*/ 36 w 1440"/>
                  <a:gd name="T9" fmla="*/ 610 h 738"/>
                  <a:gd name="T10" fmla="*/ 34 w 1440"/>
                  <a:gd name="T11" fmla="*/ 593 h 738"/>
                  <a:gd name="T12" fmla="*/ 80 w 1440"/>
                  <a:gd name="T13" fmla="*/ 548 h 738"/>
                  <a:gd name="T14" fmla="*/ 169 w 1440"/>
                  <a:gd name="T15" fmla="*/ 580 h 738"/>
                  <a:gd name="T16" fmla="*/ 182 w 1440"/>
                  <a:gd name="T17" fmla="*/ 491 h 738"/>
                  <a:gd name="T18" fmla="*/ 244 w 1440"/>
                  <a:gd name="T19" fmla="*/ 466 h 738"/>
                  <a:gd name="T20" fmla="*/ 234 w 1440"/>
                  <a:gd name="T21" fmla="*/ 447 h 738"/>
                  <a:gd name="T22" fmla="*/ 250 w 1440"/>
                  <a:gd name="T23" fmla="*/ 393 h 738"/>
                  <a:gd name="T24" fmla="*/ 268 w 1440"/>
                  <a:gd name="T25" fmla="*/ 363 h 738"/>
                  <a:gd name="T26" fmla="*/ 357 w 1440"/>
                  <a:gd name="T27" fmla="*/ 348 h 738"/>
                  <a:gd name="T28" fmla="*/ 389 w 1440"/>
                  <a:gd name="T29" fmla="*/ 356 h 738"/>
                  <a:gd name="T30" fmla="*/ 483 w 1440"/>
                  <a:gd name="T31" fmla="*/ 323 h 738"/>
                  <a:gd name="T32" fmla="*/ 516 w 1440"/>
                  <a:gd name="T33" fmla="*/ 353 h 738"/>
                  <a:gd name="T34" fmla="*/ 547 w 1440"/>
                  <a:gd name="T35" fmla="*/ 282 h 738"/>
                  <a:gd name="T36" fmla="*/ 578 w 1440"/>
                  <a:gd name="T37" fmla="*/ 264 h 738"/>
                  <a:gd name="T38" fmla="*/ 647 w 1440"/>
                  <a:gd name="T39" fmla="*/ 303 h 738"/>
                  <a:gd name="T40" fmla="*/ 657 w 1440"/>
                  <a:gd name="T41" fmla="*/ 258 h 738"/>
                  <a:gd name="T42" fmla="*/ 732 w 1440"/>
                  <a:gd name="T43" fmla="*/ 164 h 738"/>
                  <a:gd name="T44" fmla="*/ 749 w 1440"/>
                  <a:gd name="T45" fmla="*/ 107 h 738"/>
                  <a:gd name="T46" fmla="*/ 776 w 1440"/>
                  <a:gd name="T47" fmla="*/ 115 h 738"/>
                  <a:gd name="T48" fmla="*/ 847 w 1440"/>
                  <a:gd name="T49" fmla="*/ 66 h 738"/>
                  <a:gd name="T50" fmla="*/ 827 w 1440"/>
                  <a:gd name="T51" fmla="*/ 26 h 738"/>
                  <a:gd name="T52" fmla="*/ 838 w 1440"/>
                  <a:gd name="T53" fmla="*/ 3 h 738"/>
                  <a:gd name="T54" fmla="*/ 898 w 1440"/>
                  <a:gd name="T55" fmla="*/ 0 h 738"/>
                  <a:gd name="T56" fmla="*/ 938 w 1440"/>
                  <a:gd name="T57" fmla="*/ 14 h 738"/>
                  <a:gd name="T58" fmla="*/ 959 w 1440"/>
                  <a:gd name="T59" fmla="*/ 57 h 738"/>
                  <a:gd name="T60" fmla="*/ 1024 w 1440"/>
                  <a:gd name="T61" fmla="*/ 68 h 738"/>
                  <a:gd name="T62" fmla="*/ 1064 w 1440"/>
                  <a:gd name="T63" fmla="*/ 91 h 738"/>
                  <a:gd name="T64" fmla="*/ 1153 w 1440"/>
                  <a:gd name="T65" fmla="*/ 86 h 738"/>
                  <a:gd name="T66" fmla="*/ 1196 w 1440"/>
                  <a:gd name="T67" fmla="*/ 57 h 738"/>
                  <a:gd name="T68" fmla="*/ 1291 w 1440"/>
                  <a:gd name="T69" fmla="*/ 120 h 738"/>
                  <a:gd name="T70" fmla="*/ 1326 w 1440"/>
                  <a:gd name="T71" fmla="*/ 242 h 738"/>
                  <a:gd name="T72" fmla="*/ 1365 w 1440"/>
                  <a:gd name="T73" fmla="*/ 284 h 738"/>
                  <a:gd name="T74" fmla="*/ 1440 w 1440"/>
                  <a:gd name="T75" fmla="*/ 327 h 738"/>
                  <a:gd name="T76" fmla="*/ 1385 w 1440"/>
                  <a:gd name="T77" fmla="*/ 393 h 738"/>
                  <a:gd name="T78" fmla="*/ 1337 w 1440"/>
                  <a:gd name="T79" fmla="*/ 427 h 738"/>
                  <a:gd name="T80" fmla="*/ 1285 w 1440"/>
                  <a:gd name="T81" fmla="*/ 490 h 738"/>
                  <a:gd name="T82" fmla="*/ 1284 w 1440"/>
                  <a:gd name="T83" fmla="*/ 511 h 738"/>
                  <a:gd name="T84" fmla="*/ 1141 w 1440"/>
                  <a:gd name="T85" fmla="*/ 606 h 738"/>
                  <a:gd name="T86" fmla="*/ 348 w 1440"/>
                  <a:gd name="T87" fmla="*/ 679 h 738"/>
                  <a:gd name="T88" fmla="*/ 263 w 1440"/>
                  <a:gd name="T89" fmla="*/ 675 h 738"/>
                  <a:gd name="T90" fmla="*/ 267 w 1440"/>
                  <a:gd name="T91" fmla="*/ 719 h 738"/>
                  <a:gd name="T92" fmla="*/ 0 w 1440"/>
                  <a:gd name="T93" fmla="*/ 738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40" h="738">
                    <a:moveTo>
                      <a:pt x="0" y="738"/>
                    </a:moveTo>
                    <a:lnTo>
                      <a:pt x="13" y="703"/>
                    </a:lnTo>
                    <a:lnTo>
                      <a:pt x="46" y="698"/>
                    </a:lnTo>
                    <a:lnTo>
                      <a:pt x="55" y="616"/>
                    </a:lnTo>
                    <a:lnTo>
                      <a:pt x="36" y="610"/>
                    </a:lnTo>
                    <a:lnTo>
                      <a:pt x="34" y="593"/>
                    </a:lnTo>
                    <a:lnTo>
                      <a:pt x="80" y="548"/>
                    </a:lnTo>
                    <a:lnTo>
                      <a:pt x="169" y="580"/>
                    </a:lnTo>
                    <a:lnTo>
                      <a:pt x="182" y="491"/>
                    </a:lnTo>
                    <a:lnTo>
                      <a:pt x="244" y="466"/>
                    </a:lnTo>
                    <a:lnTo>
                      <a:pt x="234" y="447"/>
                    </a:lnTo>
                    <a:lnTo>
                      <a:pt x="250" y="393"/>
                    </a:lnTo>
                    <a:lnTo>
                      <a:pt x="268" y="363"/>
                    </a:lnTo>
                    <a:lnTo>
                      <a:pt x="357" y="348"/>
                    </a:lnTo>
                    <a:lnTo>
                      <a:pt x="389" y="356"/>
                    </a:lnTo>
                    <a:lnTo>
                      <a:pt x="483" y="323"/>
                    </a:lnTo>
                    <a:lnTo>
                      <a:pt x="516" y="353"/>
                    </a:lnTo>
                    <a:lnTo>
                      <a:pt x="547" y="282"/>
                    </a:lnTo>
                    <a:lnTo>
                      <a:pt x="578" y="264"/>
                    </a:lnTo>
                    <a:lnTo>
                      <a:pt x="647" y="303"/>
                    </a:lnTo>
                    <a:lnTo>
                      <a:pt x="657" y="258"/>
                    </a:lnTo>
                    <a:lnTo>
                      <a:pt x="732" y="164"/>
                    </a:lnTo>
                    <a:lnTo>
                      <a:pt x="749" y="107"/>
                    </a:lnTo>
                    <a:lnTo>
                      <a:pt x="776" y="115"/>
                    </a:lnTo>
                    <a:lnTo>
                      <a:pt x="847" y="66"/>
                    </a:lnTo>
                    <a:lnTo>
                      <a:pt x="827" y="26"/>
                    </a:lnTo>
                    <a:lnTo>
                      <a:pt x="838" y="3"/>
                    </a:lnTo>
                    <a:lnTo>
                      <a:pt x="898" y="0"/>
                    </a:lnTo>
                    <a:lnTo>
                      <a:pt x="938" y="14"/>
                    </a:lnTo>
                    <a:lnTo>
                      <a:pt x="959" y="57"/>
                    </a:lnTo>
                    <a:lnTo>
                      <a:pt x="1024" y="68"/>
                    </a:lnTo>
                    <a:lnTo>
                      <a:pt x="1064" y="91"/>
                    </a:lnTo>
                    <a:lnTo>
                      <a:pt x="1153" y="86"/>
                    </a:lnTo>
                    <a:lnTo>
                      <a:pt x="1196" y="57"/>
                    </a:lnTo>
                    <a:lnTo>
                      <a:pt x="1291" y="120"/>
                    </a:lnTo>
                    <a:lnTo>
                      <a:pt x="1326" y="242"/>
                    </a:lnTo>
                    <a:lnTo>
                      <a:pt x="1365" y="284"/>
                    </a:lnTo>
                    <a:lnTo>
                      <a:pt x="1440" y="327"/>
                    </a:lnTo>
                    <a:lnTo>
                      <a:pt x="1385" y="393"/>
                    </a:lnTo>
                    <a:lnTo>
                      <a:pt x="1337" y="427"/>
                    </a:lnTo>
                    <a:lnTo>
                      <a:pt x="1285" y="490"/>
                    </a:lnTo>
                    <a:lnTo>
                      <a:pt x="1284" y="511"/>
                    </a:lnTo>
                    <a:lnTo>
                      <a:pt x="1141" y="606"/>
                    </a:lnTo>
                    <a:lnTo>
                      <a:pt x="348" y="679"/>
                    </a:lnTo>
                    <a:lnTo>
                      <a:pt x="263" y="675"/>
                    </a:lnTo>
                    <a:lnTo>
                      <a:pt x="267" y="719"/>
                    </a:lnTo>
                    <a:lnTo>
                      <a:pt x="0" y="73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3" name="Freeform 36">
                <a:extLst>
                  <a:ext uri="{FF2B5EF4-FFF2-40B4-BE49-F238E27FC236}">
                    <a16:creationId xmlns:a16="http://schemas.microsoft.com/office/drawing/2014/main" id="{BA9A4F5E-92A3-4A1F-9964-98EB6AC4E09B}"/>
                  </a:ext>
                </a:extLst>
              </p:cNvPr>
              <p:cNvSpPr>
                <a:spLocks/>
              </p:cNvSpPr>
              <p:nvPr/>
            </p:nvSpPr>
            <p:spPr bwMode="gray">
              <a:xfrm>
                <a:off x="3175" y="3031"/>
                <a:ext cx="557" cy="492"/>
              </a:xfrm>
              <a:custGeom>
                <a:avLst/>
                <a:gdLst>
                  <a:gd name="T0" fmla="*/ 13 w 1115"/>
                  <a:gd name="T1" fmla="*/ 271 h 983"/>
                  <a:gd name="T2" fmla="*/ 55 w 1115"/>
                  <a:gd name="T3" fmla="*/ 372 h 983"/>
                  <a:gd name="T4" fmla="*/ 113 w 1115"/>
                  <a:gd name="T5" fmla="*/ 546 h 983"/>
                  <a:gd name="T6" fmla="*/ 80 w 1115"/>
                  <a:gd name="T7" fmla="*/ 663 h 983"/>
                  <a:gd name="T8" fmla="*/ 86 w 1115"/>
                  <a:gd name="T9" fmla="*/ 750 h 983"/>
                  <a:gd name="T10" fmla="*/ 38 w 1115"/>
                  <a:gd name="T11" fmla="*/ 812 h 983"/>
                  <a:gd name="T12" fmla="*/ 207 w 1115"/>
                  <a:gd name="T13" fmla="*/ 814 h 983"/>
                  <a:gd name="T14" fmla="*/ 444 w 1115"/>
                  <a:gd name="T15" fmla="*/ 857 h 983"/>
                  <a:gd name="T16" fmla="*/ 466 w 1115"/>
                  <a:gd name="T17" fmla="*/ 794 h 983"/>
                  <a:gd name="T18" fmla="*/ 560 w 1115"/>
                  <a:gd name="T19" fmla="*/ 869 h 983"/>
                  <a:gd name="T20" fmla="*/ 617 w 1115"/>
                  <a:gd name="T21" fmla="*/ 875 h 983"/>
                  <a:gd name="T22" fmla="*/ 659 w 1115"/>
                  <a:gd name="T23" fmla="*/ 942 h 983"/>
                  <a:gd name="T24" fmla="*/ 725 w 1115"/>
                  <a:gd name="T25" fmla="*/ 969 h 983"/>
                  <a:gd name="T26" fmla="*/ 776 w 1115"/>
                  <a:gd name="T27" fmla="*/ 932 h 983"/>
                  <a:gd name="T28" fmla="*/ 806 w 1115"/>
                  <a:gd name="T29" fmla="*/ 939 h 983"/>
                  <a:gd name="T30" fmla="*/ 849 w 1115"/>
                  <a:gd name="T31" fmla="*/ 963 h 983"/>
                  <a:gd name="T32" fmla="*/ 896 w 1115"/>
                  <a:gd name="T33" fmla="*/ 924 h 983"/>
                  <a:gd name="T34" fmla="*/ 887 w 1115"/>
                  <a:gd name="T35" fmla="*/ 865 h 983"/>
                  <a:gd name="T36" fmla="*/ 930 w 1115"/>
                  <a:gd name="T37" fmla="*/ 869 h 983"/>
                  <a:gd name="T38" fmla="*/ 973 w 1115"/>
                  <a:gd name="T39" fmla="*/ 897 h 983"/>
                  <a:gd name="T40" fmla="*/ 1011 w 1115"/>
                  <a:gd name="T41" fmla="*/ 912 h 983"/>
                  <a:gd name="T42" fmla="*/ 1046 w 1115"/>
                  <a:gd name="T43" fmla="*/ 949 h 983"/>
                  <a:gd name="T44" fmla="*/ 1066 w 1115"/>
                  <a:gd name="T45" fmla="*/ 951 h 983"/>
                  <a:gd name="T46" fmla="*/ 1086 w 1115"/>
                  <a:gd name="T47" fmla="*/ 947 h 983"/>
                  <a:gd name="T48" fmla="*/ 1115 w 1115"/>
                  <a:gd name="T49" fmla="*/ 922 h 983"/>
                  <a:gd name="T50" fmla="*/ 1070 w 1115"/>
                  <a:gd name="T51" fmla="*/ 899 h 983"/>
                  <a:gd name="T52" fmla="*/ 1033 w 1115"/>
                  <a:gd name="T53" fmla="*/ 879 h 983"/>
                  <a:gd name="T54" fmla="*/ 978 w 1115"/>
                  <a:gd name="T55" fmla="*/ 828 h 983"/>
                  <a:gd name="T56" fmla="*/ 1017 w 1115"/>
                  <a:gd name="T57" fmla="*/ 804 h 983"/>
                  <a:gd name="T58" fmla="*/ 1040 w 1115"/>
                  <a:gd name="T59" fmla="*/ 774 h 983"/>
                  <a:gd name="T60" fmla="*/ 1060 w 1115"/>
                  <a:gd name="T61" fmla="*/ 737 h 983"/>
                  <a:gd name="T62" fmla="*/ 1028 w 1115"/>
                  <a:gd name="T63" fmla="*/ 711 h 983"/>
                  <a:gd name="T64" fmla="*/ 967 w 1115"/>
                  <a:gd name="T65" fmla="*/ 761 h 983"/>
                  <a:gd name="T66" fmla="*/ 930 w 1115"/>
                  <a:gd name="T67" fmla="*/ 720 h 983"/>
                  <a:gd name="T68" fmla="*/ 950 w 1115"/>
                  <a:gd name="T69" fmla="*/ 721 h 983"/>
                  <a:gd name="T70" fmla="*/ 946 w 1115"/>
                  <a:gd name="T71" fmla="*/ 702 h 983"/>
                  <a:gd name="T72" fmla="*/ 934 w 1115"/>
                  <a:gd name="T73" fmla="*/ 703 h 983"/>
                  <a:gd name="T74" fmla="*/ 893 w 1115"/>
                  <a:gd name="T75" fmla="*/ 720 h 983"/>
                  <a:gd name="T76" fmla="*/ 798 w 1115"/>
                  <a:gd name="T77" fmla="*/ 713 h 983"/>
                  <a:gd name="T78" fmla="*/ 831 w 1115"/>
                  <a:gd name="T79" fmla="*/ 641 h 983"/>
                  <a:gd name="T80" fmla="*/ 891 w 1115"/>
                  <a:gd name="T81" fmla="*/ 668 h 983"/>
                  <a:gd name="T82" fmla="*/ 916 w 1115"/>
                  <a:gd name="T83" fmla="*/ 567 h 983"/>
                  <a:gd name="T84" fmla="*/ 527 w 1115"/>
                  <a:gd name="T85" fmla="*/ 499 h 983"/>
                  <a:gd name="T86" fmla="*/ 575 w 1115"/>
                  <a:gd name="T87" fmla="*/ 314 h 983"/>
                  <a:gd name="T88" fmla="*/ 622 w 1115"/>
                  <a:gd name="T89" fmla="*/ 195 h 983"/>
                  <a:gd name="T90" fmla="*/ 596 w 1115"/>
                  <a:gd name="T91" fmla="*/ 0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15" h="983">
                    <a:moveTo>
                      <a:pt x="0" y="8"/>
                    </a:moveTo>
                    <a:lnTo>
                      <a:pt x="13" y="271"/>
                    </a:lnTo>
                    <a:lnTo>
                      <a:pt x="43" y="305"/>
                    </a:lnTo>
                    <a:lnTo>
                      <a:pt x="55" y="372"/>
                    </a:lnTo>
                    <a:lnTo>
                      <a:pt x="115" y="466"/>
                    </a:lnTo>
                    <a:lnTo>
                      <a:pt x="113" y="546"/>
                    </a:lnTo>
                    <a:lnTo>
                      <a:pt x="77" y="622"/>
                    </a:lnTo>
                    <a:lnTo>
                      <a:pt x="80" y="663"/>
                    </a:lnTo>
                    <a:lnTo>
                      <a:pt x="91" y="707"/>
                    </a:lnTo>
                    <a:lnTo>
                      <a:pt x="86" y="750"/>
                    </a:lnTo>
                    <a:lnTo>
                      <a:pt x="65" y="778"/>
                    </a:lnTo>
                    <a:lnTo>
                      <a:pt x="38" y="812"/>
                    </a:lnTo>
                    <a:lnTo>
                      <a:pt x="57" y="833"/>
                    </a:lnTo>
                    <a:lnTo>
                      <a:pt x="207" y="814"/>
                    </a:lnTo>
                    <a:lnTo>
                      <a:pt x="328" y="863"/>
                    </a:lnTo>
                    <a:lnTo>
                      <a:pt x="444" y="857"/>
                    </a:lnTo>
                    <a:lnTo>
                      <a:pt x="429" y="823"/>
                    </a:lnTo>
                    <a:lnTo>
                      <a:pt x="466" y="794"/>
                    </a:lnTo>
                    <a:lnTo>
                      <a:pt x="546" y="812"/>
                    </a:lnTo>
                    <a:lnTo>
                      <a:pt x="560" y="869"/>
                    </a:lnTo>
                    <a:lnTo>
                      <a:pt x="582" y="862"/>
                    </a:lnTo>
                    <a:lnTo>
                      <a:pt x="617" y="875"/>
                    </a:lnTo>
                    <a:lnTo>
                      <a:pt x="650" y="910"/>
                    </a:lnTo>
                    <a:lnTo>
                      <a:pt x="659" y="942"/>
                    </a:lnTo>
                    <a:lnTo>
                      <a:pt x="693" y="947"/>
                    </a:lnTo>
                    <a:lnTo>
                      <a:pt x="725" y="969"/>
                    </a:lnTo>
                    <a:lnTo>
                      <a:pt x="753" y="958"/>
                    </a:lnTo>
                    <a:lnTo>
                      <a:pt x="776" y="932"/>
                    </a:lnTo>
                    <a:lnTo>
                      <a:pt x="773" y="910"/>
                    </a:lnTo>
                    <a:lnTo>
                      <a:pt x="806" y="939"/>
                    </a:lnTo>
                    <a:lnTo>
                      <a:pt x="825" y="914"/>
                    </a:lnTo>
                    <a:lnTo>
                      <a:pt x="849" y="963"/>
                    </a:lnTo>
                    <a:lnTo>
                      <a:pt x="884" y="939"/>
                    </a:lnTo>
                    <a:lnTo>
                      <a:pt x="896" y="924"/>
                    </a:lnTo>
                    <a:lnTo>
                      <a:pt x="884" y="910"/>
                    </a:lnTo>
                    <a:lnTo>
                      <a:pt x="887" y="865"/>
                    </a:lnTo>
                    <a:lnTo>
                      <a:pt x="898" y="865"/>
                    </a:lnTo>
                    <a:lnTo>
                      <a:pt x="930" y="869"/>
                    </a:lnTo>
                    <a:lnTo>
                      <a:pt x="939" y="899"/>
                    </a:lnTo>
                    <a:lnTo>
                      <a:pt x="973" y="897"/>
                    </a:lnTo>
                    <a:lnTo>
                      <a:pt x="1004" y="918"/>
                    </a:lnTo>
                    <a:lnTo>
                      <a:pt x="1011" y="912"/>
                    </a:lnTo>
                    <a:lnTo>
                      <a:pt x="1024" y="935"/>
                    </a:lnTo>
                    <a:lnTo>
                      <a:pt x="1046" y="949"/>
                    </a:lnTo>
                    <a:lnTo>
                      <a:pt x="1035" y="983"/>
                    </a:lnTo>
                    <a:lnTo>
                      <a:pt x="1066" y="951"/>
                    </a:lnTo>
                    <a:lnTo>
                      <a:pt x="1087" y="970"/>
                    </a:lnTo>
                    <a:lnTo>
                      <a:pt x="1086" y="947"/>
                    </a:lnTo>
                    <a:lnTo>
                      <a:pt x="1113" y="939"/>
                    </a:lnTo>
                    <a:lnTo>
                      <a:pt x="1115" y="922"/>
                    </a:lnTo>
                    <a:lnTo>
                      <a:pt x="1085" y="917"/>
                    </a:lnTo>
                    <a:lnTo>
                      <a:pt x="1070" y="899"/>
                    </a:lnTo>
                    <a:lnTo>
                      <a:pt x="1044" y="903"/>
                    </a:lnTo>
                    <a:lnTo>
                      <a:pt x="1033" y="879"/>
                    </a:lnTo>
                    <a:lnTo>
                      <a:pt x="1004" y="879"/>
                    </a:lnTo>
                    <a:lnTo>
                      <a:pt x="978" y="828"/>
                    </a:lnTo>
                    <a:lnTo>
                      <a:pt x="993" y="815"/>
                    </a:lnTo>
                    <a:lnTo>
                      <a:pt x="1017" y="804"/>
                    </a:lnTo>
                    <a:lnTo>
                      <a:pt x="1022" y="778"/>
                    </a:lnTo>
                    <a:lnTo>
                      <a:pt x="1040" y="774"/>
                    </a:lnTo>
                    <a:lnTo>
                      <a:pt x="1070" y="747"/>
                    </a:lnTo>
                    <a:lnTo>
                      <a:pt x="1060" y="737"/>
                    </a:lnTo>
                    <a:lnTo>
                      <a:pt x="1061" y="685"/>
                    </a:lnTo>
                    <a:lnTo>
                      <a:pt x="1028" y="711"/>
                    </a:lnTo>
                    <a:lnTo>
                      <a:pt x="995" y="716"/>
                    </a:lnTo>
                    <a:lnTo>
                      <a:pt x="967" y="761"/>
                    </a:lnTo>
                    <a:lnTo>
                      <a:pt x="922" y="737"/>
                    </a:lnTo>
                    <a:lnTo>
                      <a:pt x="930" y="720"/>
                    </a:lnTo>
                    <a:lnTo>
                      <a:pt x="949" y="713"/>
                    </a:lnTo>
                    <a:lnTo>
                      <a:pt x="950" y="721"/>
                    </a:lnTo>
                    <a:lnTo>
                      <a:pt x="963" y="694"/>
                    </a:lnTo>
                    <a:lnTo>
                      <a:pt x="946" y="702"/>
                    </a:lnTo>
                    <a:lnTo>
                      <a:pt x="939" y="690"/>
                    </a:lnTo>
                    <a:lnTo>
                      <a:pt x="934" y="703"/>
                    </a:lnTo>
                    <a:lnTo>
                      <a:pt x="911" y="693"/>
                    </a:lnTo>
                    <a:lnTo>
                      <a:pt x="893" y="720"/>
                    </a:lnTo>
                    <a:lnTo>
                      <a:pt x="858" y="726"/>
                    </a:lnTo>
                    <a:lnTo>
                      <a:pt x="798" y="713"/>
                    </a:lnTo>
                    <a:lnTo>
                      <a:pt x="793" y="696"/>
                    </a:lnTo>
                    <a:lnTo>
                      <a:pt x="831" y="641"/>
                    </a:lnTo>
                    <a:lnTo>
                      <a:pt x="868" y="643"/>
                    </a:lnTo>
                    <a:lnTo>
                      <a:pt x="891" y="668"/>
                    </a:lnTo>
                    <a:lnTo>
                      <a:pt x="986" y="684"/>
                    </a:lnTo>
                    <a:lnTo>
                      <a:pt x="916" y="567"/>
                    </a:lnTo>
                    <a:lnTo>
                      <a:pt x="928" y="483"/>
                    </a:lnTo>
                    <a:lnTo>
                      <a:pt x="527" y="499"/>
                    </a:lnTo>
                    <a:lnTo>
                      <a:pt x="530" y="453"/>
                    </a:lnTo>
                    <a:lnTo>
                      <a:pt x="575" y="314"/>
                    </a:lnTo>
                    <a:lnTo>
                      <a:pt x="644" y="221"/>
                    </a:lnTo>
                    <a:lnTo>
                      <a:pt x="622" y="195"/>
                    </a:lnTo>
                    <a:lnTo>
                      <a:pt x="630" y="105"/>
                    </a:lnTo>
                    <a:lnTo>
                      <a:pt x="596" y="0"/>
                    </a:lnTo>
                    <a:lnTo>
                      <a:pt x="0" y="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4" name="Freeform 37">
                <a:extLst>
                  <a:ext uri="{FF2B5EF4-FFF2-40B4-BE49-F238E27FC236}">
                    <a16:creationId xmlns:a16="http://schemas.microsoft.com/office/drawing/2014/main" id="{391CC63C-6329-4ACD-8DD6-808007EAA4D3}"/>
                  </a:ext>
                </a:extLst>
              </p:cNvPr>
              <p:cNvSpPr>
                <a:spLocks/>
              </p:cNvSpPr>
              <p:nvPr/>
            </p:nvSpPr>
            <p:spPr bwMode="gray">
              <a:xfrm>
                <a:off x="5153" y="913"/>
                <a:ext cx="362" cy="575"/>
              </a:xfrm>
              <a:custGeom>
                <a:avLst/>
                <a:gdLst>
                  <a:gd name="T0" fmla="*/ 0 w 724"/>
                  <a:gd name="T1" fmla="*/ 624 h 1150"/>
                  <a:gd name="T2" fmla="*/ 42 w 724"/>
                  <a:gd name="T3" fmla="*/ 626 h 1150"/>
                  <a:gd name="T4" fmla="*/ 46 w 724"/>
                  <a:gd name="T5" fmla="*/ 553 h 1150"/>
                  <a:gd name="T6" fmla="*/ 96 w 724"/>
                  <a:gd name="T7" fmla="*/ 449 h 1150"/>
                  <a:gd name="T8" fmla="*/ 73 w 724"/>
                  <a:gd name="T9" fmla="*/ 374 h 1150"/>
                  <a:gd name="T10" fmla="*/ 94 w 724"/>
                  <a:gd name="T11" fmla="*/ 276 h 1150"/>
                  <a:gd name="T12" fmla="*/ 92 w 724"/>
                  <a:gd name="T13" fmla="*/ 237 h 1150"/>
                  <a:gd name="T14" fmla="*/ 174 w 724"/>
                  <a:gd name="T15" fmla="*/ 19 h 1150"/>
                  <a:gd name="T16" fmla="*/ 198 w 724"/>
                  <a:gd name="T17" fmla="*/ 19 h 1150"/>
                  <a:gd name="T18" fmla="*/ 209 w 724"/>
                  <a:gd name="T19" fmla="*/ 63 h 1150"/>
                  <a:gd name="T20" fmla="*/ 313 w 724"/>
                  <a:gd name="T21" fmla="*/ 24 h 1150"/>
                  <a:gd name="T22" fmla="*/ 314 w 724"/>
                  <a:gd name="T23" fmla="*/ 7 h 1150"/>
                  <a:gd name="T24" fmla="*/ 343 w 724"/>
                  <a:gd name="T25" fmla="*/ 0 h 1150"/>
                  <a:gd name="T26" fmla="*/ 397 w 724"/>
                  <a:gd name="T27" fmla="*/ 26 h 1150"/>
                  <a:gd name="T28" fmla="*/ 438 w 724"/>
                  <a:gd name="T29" fmla="*/ 61 h 1150"/>
                  <a:gd name="T30" fmla="*/ 531 w 724"/>
                  <a:gd name="T31" fmla="*/ 379 h 1150"/>
                  <a:gd name="T32" fmla="*/ 595 w 724"/>
                  <a:gd name="T33" fmla="*/ 380 h 1150"/>
                  <a:gd name="T34" fmla="*/ 606 w 724"/>
                  <a:gd name="T35" fmla="*/ 399 h 1150"/>
                  <a:gd name="T36" fmla="*/ 596 w 724"/>
                  <a:gd name="T37" fmla="*/ 412 h 1150"/>
                  <a:gd name="T38" fmla="*/ 644 w 724"/>
                  <a:gd name="T39" fmla="*/ 484 h 1150"/>
                  <a:gd name="T40" fmla="*/ 655 w 724"/>
                  <a:gd name="T41" fmla="*/ 468 h 1150"/>
                  <a:gd name="T42" fmla="*/ 706 w 724"/>
                  <a:gd name="T43" fmla="*/ 516 h 1150"/>
                  <a:gd name="T44" fmla="*/ 687 w 724"/>
                  <a:gd name="T45" fmla="*/ 528 h 1150"/>
                  <a:gd name="T46" fmla="*/ 691 w 724"/>
                  <a:gd name="T47" fmla="*/ 542 h 1150"/>
                  <a:gd name="T48" fmla="*/ 724 w 724"/>
                  <a:gd name="T49" fmla="*/ 541 h 1150"/>
                  <a:gd name="T50" fmla="*/ 700 w 724"/>
                  <a:gd name="T51" fmla="*/ 601 h 1150"/>
                  <a:gd name="T52" fmla="*/ 670 w 724"/>
                  <a:gd name="T53" fmla="*/ 595 h 1150"/>
                  <a:gd name="T54" fmla="*/ 644 w 724"/>
                  <a:gd name="T55" fmla="*/ 618 h 1150"/>
                  <a:gd name="T56" fmla="*/ 646 w 724"/>
                  <a:gd name="T57" fmla="*/ 643 h 1150"/>
                  <a:gd name="T58" fmla="*/ 625 w 724"/>
                  <a:gd name="T59" fmla="*/ 656 h 1150"/>
                  <a:gd name="T60" fmla="*/ 600 w 724"/>
                  <a:gd name="T61" fmla="*/ 649 h 1150"/>
                  <a:gd name="T62" fmla="*/ 601 w 724"/>
                  <a:gd name="T63" fmla="*/ 686 h 1150"/>
                  <a:gd name="T64" fmla="*/ 582 w 724"/>
                  <a:gd name="T65" fmla="*/ 676 h 1150"/>
                  <a:gd name="T66" fmla="*/ 576 w 724"/>
                  <a:gd name="T67" fmla="*/ 718 h 1150"/>
                  <a:gd name="T68" fmla="*/ 542 w 724"/>
                  <a:gd name="T69" fmla="*/ 682 h 1150"/>
                  <a:gd name="T70" fmla="*/ 516 w 724"/>
                  <a:gd name="T71" fmla="*/ 716 h 1150"/>
                  <a:gd name="T72" fmla="*/ 485 w 724"/>
                  <a:gd name="T73" fmla="*/ 730 h 1150"/>
                  <a:gd name="T74" fmla="*/ 479 w 724"/>
                  <a:gd name="T75" fmla="*/ 766 h 1150"/>
                  <a:gd name="T76" fmla="*/ 447 w 724"/>
                  <a:gd name="T77" fmla="*/ 757 h 1150"/>
                  <a:gd name="T78" fmla="*/ 460 w 724"/>
                  <a:gd name="T79" fmla="*/ 727 h 1150"/>
                  <a:gd name="T80" fmla="*/ 438 w 724"/>
                  <a:gd name="T81" fmla="*/ 698 h 1150"/>
                  <a:gd name="T82" fmla="*/ 414 w 724"/>
                  <a:gd name="T83" fmla="*/ 743 h 1150"/>
                  <a:gd name="T84" fmla="*/ 423 w 724"/>
                  <a:gd name="T85" fmla="*/ 835 h 1150"/>
                  <a:gd name="T86" fmla="*/ 407 w 724"/>
                  <a:gd name="T87" fmla="*/ 858 h 1150"/>
                  <a:gd name="T88" fmla="*/ 387 w 724"/>
                  <a:gd name="T89" fmla="*/ 861 h 1150"/>
                  <a:gd name="T90" fmla="*/ 369 w 724"/>
                  <a:gd name="T91" fmla="*/ 857 h 1150"/>
                  <a:gd name="T92" fmla="*/ 346 w 724"/>
                  <a:gd name="T93" fmla="*/ 913 h 1150"/>
                  <a:gd name="T94" fmla="*/ 314 w 724"/>
                  <a:gd name="T95" fmla="*/ 911 h 1150"/>
                  <a:gd name="T96" fmla="*/ 317 w 724"/>
                  <a:gd name="T97" fmla="*/ 957 h 1150"/>
                  <a:gd name="T98" fmla="*/ 297 w 724"/>
                  <a:gd name="T99" fmla="*/ 921 h 1150"/>
                  <a:gd name="T100" fmla="*/ 250 w 724"/>
                  <a:gd name="T101" fmla="*/ 960 h 1150"/>
                  <a:gd name="T102" fmla="*/ 242 w 724"/>
                  <a:gd name="T103" fmla="*/ 989 h 1150"/>
                  <a:gd name="T104" fmla="*/ 257 w 724"/>
                  <a:gd name="T105" fmla="*/ 1009 h 1150"/>
                  <a:gd name="T106" fmla="*/ 237 w 724"/>
                  <a:gd name="T107" fmla="*/ 1020 h 1150"/>
                  <a:gd name="T108" fmla="*/ 241 w 724"/>
                  <a:gd name="T109" fmla="*/ 1054 h 1150"/>
                  <a:gd name="T110" fmla="*/ 219 w 724"/>
                  <a:gd name="T111" fmla="*/ 1079 h 1150"/>
                  <a:gd name="T112" fmla="*/ 213 w 724"/>
                  <a:gd name="T113" fmla="*/ 1150 h 1150"/>
                  <a:gd name="T114" fmla="*/ 202 w 724"/>
                  <a:gd name="T115" fmla="*/ 1150 h 1150"/>
                  <a:gd name="T116" fmla="*/ 134 w 724"/>
                  <a:gd name="T117" fmla="*/ 1055 h 1150"/>
                  <a:gd name="T118" fmla="*/ 0 w 724"/>
                  <a:gd name="T119" fmla="*/ 624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4" h="1150">
                    <a:moveTo>
                      <a:pt x="0" y="624"/>
                    </a:moveTo>
                    <a:lnTo>
                      <a:pt x="42" y="626"/>
                    </a:lnTo>
                    <a:lnTo>
                      <a:pt x="46" y="553"/>
                    </a:lnTo>
                    <a:lnTo>
                      <a:pt x="96" y="449"/>
                    </a:lnTo>
                    <a:lnTo>
                      <a:pt x="73" y="374"/>
                    </a:lnTo>
                    <a:lnTo>
                      <a:pt x="94" y="276"/>
                    </a:lnTo>
                    <a:lnTo>
                      <a:pt x="92" y="237"/>
                    </a:lnTo>
                    <a:lnTo>
                      <a:pt x="174" y="19"/>
                    </a:lnTo>
                    <a:lnTo>
                      <a:pt x="198" y="19"/>
                    </a:lnTo>
                    <a:lnTo>
                      <a:pt x="209" y="63"/>
                    </a:lnTo>
                    <a:lnTo>
                      <a:pt x="313" y="24"/>
                    </a:lnTo>
                    <a:lnTo>
                      <a:pt x="314" y="7"/>
                    </a:lnTo>
                    <a:lnTo>
                      <a:pt x="343" y="0"/>
                    </a:lnTo>
                    <a:lnTo>
                      <a:pt x="397" y="26"/>
                    </a:lnTo>
                    <a:lnTo>
                      <a:pt x="438" y="61"/>
                    </a:lnTo>
                    <a:lnTo>
                      <a:pt x="531" y="379"/>
                    </a:lnTo>
                    <a:lnTo>
                      <a:pt x="595" y="380"/>
                    </a:lnTo>
                    <a:lnTo>
                      <a:pt x="606" y="399"/>
                    </a:lnTo>
                    <a:lnTo>
                      <a:pt x="596" y="412"/>
                    </a:lnTo>
                    <a:lnTo>
                      <a:pt x="644" y="484"/>
                    </a:lnTo>
                    <a:lnTo>
                      <a:pt x="655" y="468"/>
                    </a:lnTo>
                    <a:lnTo>
                      <a:pt x="706" y="516"/>
                    </a:lnTo>
                    <a:lnTo>
                      <a:pt x="687" y="528"/>
                    </a:lnTo>
                    <a:lnTo>
                      <a:pt x="691" y="542"/>
                    </a:lnTo>
                    <a:lnTo>
                      <a:pt x="724" y="541"/>
                    </a:lnTo>
                    <a:lnTo>
                      <a:pt x="700" y="601"/>
                    </a:lnTo>
                    <a:lnTo>
                      <a:pt x="670" y="595"/>
                    </a:lnTo>
                    <a:lnTo>
                      <a:pt x="644" y="618"/>
                    </a:lnTo>
                    <a:lnTo>
                      <a:pt x="646" y="643"/>
                    </a:lnTo>
                    <a:lnTo>
                      <a:pt x="625" y="656"/>
                    </a:lnTo>
                    <a:lnTo>
                      <a:pt x="600" y="649"/>
                    </a:lnTo>
                    <a:lnTo>
                      <a:pt x="601" y="686"/>
                    </a:lnTo>
                    <a:lnTo>
                      <a:pt x="582" y="676"/>
                    </a:lnTo>
                    <a:lnTo>
                      <a:pt x="576" y="718"/>
                    </a:lnTo>
                    <a:lnTo>
                      <a:pt x="542" y="682"/>
                    </a:lnTo>
                    <a:lnTo>
                      <a:pt x="516" y="716"/>
                    </a:lnTo>
                    <a:lnTo>
                      <a:pt x="485" y="730"/>
                    </a:lnTo>
                    <a:lnTo>
                      <a:pt x="479" y="766"/>
                    </a:lnTo>
                    <a:lnTo>
                      <a:pt x="447" y="757"/>
                    </a:lnTo>
                    <a:lnTo>
                      <a:pt x="460" y="727"/>
                    </a:lnTo>
                    <a:lnTo>
                      <a:pt x="438" y="698"/>
                    </a:lnTo>
                    <a:lnTo>
                      <a:pt x="414" y="743"/>
                    </a:lnTo>
                    <a:lnTo>
                      <a:pt x="423" y="835"/>
                    </a:lnTo>
                    <a:lnTo>
                      <a:pt x="407" y="858"/>
                    </a:lnTo>
                    <a:lnTo>
                      <a:pt x="387" y="861"/>
                    </a:lnTo>
                    <a:lnTo>
                      <a:pt x="369" y="857"/>
                    </a:lnTo>
                    <a:lnTo>
                      <a:pt x="346" y="913"/>
                    </a:lnTo>
                    <a:lnTo>
                      <a:pt x="314" y="911"/>
                    </a:lnTo>
                    <a:lnTo>
                      <a:pt x="317" y="957"/>
                    </a:lnTo>
                    <a:lnTo>
                      <a:pt x="297" y="921"/>
                    </a:lnTo>
                    <a:lnTo>
                      <a:pt x="250" y="960"/>
                    </a:lnTo>
                    <a:lnTo>
                      <a:pt x="242" y="989"/>
                    </a:lnTo>
                    <a:lnTo>
                      <a:pt x="257" y="1009"/>
                    </a:lnTo>
                    <a:lnTo>
                      <a:pt x="237" y="1020"/>
                    </a:lnTo>
                    <a:lnTo>
                      <a:pt x="241" y="1054"/>
                    </a:lnTo>
                    <a:lnTo>
                      <a:pt x="219" y="1079"/>
                    </a:lnTo>
                    <a:lnTo>
                      <a:pt x="213" y="1150"/>
                    </a:lnTo>
                    <a:lnTo>
                      <a:pt x="202" y="1150"/>
                    </a:lnTo>
                    <a:lnTo>
                      <a:pt x="134" y="1055"/>
                    </a:lnTo>
                    <a:lnTo>
                      <a:pt x="0" y="62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5" name="Freeform 38">
                <a:extLst>
                  <a:ext uri="{FF2B5EF4-FFF2-40B4-BE49-F238E27FC236}">
                    <a16:creationId xmlns:a16="http://schemas.microsoft.com/office/drawing/2014/main" id="{F2C137CB-7909-4C36-B1DF-87CF8B81431F}"/>
                  </a:ext>
                </a:extLst>
              </p:cNvPr>
              <p:cNvSpPr>
                <a:spLocks/>
              </p:cNvSpPr>
              <p:nvPr/>
            </p:nvSpPr>
            <p:spPr bwMode="gray">
              <a:xfrm>
                <a:off x="4545" y="2009"/>
                <a:ext cx="451" cy="223"/>
              </a:xfrm>
              <a:custGeom>
                <a:avLst/>
                <a:gdLst>
                  <a:gd name="T0" fmla="*/ 23 w 901"/>
                  <a:gd name="T1" fmla="*/ 260 h 447"/>
                  <a:gd name="T2" fmla="*/ 198 w 901"/>
                  <a:gd name="T3" fmla="*/ 150 h 447"/>
                  <a:gd name="T4" fmla="*/ 277 w 901"/>
                  <a:gd name="T5" fmla="*/ 110 h 447"/>
                  <a:gd name="T6" fmla="*/ 354 w 901"/>
                  <a:gd name="T7" fmla="*/ 171 h 447"/>
                  <a:gd name="T8" fmla="*/ 436 w 901"/>
                  <a:gd name="T9" fmla="*/ 224 h 447"/>
                  <a:gd name="T10" fmla="*/ 503 w 901"/>
                  <a:gd name="T11" fmla="*/ 233 h 447"/>
                  <a:gd name="T12" fmla="*/ 503 w 901"/>
                  <a:gd name="T13" fmla="*/ 276 h 447"/>
                  <a:gd name="T14" fmla="*/ 469 w 901"/>
                  <a:gd name="T15" fmla="*/ 361 h 447"/>
                  <a:gd name="T16" fmla="*/ 521 w 901"/>
                  <a:gd name="T17" fmla="*/ 382 h 447"/>
                  <a:gd name="T18" fmla="*/ 554 w 901"/>
                  <a:gd name="T19" fmla="*/ 401 h 447"/>
                  <a:gd name="T20" fmla="*/ 582 w 901"/>
                  <a:gd name="T21" fmla="*/ 410 h 447"/>
                  <a:gd name="T22" fmla="*/ 627 w 901"/>
                  <a:gd name="T23" fmla="*/ 412 h 447"/>
                  <a:gd name="T24" fmla="*/ 678 w 901"/>
                  <a:gd name="T25" fmla="*/ 436 h 447"/>
                  <a:gd name="T26" fmla="*/ 592 w 901"/>
                  <a:gd name="T27" fmla="*/ 342 h 447"/>
                  <a:gd name="T28" fmla="*/ 614 w 901"/>
                  <a:gd name="T29" fmla="*/ 322 h 447"/>
                  <a:gd name="T30" fmla="*/ 608 w 901"/>
                  <a:gd name="T31" fmla="*/ 180 h 447"/>
                  <a:gd name="T32" fmla="*/ 646 w 901"/>
                  <a:gd name="T33" fmla="*/ 94 h 447"/>
                  <a:gd name="T34" fmla="*/ 690 w 901"/>
                  <a:gd name="T35" fmla="*/ 57 h 447"/>
                  <a:gd name="T36" fmla="*/ 652 w 901"/>
                  <a:gd name="T37" fmla="*/ 106 h 447"/>
                  <a:gd name="T38" fmla="*/ 646 w 901"/>
                  <a:gd name="T39" fmla="*/ 179 h 447"/>
                  <a:gd name="T40" fmla="*/ 655 w 901"/>
                  <a:gd name="T41" fmla="*/ 206 h 447"/>
                  <a:gd name="T42" fmla="*/ 670 w 901"/>
                  <a:gd name="T43" fmla="*/ 248 h 447"/>
                  <a:gd name="T44" fmla="*/ 642 w 901"/>
                  <a:gd name="T45" fmla="*/ 267 h 447"/>
                  <a:gd name="T46" fmla="*/ 683 w 901"/>
                  <a:gd name="T47" fmla="*/ 279 h 447"/>
                  <a:gd name="T48" fmla="*/ 663 w 901"/>
                  <a:gd name="T49" fmla="*/ 293 h 447"/>
                  <a:gd name="T50" fmla="*/ 723 w 901"/>
                  <a:gd name="T51" fmla="*/ 380 h 447"/>
                  <a:gd name="T52" fmla="*/ 749 w 901"/>
                  <a:gd name="T53" fmla="*/ 400 h 447"/>
                  <a:gd name="T54" fmla="*/ 764 w 901"/>
                  <a:gd name="T55" fmla="*/ 412 h 447"/>
                  <a:gd name="T56" fmla="*/ 768 w 901"/>
                  <a:gd name="T57" fmla="*/ 439 h 447"/>
                  <a:gd name="T58" fmla="*/ 816 w 901"/>
                  <a:gd name="T59" fmla="*/ 429 h 447"/>
                  <a:gd name="T60" fmla="*/ 881 w 901"/>
                  <a:gd name="T61" fmla="*/ 344 h 447"/>
                  <a:gd name="T62" fmla="*/ 881 w 901"/>
                  <a:gd name="T63" fmla="*/ 395 h 447"/>
                  <a:gd name="T64" fmla="*/ 874 w 901"/>
                  <a:gd name="T65" fmla="*/ 443 h 447"/>
                  <a:gd name="T66" fmla="*/ 901 w 901"/>
                  <a:gd name="T67" fmla="*/ 284 h 447"/>
                  <a:gd name="T68" fmla="*/ 776 w 901"/>
                  <a:gd name="T69" fmla="*/ 309 h 447"/>
                  <a:gd name="T70" fmla="*/ 693 w 901"/>
                  <a:gd name="T71"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1" h="447">
                    <a:moveTo>
                      <a:pt x="0" y="133"/>
                    </a:moveTo>
                    <a:lnTo>
                      <a:pt x="23" y="260"/>
                    </a:lnTo>
                    <a:lnTo>
                      <a:pt x="91" y="180"/>
                    </a:lnTo>
                    <a:lnTo>
                      <a:pt x="198" y="150"/>
                    </a:lnTo>
                    <a:lnTo>
                      <a:pt x="219" y="116"/>
                    </a:lnTo>
                    <a:lnTo>
                      <a:pt x="277" y="110"/>
                    </a:lnTo>
                    <a:lnTo>
                      <a:pt x="326" y="132"/>
                    </a:lnTo>
                    <a:lnTo>
                      <a:pt x="354" y="171"/>
                    </a:lnTo>
                    <a:lnTo>
                      <a:pt x="406" y="186"/>
                    </a:lnTo>
                    <a:lnTo>
                      <a:pt x="436" y="224"/>
                    </a:lnTo>
                    <a:lnTo>
                      <a:pt x="482" y="245"/>
                    </a:lnTo>
                    <a:lnTo>
                      <a:pt x="503" y="233"/>
                    </a:lnTo>
                    <a:lnTo>
                      <a:pt x="514" y="257"/>
                    </a:lnTo>
                    <a:lnTo>
                      <a:pt x="503" y="276"/>
                    </a:lnTo>
                    <a:lnTo>
                      <a:pt x="502" y="304"/>
                    </a:lnTo>
                    <a:lnTo>
                      <a:pt x="469" y="361"/>
                    </a:lnTo>
                    <a:lnTo>
                      <a:pt x="482" y="399"/>
                    </a:lnTo>
                    <a:lnTo>
                      <a:pt x="521" y="382"/>
                    </a:lnTo>
                    <a:lnTo>
                      <a:pt x="523" y="363"/>
                    </a:lnTo>
                    <a:lnTo>
                      <a:pt x="554" y="401"/>
                    </a:lnTo>
                    <a:lnTo>
                      <a:pt x="561" y="383"/>
                    </a:lnTo>
                    <a:lnTo>
                      <a:pt x="582" y="410"/>
                    </a:lnTo>
                    <a:lnTo>
                      <a:pt x="593" y="396"/>
                    </a:lnTo>
                    <a:lnTo>
                      <a:pt x="627" y="412"/>
                    </a:lnTo>
                    <a:lnTo>
                      <a:pt x="646" y="403"/>
                    </a:lnTo>
                    <a:lnTo>
                      <a:pt x="678" y="436"/>
                    </a:lnTo>
                    <a:lnTo>
                      <a:pt x="653" y="388"/>
                    </a:lnTo>
                    <a:lnTo>
                      <a:pt x="592" y="342"/>
                    </a:lnTo>
                    <a:lnTo>
                      <a:pt x="650" y="370"/>
                    </a:lnTo>
                    <a:lnTo>
                      <a:pt x="614" y="322"/>
                    </a:lnTo>
                    <a:lnTo>
                      <a:pt x="603" y="279"/>
                    </a:lnTo>
                    <a:lnTo>
                      <a:pt x="608" y="180"/>
                    </a:lnTo>
                    <a:lnTo>
                      <a:pt x="572" y="159"/>
                    </a:lnTo>
                    <a:lnTo>
                      <a:pt x="646" y="94"/>
                    </a:lnTo>
                    <a:lnTo>
                      <a:pt x="648" y="55"/>
                    </a:lnTo>
                    <a:lnTo>
                      <a:pt x="690" y="57"/>
                    </a:lnTo>
                    <a:lnTo>
                      <a:pt x="681" y="93"/>
                    </a:lnTo>
                    <a:lnTo>
                      <a:pt x="652" y="106"/>
                    </a:lnTo>
                    <a:lnTo>
                      <a:pt x="638" y="145"/>
                    </a:lnTo>
                    <a:lnTo>
                      <a:pt x="646" y="179"/>
                    </a:lnTo>
                    <a:lnTo>
                      <a:pt x="666" y="165"/>
                    </a:lnTo>
                    <a:lnTo>
                      <a:pt x="655" y="206"/>
                    </a:lnTo>
                    <a:lnTo>
                      <a:pt x="664" y="227"/>
                    </a:lnTo>
                    <a:lnTo>
                      <a:pt x="670" y="248"/>
                    </a:lnTo>
                    <a:lnTo>
                      <a:pt x="650" y="238"/>
                    </a:lnTo>
                    <a:lnTo>
                      <a:pt x="642" y="267"/>
                    </a:lnTo>
                    <a:lnTo>
                      <a:pt x="686" y="258"/>
                    </a:lnTo>
                    <a:lnTo>
                      <a:pt x="683" y="279"/>
                    </a:lnTo>
                    <a:lnTo>
                      <a:pt x="704" y="295"/>
                    </a:lnTo>
                    <a:lnTo>
                      <a:pt x="663" y="293"/>
                    </a:lnTo>
                    <a:lnTo>
                      <a:pt x="676" y="355"/>
                    </a:lnTo>
                    <a:lnTo>
                      <a:pt x="723" y="380"/>
                    </a:lnTo>
                    <a:lnTo>
                      <a:pt x="746" y="349"/>
                    </a:lnTo>
                    <a:lnTo>
                      <a:pt x="749" y="400"/>
                    </a:lnTo>
                    <a:lnTo>
                      <a:pt x="780" y="390"/>
                    </a:lnTo>
                    <a:lnTo>
                      <a:pt x="764" y="412"/>
                    </a:lnTo>
                    <a:lnTo>
                      <a:pt x="785" y="412"/>
                    </a:lnTo>
                    <a:lnTo>
                      <a:pt x="768" y="439"/>
                    </a:lnTo>
                    <a:lnTo>
                      <a:pt x="776" y="447"/>
                    </a:lnTo>
                    <a:lnTo>
                      <a:pt x="816" y="429"/>
                    </a:lnTo>
                    <a:lnTo>
                      <a:pt x="866" y="402"/>
                    </a:lnTo>
                    <a:lnTo>
                      <a:pt x="881" y="344"/>
                    </a:lnTo>
                    <a:lnTo>
                      <a:pt x="887" y="378"/>
                    </a:lnTo>
                    <a:lnTo>
                      <a:pt x="881" y="395"/>
                    </a:lnTo>
                    <a:lnTo>
                      <a:pt x="871" y="426"/>
                    </a:lnTo>
                    <a:lnTo>
                      <a:pt x="874" y="443"/>
                    </a:lnTo>
                    <a:lnTo>
                      <a:pt x="893" y="394"/>
                    </a:lnTo>
                    <a:lnTo>
                      <a:pt x="901" y="284"/>
                    </a:lnTo>
                    <a:lnTo>
                      <a:pt x="846" y="296"/>
                    </a:lnTo>
                    <a:lnTo>
                      <a:pt x="776" y="309"/>
                    </a:lnTo>
                    <a:lnTo>
                      <a:pt x="771" y="285"/>
                    </a:lnTo>
                    <a:lnTo>
                      <a:pt x="693" y="0"/>
                    </a:lnTo>
                    <a:lnTo>
                      <a:pt x="0" y="13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6" name="Freeform 39">
                <a:extLst>
                  <a:ext uri="{FF2B5EF4-FFF2-40B4-BE49-F238E27FC236}">
                    <a16:creationId xmlns:a16="http://schemas.microsoft.com/office/drawing/2014/main" id="{996F5B38-A622-4326-87F7-D9B6DF3E62A1}"/>
                  </a:ext>
                </a:extLst>
              </p:cNvPr>
              <p:cNvSpPr>
                <a:spLocks/>
              </p:cNvSpPr>
              <p:nvPr/>
            </p:nvSpPr>
            <p:spPr bwMode="gray">
              <a:xfrm>
                <a:off x="5039" y="1518"/>
                <a:ext cx="332" cy="169"/>
              </a:xfrm>
              <a:custGeom>
                <a:avLst/>
                <a:gdLst>
                  <a:gd name="T0" fmla="*/ 0 w 663"/>
                  <a:gd name="T1" fmla="*/ 137 h 337"/>
                  <a:gd name="T2" fmla="*/ 2 w 663"/>
                  <a:gd name="T3" fmla="*/ 316 h 337"/>
                  <a:gd name="T4" fmla="*/ 310 w 663"/>
                  <a:gd name="T5" fmla="*/ 251 h 337"/>
                  <a:gd name="T6" fmla="*/ 363 w 663"/>
                  <a:gd name="T7" fmla="*/ 232 h 337"/>
                  <a:gd name="T8" fmla="*/ 386 w 663"/>
                  <a:gd name="T9" fmla="*/ 237 h 337"/>
                  <a:gd name="T10" fmla="*/ 408 w 663"/>
                  <a:gd name="T11" fmla="*/ 287 h 337"/>
                  <a:gd name="T12" fmla="*/ 442 w 663"/>
                  <a:gd name="T13" fmla="*/ 293 h 337"/>
                  <a:gd name="T14" fmla="*/ 464 w 663"/>
                  <a:gd name="T15" fmla="*/ 334 h 337"/>
                  <a:gd name="T16" fmla="*/ 484 w 663"/>
                  <a:gd name="T17" fmla="*/ 337 h 337"/>
                  <a:gd name="T18" fmla="*/ 493 w 663"/>
                  <a:gd name="T19" fmla="*/ 308 h 337"/>
                  <a:gd name="T20" fmla="*/ 510 w 663"/>
                  <a:gd name="T21" fmla="*/ 297 h 337"/>
                  <a:gd name="T22" fmla="*/ 519 w 663"/>
                  <a:gd name="T23" fmla="*/ 265 h 337"/>
                  <a:gd name="T24" fmla="*/ 529 w 663"/>
                  <a:gd name="T25" fmla="*/ 264 h 337"/>
                  <a:gd name="T26" fmla="*/ 543 w 663"/>
                  <a:gd name="T27" fmla="*/ 311 h 337"/>
                  <a:gd name="T28" fmla="*/ 574 w 663"/>
                  <a:gd name="T29" fmla="*/ 300 h 337"/>
                  <a:gd name="T30" fmla="*/ 579 w 663"/>
                  <a:gd name="T31" fmla="*/ 280 h 337"/>
                  <a:gd name="T32" fmla="*/ 621 w 663"/>
                  <a:gd name="T33" fmla="*/ 260 h 337"/>
                  <a:gd name="T34" fmla="*/ 646 w 663"/>
                  <a:gd name="T35" fmla="*/ 252 h 337"/>
                  <a:gd name="T36" fmla="*/ 663 w 663"/>
                  <a:gd name="T37" fmla="*/ 268 h 337"/>
                  <a:gd name="T38" fmla="*/ 657 w 663"/>
                  <a:gd name="T39" fmla="*/ 222 h 337"/>
                  <a:gd name="T40" fmla="*/ 624 w 663"/>
                  <a:gd name="T41" fmla="*/ 166 h 337"/>
                  <a:gd name="T42" fmla="*/ 605 w 663"/>
                  <a:gd name="T43" fmla="*/ 157 h 337"/>
                  <a:gd name="T44" fmla="*/ 584 w 663"/>
                  <a:gd name="T45" fmla="*/ 159 h 337"/>
                  <a:gd name="T46" fmla="*/ 588 w 663"/>
                  <a:gd name="T47" fmla="*/ 172 h 337"/>
                  <a:gd name="T48" fmla="*/ 601 w 663"/>
                  <a:gd name="T49" fmla="*/ 172 h 337"/>
                  <a:gd name="T50" fmla="*/ 617 w 663"/>
                  <a:gd name="T51" fmla="*/ 173 h 337"/>
                  <a:gd name="T52" fmla="*/ 633 w 663"/>
                  <a:gd name="T53" fmla="*/ 191 h 337"/>
                  <a:gd name="T54" fmla="*/ 639 w 663"/>
                  <a:gd name="T55" fmla="*/ 212 h 337"/>
                  <a:gd name="T56" fmla="*/ 628 w 663"/>
                  <a:gd name="T57" fmla="*/ 231 h 337"/>
                  <a:gd name="T58" fmla="*/ 576 w 663"/>
                  <a:gd name="T59" fmla="*/ 254 h 337"/>
                  <a:gd name="T60" fmla="*/ 549 w 663"/>
                  <a:gd name="T61" fmla="*/ 243 h 337"/>
                  <a:gd name="T62" fmla="*/ 535 w 663"/>
                  <a:gd name="T63" fmla="*/ 212 h 337"/>
                  <a:gd name="T64" fmla="*/ 510 w 663"/>
                  <a:gd name="T65" fmla="*/ 208 h 337"/>
                  <a:gd name="T66" fmla="*/ 516 w 663"/>
                  <a:gd name="T67" fmla="*/ 190 h 337"/>
                  <a:gd name="T68" fmla="*/ 487 w 663"/>
                  <a:gd name="T69" fmla="*/ 154 h 337"/>
                  <a:gd name="T70" fmla="*/ 453 w 663"/>
                  <a:gd name="T71" fmla="*/ 140 h 337"/>
                  <a:gd name="T72" fmla="*/ 451 w 663"/>
                  <a:gd name="T73" fmla="*/ 157 h 337"/>
                  <a:gd name="T74" fmla="*/ 429 w 663"/>
                  <a:gd name="T75" fmla="*/ 151 h 337"/>
                  <a:gd name="T76" fmla="*/ 422 w 663"/>
                  <a:gd name="T77" fmla="*/ 130 h 337"/>
                  <a:gd name="T78" fmla="*/ 427 w 663"/>
                  <a:gd name="T79" fmla="*/ 111 h 337"/>
                  <a:gd name="T80" fmla="*/ 446 w 663"/>
                  <a:gd name="T81" fmla="*/ 93 h 337"/>
                  <a:gd name="T82" fmla="*/ 440 w 663"/>
                  <a:gd name="T83" fmla="*/ 79 h 337"/>
                  <a:gd name="T84" fmla="*/ 468 w 663"/>
                  <a:gd name="T85" fmla="*/ 57 h 337"/>
                  <a:gd name="T86" fmla="*/ 439 w 663"/>
                  <a:gd name="T87" fmla="*/ 34 h 337"/>
                  <a:gd name="T88" fmla="*/ 427 w 663"/>
                  <a:gd name="T89" fmla="*/ 0 h 337"/>
                  <a:gd name="T90" fmla="*/ 364 w 663"/>
                  <a:gd name="T91" fmla="*/ 49 h 337"/>
                  <a:gd name="T92" fmla="*/ 145 w 663"/>
                  <a:gd name="T93" fmla="*/ 106 h 337"/>
                  <a:gd name="T94" fmla="*/ 0 w 663"/>
                  <a:gd name="T95" fmla="*/ 1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3" h="337">
                    <a:moveTo>
                      <a:pt x="0" y="137"/>
                    </a:moveTo>
                    <a:lnTo>
                      <a:pt x="2" y="316"/>
                    </a:lnTo>
                    <a:lnTo>
                      <a:pt x="310" y="251"/>
                    </a:lnTo>
                    <a:lnTo>
                      <a:pt x="363" y="232"/>
                    </a:lnTo>
                    <a:lnTo>
                      <a:pt x="386" y="237"/>
                    </a:lnTo>
                    <a:lnTo>
                      <a:pt x="408" y="287"/>
                    </a:lnTo>
                    <a:lnTo>
                      <a:pt x="442" y="293"/>
                    </a:lnTo>
                    <a:lnTo>
                      <a:pt x="464" y="334"/>
                    </a:lnTo>
                    <a:lnTo>
                      <a:pt x="484" y="337"/>
                    </a:lnTo>
                    <a:lnTo>
                      <a:pt x="493" y="308"/>
                    </a:lnTo>
                    <a:lnTo>
                      <a:pt x="510" y="297"/>
                    </a:lnTo>
                    <a:lnTo>
                      <a:pt x="519" y="265"/>
                    </a:lnTo>
                    <a:lnTo>
                      <a:pt x="529" y="264"/>
                    </a:lnTo>
                    <a:lnTo>
                      <a:pt x="543" y="311"/>
                    </a:lnTo>
                    <a:lnTo>
                      <a:pt x="574" y="300"/>
                    </a:lnTo>
                    <a:lnTo>
                      <a:pt x="579" y="280"/>
                    </a:lnTo>
                    <a:lnTo>
                      <a:pt x="621" y="260"/>
                    </a:lnTo>
                    <a:lnTo>
                      <a:pt x="646" y="252"/>
                    </a:lnTo>
                    <a:lnTo>
                      <a:pt x="663" y="268"/>
                    </a:lnTo>
                    <a:lnTo>
                      <a:pt x="657" y="222"/>
                    </a:lnTo>
                    <a:lnTo>
                      <a:pt x="624" y="166"/>
                    </a:lnTo>
                    <a:lnTo>
                      <a:pt x="605" y="157"/>
                    </a:lnTo>
                    <a:lnTo>
                      <a:pt x="584" y="159"/>
                    </a:lnTo>
                    <a:lnTo>
                      <a:pt x="588" y="172"/>
                    </a:lnTo>
                    <a:lnTo>
                      <a:pt x="601" y="172"/>
                    </a:lnTo>
                    <a:lnTo>
                      <a:pt x="617" y="173"/>
                    </a:lnTo>
                    <a:lnTo>
                      <a:pt x="633" y="191"/>
                    </a:lnTo>
                    <a:lnTo>
                      <a:pt x="639" y="212"/>
                    </a:lnTo>
                    <a:lnTo>
                      <a:pt x="628" y="231"/>
                    </a:lnTo>
                    <a:lnTo>
                      <a:pt x="576" y="254"/>
                    </a:lnTo>
                    <a:lnTo>
                      <a:pt x="549" y="243"/>
                    </a:lnTo>
                    <a:lnTo>
                      <a:pt x="535" y="212"/>
                    </a:lnTo>
                    <a:lnTo>
                      <a:pt x="510" y="208"/>
                    </a:lnTo>
                    <a:lnTo>
                      <a:pt x="516" y="190"/>
                    </a:lnTo>
                    <a:lnTo>
                      <a:pt x="487" y="154"/>
                    </a:lnTo>
                    <a:lnTo>
                      <a:pt x="453" y="140"/>
                    </a:lnTo>
                    <a:lnTo>
                      <a:pt x="451" y="157"/>
                    </a:lnTo>
                    <a:lnTo>
                      <a:pt x="429" y="151"/>
                    </a:lnTo>
                    <a:lnTo>
                      <a:pt x="422" y="130"/>
                    </a:lnTo>
                    <a:lnTo>
                      <a:pt x="427" y="111"/>
                    </a:lnTo>
                    <a:lnTo>
                      <a:pt x="446" y="93"/>
                    </a:lnTo>
                    <a:lnTo>
                      <a:pt x="440" y="79"/>
                    </a:lnTo>
                    <a:lnTo>
                      <a:pt x="468" y="57"/>
                    </a:lnTo>
                    <a:lnTo>
                      <a:pt x="439" y="34"/>
                    </a:lnTo>
                    <a:lnTo>
                      <a:pt x="427" y="0"/>
                    </a:lnTo>
                    <a:lnTo>
                      <a:pt x="364" y="49"/>
                    </a:lnTo>
                    <a:lnTo>
                      <a:pt x="145" y="106"/>
                    </a:lnTo>
                    <a:lnTo>
                      <a:pt x="0" y="13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7" name="Freeform 40">
                <a:extLst>
                  <a:ext uri="{FF2B5EF4-FFF2-40B4-BE49-F238E27FC236}">
                    <a16:creationId xmlns:a16="http://schemas.microsoft.com/office/drawing/2014/main" id="{5E3F80B9-9EA1-4D69-BC0D-7D2785B68F81}"/>
                  </a:ext>
                </a:extLst>
              </p:cNvPr>
              <p:cNvSpPr>
                <a:spLocks/>
              </p:cNvSpPr>
              <p:nvPr/>
            </p:nvSpPr>
            <p:spPr bwMode="gray">
              <a:xfrm>
                <a:off x="5304" y="1681"/>
                <a:ext cx="30" cy="25"/>
              </a:xfrm>
              <a:custGeom>
                <a:avLst/>
                <a:gdLst>
                  <a:gd name="T0" fmla="*/ 0 w 60"/>
                  <a:gd name="T1" fmla="*/ 49 h 49"/>
                  <a:gd name="T2" fmla="*/ 26 w 60"/>
                  <a:gd name="T3" fmla="*/ 0 h 49"/>
                  <a:gd name="T4" fmla="*/ 60 w 60"/>
                  <a:gd name="T5" fmla="*/ 22 h 49"/>
                  <a:gd name="T6" fmla="*/ 0 w 60"/>
                  <a:gd name="T7" fmla="*/ 49 h 49"/>
                </a:gdLst>
                <a:ahLst/>
                <a:cxnLst>
                  <a:cxn ang="0">
                    <a:pos x="T0" y="T1"/>
                  </a:cxn>
                  <a:cxn ang="0">
                    <a:pos x="T2" y="T3"/>
                  </a:cxn>
                  <a:cxn ang="0">
                    <a:pos x="T4" y="T5"/>
                  </a:cxn>
                  <a:cxn ang="0">
                    <a:pos x="T6" y="T7"/>
                  </a:cxn>
                </a:cxnLst>
                <a:rect l="0" t="0" r="r" b="b"/>
                <a:pathLst>
                  <a:path w="60" h="49">
                    <a:moveTo>
                      <a:pt x="0" y="49"/>
                    </a:moveTo>
                    <a:lnTo>
                      <a:pt x="26" y="0"/>
                    </a:lnTo>
                    <a:lnTo>
                      <a:pt x="60" y="22"/>
                    </a:lnTo>
                    <a:lnTo>
                      <a:pt x="0" y="4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8" name="Freeform 41">
                <a:extLst>
                  <a:ext uri="{FF2B5EF4-FFF2-40B4-BE49-F238E27FC236}">
                    <a16:creationId xmlns:a16="http://schemas.microsoft.com/office/drawing/2014/main" id="{6616BFC4-D37B-46DF-9C48-0EB085DCCF07}"/>
                  </a:ext>
                </a:extLst>
              </p:cNvPr>
              <p:cNvSpPr>
                <a:spLocks/>
              </p:cNvSpPr>
              <p:nvPr/>
            </p:nvSpPr>
            <p:spPr bwMode="gray">
              <a:xfrm>
                <a:off x="5360" y="1677"/>
                <a:ext cx="24" cy="19"/>
              </a:xfrm>
              <a:custGeom>
                <a:avLst/>
                <a:gdLst>
                  <a:gd name="T0" fmla="*/ 0 w 47"/>
                  <a:gd name="T1" fmla="*/ 36 h 36"/>
                  <a:gd name="T2" fmla="*/ 26 w 47"/>
                  <a:gd name="T3" fmla="*/ 0 h 36"/>
                  <a:gd name="T4" fmla="*/ 47 w 47"/>
                  <a:gd name="T5" fmla="*/ 27 h 36"/>
                  <a:gd name="T6" fmla="*/ 0 w 47"/>
                  <a:gd name="T7" fmla="*/ 36 h 36"/>
                </a:gdLst>
                <a:ahLst/>
                <a:cxnLst>
                  <a:cxn ang="0">
                    <a:pos x="T0" y="T1"/>
                  </a:cxn>
                  <a:cxn ang="0">
                    <a:pos x="T2" y="T3"/>
                  </a:cxn>
                  <a:cxn ang="0">
                    <a:pos x="T4" y="T5"/>
                  </a:cxn>
                  <a:cxn ang="0">
                    <a:pos x="T6" y="T7"/>
                  </a:cxn>
                </a:cxnLst>
                <a:rect l="0" t="0" r="r" b="b"/>
                <a:pathLst>
                  <a:path w="47" h="36">
                    <a:moveTo>
                      <a:pt x="0" y="36"/>
                    </a:moveTo>
                    <a:lnTo>
                      <a:pt x="26" y="0"/>
                    </a:lnTo>
                    <a:lnTo>
                      <a:pt x="47" y="27"/>
                    </a:lnTo>
                    <a:lnTo>
                      <a:pt x="0" y="36"/>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9" name="Freeform 42">
                <a:extLst>
                  <a:ext uri="{FF2B5EF4-FFF2-40B4-BE49-F238E27FC236}">
                    <a16:creationId xmlns:a16="http://schemas.microsoft.com/office/drawing/2014/main" id="{56835223-C98B-4685-AD86-D75860D4E884}"/>
                  </a:ext>
                </a:extLst>
              </p:cNvPr>
              <p:cNvSpPr>
                <a:spLocks/>
              </p:cNvSpPr>
              <p:nvPr/>
            </p:nvSpPr>
            <p:spPr bwMode="gray">
              <a:xfrm>
                <a:off x="3463" y="1206"/>
                <a:ext cx="569" cy="293"/>
              </a:xfrm>
              <a:custGeom>
                <a:avLst/>
                <a:gdLst>
                  <a:gd name="T0" fmla="*/ 89 w 1138"/>
                  <a:gd name="T1" fmla="*/ 317 h 585"/>
                  <a:gd name="T2" fmla="*/ 408 w 1138"/>
                  <a:gd name="T3" fmla="*/ 385 h 585"/>
                  <a:gd name="T4" fmla="*/ 461 w 1138"/>
                  <a:gd name="T5" fmla="*/ 432 h 585"/>
                  <a:gd name="T6" fmla="*/ 567 w 1138"/>
                  <a:gd name="T7" fmla="*/ 468 h 585"/>
                  <a:gd name="T8" fmla="*/ 594 w 1138"/>
                  <a:gd name="T9" fmla="*/ 423 h 585"/>
                  <a:gd name="T10" fmla="*/ 611 w 1138"/>
                  <a:gd name="T11" fmla="*/ 372 h 585"/>
                  <a:gd name="T12" fmla="*/ 610 w 1138"/>
                  <a:gd name="T13" fmla="*/ 392 h 585"/>
                  <a:gd name="T14" fmla="*/ 635 w 1138"/>
                  <a:gd name="T15" fmla="*/ 417 h 585"/>
                  <a:gd name="T16" fmla="*/ 668 w 1138"/>
                  <a:gd name="T17" fmla="*/ 384 h 585"/>
                  <a:gd name="T18" fmla="*/ 687 w 1138"/>
                  <a:gd name="T19" fmla="*/ 378 h 585"/>
                  <a:gd name="T20" fmla="*/ 678 w 1138"/>
                  <a:gd name="T21" fmla="*/ 439 h 585"/>
                  <a:gd name="T22" fmla="*/ 720 w 1138"/>
                  <a:gd name="T23" fmla="*/ 392 h 585"/>
                  <a:gd name="T24" fmla="*/ 799 w 1138"/>
                  <a:gd name="T25" fmla="*/ 340 h 585"/>
                  <a:gd name="T26" fmla="*/ 879 w 1138"/>
                  <a:gd name="T27" fmla="*/ 301 h 585"/>
                  <a:gd name="T28" fmla="*/ 1001 w 1138"/>
                  <a:gd name="T29" fmla="*/ 347 h 585"/>
                  <a:gd name="T30" fmla="*/ 1029 w 1138"/>
                  <a:gd name="T31" fmla="*/ 302 h 585"/>
                  <a:gd name="T32" fmla="*/ 1138 w 1138"/>
                  <a:gd name="T33" fmla="*/ 294 h 585"/>
                  <a:gd name="T34" fmla="*/ 1061 w 1138"/>
                  <a:gd name="T35" fmla="*/ 193 h 585"/>
                  <a:gd name="T36" fmla="*/ 995 w 1138"/>
                  <a:gd name="T37" fmla="*/ 193 h 585"/>
                  <a:gd name="T38" fmla="*/ 945 w 1138"/>
                  <a:gd name="T39" fmla="*/ 197 h 585"/>
                  <a:gd name="T40" fmla="*/ 926 w 1138"/>
                  <a:gd name="T41" fmla="*/ 159 h 585"/>
                  <a:gd name="T42" fmla="*/ 887 w 1138"/>
                  <a:gd name="T43" fmla="*/ 136 h 585"/>
                  <a:gd name="T44" fmla="*/ 728 w 1138"/>
                  <a:gd name="T45" fmla="*/ 175 h 585"/>
                  <a:gd name="T46" fmla="*/ 639 w 1138"/>
                  <a:gd name="T47" fmla="*/ 229 h 585"/>
                  <a:gd name="T48" fmla="*/ 587 w 1138"/>
                  <a:gd name="T49" fmla="*/ 219 h 585"/>
                  <a:gd name="T50" fmla="*/ 528 w 1138"/>
                  <a:gd name="T51" fmla="*/ 233 h 585"/>
                  <a:gd name="T52" fmla="*/ 403 w 1138"/>
                  <a:gd name="T53" fmla="*/ 141 h 585"/>
                  <a:gd name="T54" fmla="*/ 369 w 1138"/>
                  <a:gd name="T55" fmla="*/ 163 h 585"/>
                  <a:gd name="T56" fmla="*/ 349 w 1138"/>
                  <a:gd name="T57" fmla="*/ 156 h 585"/>
                  <a:gd name="T58" fmla="*/ 337 w 1138"/>
                  <a:gd name="T59" fmla="*/ 137 h 585"/>
                  <a:gd name="T60" fmla="*/ 410 w 1138"/>
                  <a:gd name="T61" fmla="*/ 22 h 585"/>
                  <a:gd name="T62" fmla="*/ 443 w 1138"/>
                  <a:gd name="T63" fmla="*/ 0 h 585"/>
                  <a:gd name="T64" fmla="*/ 334 w 1138"/>
                  <a:gd name="T65" fmla="*/ 28 h 585"/>
                  <a:gd name="T66" fmla="*/ 269 w 1138"/>
                  <a:gd name="T67" fmla="*/ 92 h 585"/>
                  <a:gd name="T68" fmla="*/ 212 w 1138"/>
                  <a:gd name="T69" fmla="*/ 137 h 585"/>
                  <a:gd name="T70" fmla="*/ 174 w 1138"/>
                  <a:gd name="T71" fmla="*/ 171 h 585"/>
                  <a:gd name="T72" fmla="*/ 90 w 1138"/>
                  <a:gd name="T73" fmla="*/ 197 h 585"/>
                  <a:gd name="T74" fmla="*/ 0 w 1138"/>
                  <a:gd name="T75" fmla="*/ 254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8" h="585">
                    <a:moveTo>
                      <a:pt x="0" y="254"/>
                    </a:moveTo>
                    <a:lnTo>
                      <a:pt x="89" y="317"/>
                    </a:lnTo>
                    <a:lnTo>
                      <a:pt x="307" y="373"/>
                    </a:lnTo>
                    <a:lnTo>
                      <a:pt x="408" y="385"/>
                    </a:lnTo>
                    <a:lnTo>
                      <a:pt x="422" y="421"/>
                    </a:lnTo>
                    <a:lnTo>
                      <a:pt x="461" y="432"/>
                    </a:lnTo>
                    <a:lnTo>
                      <a:pt x="518" y="585"/>
                    </a:lnTo>
                    <a:lnTo>
                      <a:pt x="567" y="468"/>
                    </a:lnTo>
                    <a:lnTo>
                      <a:pt x="578" y="439"/>
                    </a:lnTo>
                    <a:lnTo>
                      <a:pt x="594" y="423"/>
                    </a:lnTo>
                    <a:lnTo>
                      <a:pt x="593" y="403"/>
                    </a:lnTo>
                    <a:lnTo>
                      <a:pt x="611" y="372"/>
                    </a:lnTo>
                    <a:lnTo>
                      <a:pt x="616" y="374"/>
                    </a:lnTo>
                    <a:lnTo>
                      <a:pt x="610" y="392"/>
                    </a:lnTo>
                    <a:lnTo>
                      <a:pt x="613" y="426"/>
                    </a:lnTo>
                    <a:lnTo>
                      <a:pt x="635" y="417"/>
                    </a:lnTo>
                    <a:lnTo>
                      <a:pt x="643" y="382"/>
                    </a:lnTo>
                    <a:lnTo>
                      <a:pt x="668" y="384"/>
                    </a:lnTo>
                    <a:lnTo>
                      <a:pt x="683" y="369"/>
                    </a:lnTo>
                    <a:lnTo>
                      <a:pt x="687" y="378"/>
                    </a:lnTo>
                    <a:lnTo>
                      <a:pt x="659" y="431"/>
                    </a:lnTo>
                    <a:lnTo>
                      <a:pt x="678" y="439"/>
                    </a:lnTo>
                    <a:lnTo>
                      <a:pt x="694" y="406"/>
                    </a:lnTo>
                    <a:lnTo>
                      <a:pt x="720" y="392"/>
                    </a:lnTo>
                    <a:lnTo>
                      <a:pt x="733" y="352"/>
                    </a:lnTo>
                    <a:lnTo>
                      <a:pt x="799" y="340"/>
                    </a:lnTo>
                    <a:lnTo>
                      <a:pt x="831" y="337"/>
                    </a:lnTo>
                    <a:lnTo>
                      <a:pt x="879" y="301"/>
                    </a:lnTo>
                    <a:lnTo>
                      <a:pt x="952" y="313"/>
                    </a:lnTo>
                    <a:lnTo>
                      <a:pt x="1001" y="347"/>
                    </a:lnTo>
                    <a:lnTo>
                      <a:pt x="1004" y="304"/>
                    </a:lnTo>
                    <a:lnTo>
                      <a:pt x="1029" y="302"/>
                    </a:lnTo>
                    <a:lnTo>
                      <a:pt x="1089" y="307"/>
                    </a:lnTo>
                    <a:lnTo>
                      <a:pt x="1138" y="294"/>
                    </a:lnTo>
                    <a:lnTo>
                      <a:pt x="1074" y="255"/>
                    </a:lnTo>
                    <a:lnTo>
                      <a:pt x="1061" y="193"/>
                    </a:lnTo>
                    <a:lnTo>
                      <a:pt x="1011" y="204"/>
                    </a:lnTo>
                    <a:lnTo>
                      <a:pt x="995" y="193"/>
                    </a:lnTo>
                    <a:lnTo>
                      <a:pt x="974" y="204"/>
                    </a:lnTo>
                    <a:lnTo>
                      <a:pt x="945" y="197"/>
                    </a:lnTo>
                    <a:lnTo>
                      <a:pt x="931" y="196"/>
                    </a:lnTo>
                    <a:lnTo>
                      <a:pt x="926" y="159"/>
                    </a:lnTo>
                    <a:lnTo>
                      <a:pt x="937" y="125"/>
                    </a:lnTo>
                    <a:lnTo>
                      <a:pt x="887" y="136"/>
                    </a:lnTo>
                    <a:lnTo>
                      <a:pt x="843" y="158"/>
                    </a:lnTo>
                    <a:lnTo>
                      <a:pt x="728" y="175"/>
                    </a:lnTo>
                    <a:lnTo>
                      <a:pt x="652" y="243"/>
                    </a:lnTo>
                    <a:lnTo>
                      <a:pt x="639" y="229"/>
                    </a:lnTo>
                    <a:lnTo>
                      <a:pt x="616" y="240"/>
                    </a:lnTo>
                    <a:lnTo>
                      <a:pt x="587" y="219"/>
                    </a:lnTo>
                    <a:lnTo>
                      <a:pt x="568" y="226"/>
                    </a:lnTo>
                    <a:lnTo>
                      <a:pt x="528" y="233"/>
                    </a:lnTo>
                    <a:lnTo>
                      <a:pt x="470" y="154"/>
                    </a:lnTo>
                    <a:lnTo>
                      <a:pt x="403" y="141"/>
                    </a:lnTo>
                    <a:lnTo>
                      <a:pt x="383" y="145"/>
                    </a:lnTo>
                    <a:lnTo>
                      <a:pt x="369" y="163"/>
                    </a:lnTo>
                    <a:lnTo>
                      <a:pt x="381" y="130"/>
                    </a:lnTo>
                    <a:lnTo>
                      <a:pt x="349" y="156"/>
                    </a:lnTo>
                    <a:lnTo>
                      <a:pt x="334" y="184"/>
                    </a:lnTo>
                    <a:lnTo>
                      <a:pt x="337" y="137"/>
                    </a:lnTo>
                    <a:lnTo>
                      <a:pt x="369" y="70"/>
                    </a:lnTo>
                    <a:lnTo>
                      <a:pt x="410" y="22"/>
                    </a:lnTo>
                    <a:lnTo>
                      <a:pt x="449" y="11"/>
                    </a:lnTo>
                    <a:lnTo>
                      <a:pt x="443" y="0"/>
                    </a:lnTo>
                    <a:lnTo>
                      <a:pt x="376" y="6"/>
                    </a:lnTo>
                    <a:lnTo>
                      <a:pt x="334" y="28"/>
                    </a:lnTo>
                    <a:lnTo>
                      <a:pt x="320" y="52"/>
                    </a:lnTo>
                    <a:lnTo>
                      <a:pt x="269" y="92"/>
                    </a:lnTo>
                    <a:lnTo>
                      <a:pt x="248" y="126"/>
                    </a:lnTo>
                    <a:lnTo>
                      <a:pt x="212" y="137"/>
                    </a:lnTo>
                    <a:lnTo>
                      <a:pt x="197" y="158"/>
                    </a:lnTo>
                    <a:lnTo>
                      <a:pt x="174" y="171"/>
                    </a:lnTo>
                    <a:lnTo>
                      <a:pt x="105" y="183"/>
                    </a:lnTo>
                    <a:lnTo>
                      <a:pt x="90" y="197"/>
                    </a:lnTo>
                    <a:lnTo>
                      <a:pt x="58" y="227"/>
                    </a:lnTo>
                    <a:lnTo>
                      <a:pt x="0" y="25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0" name="Freeform 43">
                <a:extLst>
                  <a:ext uri="{FF2B5EF4-FFF2-40B4-BE49-F238E27FC236}">
                    <a16:creationId xmlns:a16="http://schemas.microsoft.com/office/drawing/2014/main" id="{23FD84F1-3A07-40B0-AB98-673CF4514481}"/>
                  </a:ext>
                </a:extLst>
              </p:cNvPr>
              <p:cNvSpPr>
                <a:spLocks/>
              </p:cNvSpPr>
              <p:nvPr/>
            </p:nvSpPr>
            <p:spPr bwMode="gray">
              <a:xfrm>
                <a:off x="3828" y="1388"/>
                <a:ext cx="382" cy="521"/>
              </a:xfrm>
              <a:custGeom>
                <a:avLst/>
                <a:gdLst>
                  <a:gd name="T0" fmla="*/ 0 w 765"/>
                  <a:gd name="T1" fmla="*/ 1042 h 1042"/>
                  <a:gd name="T2" fmla="*/ 74 w 765"/>
                  <a:gd name="T3" fmla="*/ 915 h 1042"/>
                  <a:gd name="T4" fmla="*/ 88 w 765"/>
                  <a:gd name="T5" fmla="*/ 869 h 1042"/>
                  <a:gd name="T6" fmla="*/ 92 w 765"/>
                  <a:gd name="T7" fmla="*/ 781 h 1042"/>
                  <a:gd name="T8" fmla="*/ 75 w 765"/>
                  <a:gd name="T9" fmla="*/ 694 h 1042"/>
                  <a:gd name="T10" fmla="*/ 31 w 765"/>
                  <a:gd name="T11" fmla="*/ 612 h 1042"/>
                  <a:gd name="T12" fmla="*/ 11 w 765"/>
                  <a:gd name="T13" fmla="*/ 564 h 1042"/>
                  <a:gd name="T14" fmla="*/ 25 w 765"/>
                  <a:gd name="T15" fmla="*/ 523 h 1042"/>
                  <a:gd name="T16" fmla="*/ 4 w 765"/>
                  <a:gd name="T17" fmla="*/ 470 h 1042"/>
                  <a:gd name="T18" fmla="*/ 26 w 765"/>
                  <a:gd name="T19" fmla="*/ 433 h 1042"/>
                  <a:gd name="T20" fmla="*/ 44 w 765"/>
                  <a:gd name="T21" fmla="*/ 342 h 1042"/>
                  <a:gd name="T22" fmla="*/ 39 w 765"/>
                  <a:gd name="T23" fmla="*/ 300 h 1042"/>
                  <a:gd name="T24" fmla="*/ 68 w 765"/>
                  <a:gd name="T25" fmla="*/ 275 h 1042"/>
                  <a:gd name="T26" fmla="*/ 64 w 765"/>
                  <a:gd name="T27" fmla="*/ 245 h 1042"/>
                  <a:gd name="T28" fmla="*/ 110 w 765"/>
                  <a:gd name="T29" fmla="*/ 223 h 1042"/>
                  <a:gd name="T30" fmla="*/ 149 w 765"/>
                  <a:gd name="T31" fmla="*/ 158 h 1042"/>
                  <a:gd name="T32" fmla="*/ 143 w 765"/>
                  <a:gd name="T33" fmla="*/ 264 h 1042"/>
                  <a:gd name="T34" fmla="*/ 176 w 765"/>
                  <a:gd name="T35" fmla="*/ 243 h 1042"/>
                  <a:gd name="T36" fmla="*/ 175 w 765"/>
                  <a:gd name="T37" fmla="*/ 157 h 1042"/>
                  <a:gd name="T38" fmla="*/ 219 w 765"/>
                  <a:gd name="T39" fmla="*/ 108 h 1042"/>
                  <a:gd name="T40" fmla="*/ 248 w 765"/>
                  <a:gd name="T41" fmla="*/ 102 h 1042"/>
                  <a:gd name="T42" fmla="*/ 224 w 765"/>
                  <a:gd name="T43" fmla="*/ 87 h 1042"/>
                  <a:gd name="T44" fmla="*/ 214 w 765"/>
                  <a:gd name="T45" fmla="*/ 58 h 1042"/>
                  <a:gd name="T46" fmla="*/ 232 w 765"/>
                  <a:gd name="T47" fmla="*/ 14 h 1042"/>
                  <a:gd name="T48" fmla="*/ 271 w 765"/>
                  <a:gd name="T49" fmla="*/ 0 h 1042"/>
                  <a:gd name="T50" fmla="*/ 361 w 765"/>
                  <a:gd name="T51" fmla="*/ 26 h 1042"/>
                  <a:gd name="T52" fmla="*/ 394 w 765"/>
                  <a:gd name="T53" fmla="*/ 60 h 1042"/>
                  <a:gd name="T54" fmla="*/ 500 w 765"/>
                  <a:gd name="T55" fmla="*/ 82 h 1042"/>
                  <a:gd name="T56" fmla="*/ 520 w 765"/>
                  <a:gd name="T57" fmla="*/ 115 h 1042"/>
                  <a:gd name="T58" fmla="*/ 551 w 765"/>
                  <a:gd name="T59" fmla="*/ 153 h 1042"/>
                  <a:gd name="T60" fmla="*/ 523 w 765"/>
                  <a:gd name="T61" fmla="*/ 152 h 1042"/>
                  <a:gd name="T62" fmla="*/ 519 w 765"/>
                  <a:gd name="T63" fmla="*/ 173 h 1042"/>
                  <a:gd name="T64" fmla="*/ 552 w 765"/>
                  <a:gd name="T65" fmla="*/ 214 h 1042"/>
                  <a:gd name="T66" fmla="*/ 558 w 765"/>
                  <a:gd name="T67" fmla="*/ 286 h 1042"/>
                  <a:gd name="T68" fmla="*/ 558 w 765"/>
                  <a:gd name="T69" fmla="*/ 329 h 1042"/>
                  <a:gd name="T70" fmla="*/ 526 w 765"/>
                  <a:gd name="T71" fmla="*/ 380 h 1042"/>
                  <a:gd name="T72" fmla="*/ 523 w 765"/>
                  <a:gd name="T73" fmla="*/ 406 h 1042"/>
                  <a:gd name="T74" fmla="*/ 481 w 765"/>
                  <a:gd name="T75" fmla="*/ 427 h 1042"/>
                  <a:gd name="T76" fmla="*/ 472 w 765"/>
                  <a:gd name="T77" fmla="*/ 450 h 1042"/>
                  <a:gd name="T78" fmla="*/ 476 w 765"/>
                  <a:gd name="T79" fmla="*/ 503 h 1042"/>
                  <a:gd name="T80" fmla="*/ 521 w 765"/>
                  <a:gd name="T81" fmla="*/ 525 h 1042"/>
                  <a:gd name="T82" fmla="*/ 557 w 765"/>
                  <a:gd name="T83" fmla="*/ 483 h 1042"/>
                  <a:gd name="T84" fmla="*/ 583 w 765"/>
                  <a:gd name="T85" fmla="*/ 425 h 1042"/>
                  <a:gd name="T86" fmla="*/ 645 w 765"/>
                  <a:gd name="T87" fmla="*/ 388 h 1042"/>
                  <a:gd name="T88" fmla="*/ 687 w 765"/>
                  <a:gd name="T89" fmla="*/ 411 h 1042"/>
                  <a:gd name="T90" fmla="*/ 714 w 765"/>
                  <a:gd name="T91" fmla="*/ 475 h 1042"/>
                  <a:gd name="T92" fmla="*/ 749 w 765"/>
                  <a:gd name="T93" fmla="*/ 600 h 1042"/>
                  <a:gd name="T94" fmla="*/ 765 w 765"/>
                  <a:gd name="T95" fmla="*/ 641 h 1042"/>
                  <a:gd name="T96" fmla="*/ 755 w 765"/>
                  <a:gd name="T97" fmla="*/ 673 h 1042"/>
                  <a:gd name="T98" fmla="*/ 760 w 765"/>
                  <a:gd name="T99" fmla="*/ 726 h 1042"/>
                  <a:gd name="T100" fmla="*/ 747 w 765"/>
                  <a:gd name="T101" fmla="*/ 756 h 1042"/>
                  <a:gd name="T102" fmla="*/ 729 w 765"/>
                  <a:gd name="T103" fmla="*/ 726 h 1042"/>
                  <a:gd name="T104" fmla="*/ 709 w 765"/>
                  <a:gd name="T105" fmla="*/ 739 h 1042"/>
                  <a:gd name="T106" fmla="*/ 707 w 765"/>
                  <a:gd name="T107" fmla="*/ 788 h 1042"/>
                  <a:gd name="T108" fmla="*/ 699 w 765"/>
                  <a:gd name="T109" fmla="*/ 809 h 1042"/>
                  <a:gd name="T110" fmla="*/ 667 w 765"/>
                  <a:gd name="T111" fmla="*/ 831 h 1042"/>
                  <a:gd name="T112" fmla="*/ 665 w 765"/>
                  <a:gd name="T113" fmla="*/ 896 h 1042"/>
                  <a:gd name="T114" fmla="*/ 643 w 765"/>
                  <a:gd name="T115" fmla="*/ 925 h 1042"/>
                  <a:gd name="T116" fmla="*/ 623 w 765"/>
                  <a:gd name="T117" fmla="*/ 979 h 1042"/>
                  <a:gd name="T118" fmla="*/ 375 w 765"/>
                  <a:gd name="T119" fmla="*/ 1018 h 1042"/>
                  <a:gd name="T120" fmla="*/ 368 w 765"/>
                  <a:gd name="T121" fmla="*/ 1002 h 1042"/>
                  <a:gd name="T122" fmla="*/ 0 w 765"/>
                  <a:gd name="T123" fmla="*/ 1042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65" h="1042">
                    <a:moveTo>
                      <a:pt x="0" y="1042"/>
                    </a:moveTo>
                    <a:lnTo>
                      <a:pt x="74" y="915"/>
                    </a:lnTo>
                    <a:lnTo>
                      <a:pt x="88" y="869"/>
                    </a:lnTo>
                    <a:lnTo>
                      <a:pt x="92" y="781"/>
                    </a:lnTo>
                    <a:lnTo>
                      <a:pt x="75" y="694"/>
                    </a:lnTo>
                    <a:lnTo>
                      <a:pt x="31" y="612"/>
                    </a:lnTo>
                    <a:lnTo>
                      <a:pt x="11" y="564"/>
                    </a:lnTo>
                    <a:lnTo>
                      <a:pt x="25" y="523"/>
                    </a:lnTo>
                    <a:lnTo>
                      <a:pt x="4" y="470"/>
                    </a:lnTo>
                    <a:lnTo>
                      <a:pt x="26" y="433"/>
                    </a:lnTo>
                    <a:lnTo>
                      <a:pt x="44" y="342"/>
                    </a:lnTo>
                    <a:lnTo>
                      <a:pt x="39" y="300"/>
                    </a:lnTo>
                    <a:lnTo>
                      <a:pt x="68" y="275"/>
                    </a:lnTo>
                    <a:lnTo>
                      <a:pt x="64" y="245"/>
                    </a:lnTo>
                    <a:lnTo>
                      <a:pt x="110" y="223"/>
                    </a:lnTo>
                    <a:lnTo>
                      <a:pt x="149" y="158"/>
                    </a:lnTo>
                    <a:lnTo>
                      <a:pt x="143" y="264"/>
                    </a:lnTo>
                    <a:lnTo>
                      <a:pt x="176" y="243"/>
                    </a:lnTo>
                    <a:lnTo>
                      <a:pt x="175" y="157"/>
                    </a:lnTo>
                    <a:lnTo>
                      <a:pt x="219" y="108"/>
                    </a:lnTo>
                    <a:lnTo>
                      <a:pt x="248" y="102"/>
                    </a:lnTo>
                    <a:lnTo>
                      <a:pt x="224" y="87"/>
                    </a:lnTo>
                    <a:lnTo>
                      <a:pt x="214" y="58"/>
                    </a:lnTo>
                    <a:lnTo>
                      <a:pt x="232" y="14"/>
                    </a:lnTo>
                    <a:lnTo>
                      <a:pt x="271" y="0"/>
                    </a:lnTo>
                    <a:lnTo>
                      <a:pt x="361" y="26"/>
                    </a:lnTo>
                    <a:lnTo>
                      <a:pt x="394" y="60"/>
                    </a:lnTo>
                    <a:lnTo>
                      <a:pt x="500" y="82"/>
                    </a:lnTo>
                    <a:lnTo>
                      <a:pt x="520" y="115"/>
                    </a:lnTo>
                    <a:lnTo>
                      <a:pt x="551" y="153"/>
                    </a:lnTo>
                    <a:lnTo>
                      <a:pt x="523" y="152"/>
                    </a:lnTo>
                    <a:lnTo>
                      <a:pt x="519" y="173"/>
                    </a:lnTo>
                    <a:lnTo>
                      <a:pt x="552" y="214"/>
                    </a:lnTo>
                    <a:lnTo>
                      <a:pt x="558" y="286"/>
                    </a:lnTo>
                    <a:lnTo>
                      <a:pt x="558" y="329"/>
                    </a:lnTo>
                    <a:lnTo>
                      <a:pt x="526" y="380"/>
                    </a:lnTo>
                    <a:lnTo>
                      <a:pt x="523" y="406"/>
                    </a:lnTo>
                    <a:lnTo>
                      <a:pt x="481" y="427"/>
                    </a:lnTo>
                    <a:lnTo>
                      <a:pt x="472" y="450"/>
                    </a:lnTo>
                    <a:lnTo>
                      <a:pt x="476" y="503"/>
                    </a:lnTo>
                    <a:lnTo>
                      <a:pt x="521" y="525"/>
                    </a:lnTo>
                    <a:lnTo>
                      <a:pt x="557" y="483"/>
                    </a:lnTo>
                    <a:lnTo>
                      <a:pt x="583" y="425"/>
                    </a:lnTo>
                    <a:lnTo>
                      <a:pt x="645" y="388"/>
                    </a:lnTo>
                    <a:lnTo>
                      <a:pt x="687" y="411"/>
                    </a:lnTo>
                    <a:lnTo>
                      <a:pt x="714" y="475"/>
                    </a:lnTo>
                    <a:lnTo>
                      <a:pt x="749" y="600"/>
                    </a:lnTo>
                    <a:lnTo>
                      <a:pt x="765" y="641"/>
                    </a:lnTo>
                    <a:lnTo>
                      <a:pt x="755" y="673"/>
                    </a:lnTo>
                    <a:lnTo>
                      <a:pt x="760" y="726"/>
                    </a:lnTo>
                    <a:lnTo>
                      <a:pt x="747" y="756"/>
                    </a:lnTo>
                    <a:lnTo>
                      <a:pt x="729" y="726"/>
                    </a:lnTo>
                    <a:lnTo>
                      <a:pt x="709" y="739"/>
                    </a:lnTo>
                    <a:lnTo>
                      <a:pt x="707" y="788"/>
                    </a:lnTo>
                    <a:lnTo>
                      <a:pt x="699" y="809"/>
                    </a:lnTo>
                    <a:lnTo>
                      <a:pt x="667" y="831"/>
                    </a:lnTo>
                    <a:lnTo>
                      <a:pt x="665" y="896"/>
                    </a:lnTo>
                    <a:lnTo>
                      <a:pt x="643" y="925"/>
                    </a:lnTo>
                    <a:lnTo>
                      <a:pt x="623" y="979"/>
                    </a:lnTo>
                    <a:lnTo>
                      <a:pt x="375" y="1018"/>
                    </a:lnTo>
                    <a:lnTo>
                      <a:pt x="368" y="1002"/>
                    </a:lnTo>
                    <a:lnTo>
                      <a:pt x="0" y="104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1" name="Freeform 44">
                <a:extLst>
                  <a:ext uri="{FF2B5EF4-FFF2-40B4-BE49-F238E27FC236}">
                    <a16:creationId xmlns:a16="http://schemas.microsoft.com/office/drawing/2014/main" id="{60A58D8A-36F5-4D69-BE31-0358F4462572}"/>
                  </a:ext>
                </a:extLst>
              </p:cNvPr>
              <p:cNvSpPr>
                <a:spLocks/>
              </p:cNvSpPr>
              <p:nvPr/>
            </p:nvSpPr>
            <p:spPr bwMode="gray">
              <a:xfrm>
                <a:off x="2880" y="995"/>
                <a:ext cx="653" cy="734"/>
              </a:xfrm>
              <a:custGeom>
                <a:avLst/>
                <a:gdLst>
                  <a:gd name="T0" fmla="*/ 0 w 1305"/>
                  <a:gd name="T1" fmla="*/ 92 h 1467"/>
                  <a:gd name="T2" fmla="*/ 9 w 1305"/>
                  <a:gd name="T3" fmla="*/ 298 h 1467"/>
                  <a:gd name="T4" fmla="*/ 59 w 1305"/>
                  <a:gd name="T5" fmla="*/ 465 h 1467"/>
                  <a:gd name="T6" fmla="*/ 66 w 1305"/>
                  <a:gd name="T7" fmla="*/ 681 h 1467"/>
                  <a:gd name="T8" fmla="*/ 101 w 1305"/>
                  <a:gd name="T9" fmla="*/ 854 h 1467"/>
                  <a:gd name="T10" fmla="*/ 55 w 1305"/>
                  <a:gd name="T11" fmla="*/ 943 h 1467"/>
                  <a:gd name="T12" fmla="*/ 122 w 1305"/>
                  <a:gd name="T13" fmla="*/ 1008 h 1467"/>
                  <a:gd name="T14" fmla="*/ 118 w 1305"/>
                  <a:gd name="T15" fmla="*/ 1467 h 1467"/>
                  <a:gd name="T16" fmla="*/ 1061 w 1305"/>
                  <a:gd name="T17" fmla="*/ 1450 h 1467"/>
                  <a:gd name="T18" fmla="*/ 1046 w 1305"/>
                  <a:gd name="T19" fmla="*/ 1360 h 1467"/>
                  <a:gd name="T20" fmla="*/ 1017 w 1305"/>
                  <a:gd name="T21" fmla="*/ 1327 h 1467"/>
                  <a:gd name="T22" fmla="*/ 944 w 1305"/>
                  <a:gd name="T23" fmla="*/ 1280 h 1467"/>
                  <a:gd name="T24" fmla="*/ 893 w 1305"/>
                  <a:gd name="T25" fmla="*/ 1224 h 1467"/>
                  <a:gd name="T26" fmla="*/ 767 w 1305"/>
                  <a:gd name="T27" fmla="*/ 1145 h 1467"/>
                  <a:gd name="T28" fmla="*/ 770 w 1305"/>
                  <a:gd name="T29" fmla="*/ 1009 h 1467"/>
                  <a:gd name="T30" fmla="*/ 743 w 1305"/>
                  <a:gd name="T31" fmla="*/ 924 h 1467"/>
                  <a:gd name="T32" fmla="*/ 845 w 1305"/>
                  <a:gd name="T33" fmla="*/ 794 h 1467"/>
                  <a:gd name="T34" fmla="*/ 839 w 1305"/>
                  <a:gd name="T35" fmla="*/ 666 h 1467"/>
                  <a:gd name="T36" fmla="*/ 864 w 1305"/>
                  <a:gd name="T37" fmla="*/ 645 h 1467"/>
                  <a:gd name="T38" fmla="*/ 990 w 1305"/>
                  <a:gd name="T39" fmla="*/ 539 h 1467"/>
                  <a:gd name="T40" fmla="*/ 1055 w 1305"/>
                  <a:gd name="T41" fmla="*/ 461 h 1467"/>
                  <a:gd name="T42" fmla="*/ 1138 w 1305"/>
                  <a:gd name="T43" fmla="*/ 395 h 1467"/>
                  <a:gd name="T44" fmla="*/ 1305 w 1305"/>
                  <a:gd name="T45" fmla="*/ 308 h 1467"/>
                  <a:gd name="T46" fmla="*/ 1244 w 1305"/>
                  <a:gd name="T47" fmla="*/ 314 h 1467"/>
                  <a:gd name="T48" fmla="*/ 1186 w 1305"/>
                  <a:gd name="T49" fmla="*/ 287 h 1467"/>
                  <a:gd name="T50" fmla="*/ 1093 w 1305"/>
                  <a:gd name="T51" fmla="*/ 297 h 1467"/>
                  <a:gd name="T52" fmla="*/ 1073 w 1305"/>
                  <a:gd name="T53" fmla="*/ 260 h 1467"/>
                  <a:gd name="T54" fmla="*/ 1043 w 1305"/>
                  <a:gd name="T55" fmla="*/ 275 h 1467"/>
                  <a:gd name="T56" fmla="*/ 978 w 1305"/>
                  <a:gd name="T57" fmla="*/ 313 h 1467"/>
                  <a:gd name="T58" fmla="*/ 933 w 1305"/>
                  <a:gd name="T59" fmla="*/ 300 h 1467"/>
                  <a:gd name="T60" fmla="*/ 916 w 1305"/>
                  <a:gd name="T61" fmla="*/ 280 h 1467"/>
                  <a:gd name="T62" fmla="*/ 881 w 1305"/>
                  <a:gd name="T63" fmla="*/ 269 h 1467"/>
                  <a:gd name="T64" fmla="*/ 865 w 1305"/>
                  <a:gd name="T65" fmla="*/ 242 h 1467"/>
                  <a:gd name="T66" fmla="*/ 833 w 1305"/>
                  <a:gd name="T67" fmla="*/ 247 h 1467"/>
                  <a:gd name="T68" fmla="*/ 830 w 1305"/>
                  <a:gd name="T69" fmla="*/ 271 h 1467"/>
                  <a:gd name="T70" fmla="*/ 815 w 1305"/>
                  <a:gd name="T71" fmla="*/ 276 h 1467"/>
                  <a:gd name="T72" fmla="*/ 791 w 1305"/>
                  <a:gd name="T73" fmla="*/ 223 h 1467"/>
                  <a:gd name="T74" fmla="*/ 760 w 1305"/>
                  <a:gd name="T75" fmla="*/ 222 h 1467"/>
                  <a:gd name="T76" fmla="*/ 770 w 1305"/>
                  <a:gd name="T77" fmla="*/ 197 h 1467"/>
                  <a:gd name="T78" fmla="*/ 695 w 1305"/>
                  <a:gd name="T79" fmla="*/ 182 h 1467"/>
                  <a:gd name="T80" fmla="*/ 666 w 1305"/>
                  <a:gd name="T81" fmla="*/ 178 h 1467"/>
                  <a:gd name="T82" fmla="*/ 578 w 1305"/>
                  <a:gd name="T83" fmla="*/ 214 h 1467"/>
                  <a:gd name="T84" fmla="*/ 563 w 1305"/>
                  <a:gd name="T85" fmla="*/ 182 h 1467"/>
                  <a:gd name="T86" fmla="*/ 425 w 1305"/>
                  <a:gd name="T87" fmla="*/ 154 h 1467"/>
                  <a:gd name="T88" fmla="*/ 403 w 1305"/>
                  <a:gd name="T89" fmla="*/ 12 h 1467"/>
                  <a:gd name="T90" fmla="*/ 345 w 1305"/>
                  <a:gd name="T91" fmla="*/ 0 h 1467"/>
                  <a:gd name="T92" fmla="*/ 344 w 1305"/>
                  <a:gd name="T93" fmla="*/ 93 h 1467"/>
                  <a:gd name="T94" fmla="*/ 0 w 1305"/>
                  <a:gd name="T95" fmla="*/ 92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05" h="1467">
                    <a:moveTo>
                      <a:pt x="0" y="92"/>
                    </a:moveTo>
                    <a:lnTo>
                      <a:pt x="9" y="298"/>
                    </a:lnTo>
                    <a:lnTo>
                      <a:pt x="59" y="465"/>
                    </a:lnTo>
                    <a:lnTo>
                      <a:pt x="66" y="681"/>
                    </a:lnTo>
                    <a:lnTo>
                      <a:pt x="101" y="854"/>
                    </a:lnTo>
                    <a:lnTo>
                      <a:pt x="55" y="943"/>
                    </a:lnTo>
                    <a:lnTo>
                      <a:pt x="122" y="1008"/>
                    </a:lnTo>
                    <a:lnTo>
                      <a:pt x="118" y="1467"/>
                    </a:lnTo>
                    <a:lnTo>
                      <a:pt x="1061" y="1450"/>
                    </a:lnTo>
                    <a:lnTo>
                      <a:pt x="1046" y="1360"/>
                    </a:lnTo>
                    <a:lnTo>
                      <a:pt x="1017" y="1327"/>
                    </a:lnTo>
                    <a:lnTo>
                      <a:pt x="944" y="1280"/>
                    </a:lnTo>
                    <a:lnTo>
                      <a:pt x="893" y="1224"/>
                    </a:lnTo>
                    <a:lnTo>
                      <a:pt x="767" y="1145"/>
                    </a:lnTo>
                    <a:lnTo>
                      <a:pt x="770" y="1009"/>
                    </a:lnTo>
                    <a:lnTo>
                      <a:pt x="743" y="924"/>
                    </a:lnTo>
                    <a:lnTo>
                      <a:pt x="845" y="794"/>
                    </a:lnTo>
                    <a:lnTo>
                      <a:pt x="839" y="666"/>
                    </a:lnTo>
                    <a:lnTo>
                      <a:pt x="864" y="645"/>
                    </a:lnTo>
                    <a:lnTo>
                      <a:pt x="990" y="539"/>
                    </a:lnTo>
                    <a:lnTo>
                      <a:pt x="1055" y="461"/>
                    </a:lnTo>
                    <a:lnTo>
                      <a:pt x="1138" y="395"/>
                    </a:lnTo>
                    <a:lnTo>
                      <a:pt x="1305" y="308"/>
                    </a:lnTo>
                    <a:lnTo>
                      <a:pt x="1244" y="314"/>
                    </a:lnTo>
                    <a:lnTo>
                      <a:pt x="1186" y="287"/>
                    </a:lnTo>
                    <a:lnTo>
                      <a:pt x="1093" y="297"/>
                    </a:lnTo>
                    <a:lnTo>
                      <a:pt x="1073" y="260"/>
                    </a:lnTo>
                    <a:lnTo>
                      <a:pt x="1043" y="275"/>
                    </a:lnTo>
                    <a:lnTo>
                      <a:pt x="978" y="313"/>
                    </a:lnTo>
                    <a:lnTo>
                      <a:pt x="933" y="300"/>
                    </a:lnTo>
                    <a:lnTo>
                      <a:pt x="916" y="280"/>
                    </a:lnTo>
                    <a:lnTo>
                      <a:pt x="881" y="269"/>
                    </a:lnTo>
                    <a:lnTo>
                      <a:pt x="865" y="242"/>
                    </a:lnTo>
                    <a:lnTo>
                      <a:pt x="833" y="247"/>
                    </a:lnTo>
                    <a:lnTo>
                      <a:pt x="830" y="271"/>
                    </a:lnTo>
                    <a:lnTo>
                      <a:pt x="815" y="276"/>
                    </a:lnTo>
                    <a:lnTo>
                      <a:pt x="791" y="223"/>
                    </a:lnTo>
                    <a:lnTo>
                      <a:pt x="760" y="222"/>
                    </a:lnTo>
                    <a:lnTo>
                      <a:pt x="770" y="197"/>
                    </a:lnTo>
                    <a:lnTo>
                      <a:pt x="695" y="182"/>
                    </a:lnTo>
                    <a:lnTo>
                      <a:pt x="666" y="178"/>
                    </a:lnTo>
                    <a:lnTo>
                      <a:pt x="578" y="214"/>
                    </a:lnTo>
                    <a:lnTo>
                      <a:pt x="563" y="182"/>
                    </a:lnTo>
                    <a:lnTo>
                      <a:pt x="425" y="154"/>
                    </a:lnTo>
                    <a:lnTo>
                      <a:pt x="403" y="12"/>
                    </a:lnTo>
                    <a:lnTo>
                      <a:pt x="345" y="0"/>
                    </a:lnTo>
                    <a:lnTo>
                      <a:pt x="344" y="93"/>
                    </a:lnTo>
                    <a:lnTo>
                      <a:pt x="0" y="9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2" name="Freeform 45">
                <a:extLst>
                  <a:ext uri="{FF2B5EF4-FFF2-40B4-BE49-F238E27FC236}">
                    <a16:creationId xmlns:a16="http://schemas.microsoft.com/office/drawing/2014/main" id="{E9956CED-F66E-44C9-8940-AEE1CF1155DA}"/>
                  </a:ext>
                </a:extLst>
              </p:cNvPr>
              <p:cNvSpPr>
                <a:spLocks/>
              </p:cNvSpPr>
              <p:nvPr/>
            </p:nvSpPr>
            <p:spPr bwMode="gray">
              <a:xfrm>
                <a:off x="3438" y="2762"/>
                <a:ext cx="352" cy="611"/>
              </a:xfrm>
              <a:custGeom>
                <a:avLst/>
                <a:gdLst>
                  <a:gd name="T0" fmla="*/ 0 w 703"/>
                  <a:gd name="T1" fmla="*/ 1038 h 1223"/>
                  <a:gd name="T2" fmla="*/ 3 w 703"/>
                  <a:gd name="T3" fmla="*/ 992 h 1223"/>
                  <a:gd name="T4" fmla="*/ 48 w 703"/>
                  <a:gd name="T5" fmla="*/ 853 h 1223"/>
                  <a:gd name="T6" fmla="*/ 117 w 703"/>
                  <a:gd name="T7" fmla="*/ 760 h 1223"/>
                  <a:gd name="T8" fmla="*/ 95 w 703"/>
                  <a:gd name="T9" fmla="*/ 734 h 1223"/>
                  <a:gd name="T10" fmla="*/ 103 w 703"/>
                  <a:gd name="T11" fmla="*/ 644 h 1223"/>
                  <a:gd name="T12" fmla="*/ 69 w 703"/>
                  <a:gd name="T13" fmla="*/ 539 h 1223"/>
                  <a:gd name="T14" fmla="*/ 56 w 703"/>
                  <a:gd name="T15" fmla="*/ 402 h 1223"/>
                  <a:gd name="T16" fmla="*/ 108 w 703"/>
                  <a:gd name="T17" fmla="*/ 253 h 1223"/>
                  <a:gd name="T18" fmla="*/ 182 w 703"/>
                  <a:gd name="T19" fmla="*/ 149 h 1223"/>
                  <a:gd name="T20" fmla="*/ 179 w 703"/>
                  <a:gd name="T21" fmla="*/ 120 h 1223"/>
                  <a:gd name="T22" fmla="*/ 233 w 703"/>
                  <a:gd name="T23" fmla="*/ 28 h 1223"/>
                  <a:gd name="T24" fmla="*/ 657 w 703"/>
                  <a:gd name="T25" fmla="*/ 0 h 1223"/>
                  <a:gd name="T26" fmla="*/ 676 w 703"/>
                  <a:gd name="T27" fmla="*/ 23 h 1223"/>
                  <a:gd name="T28" fmla="*/ 657 w 703"/>
                  <a:gd name="T29" fmla="*/ 783 h 1223"/>
                  <a:gd name="T30" fmla="*/ 703 w 703"/>
                  <a:gd name="T31" fmla="*/ 1150 h 1223"/>
                  <a:gd name="T32" fmla="*/ 686 w 703"/>
                  <a:gd name="T33" fmla="*/ 1167 h 1223"/>
                  <a:gd name="T34" fmla="*/ 659 w 703"/>
                  <a:gd name="T35" fmla="*/ 1150 h 1223"/>
                  <a:gd name="T36" fmla="*/ 625 w 703"/>
                  <a:gd name="T37" fmla="*/ 1167 h 1223"/>
                  <a:gd name="T38" fmla="*/ 597 w 703"/>
                  <a:gd name="T39" fmla="*/ 1147 h 1223"/>
                  <a:gd name="T40" fmla="*/ 595 w 703"/>
                  <a:gd name="T41" fmla="*/ 1159 h 1223"/>
                  <a:gd name="T42" fmla="*/ 560 w 703"/>
                  <a:gd name="T43" fmla="*/ 1163 h 1223"/>
                  <a:gd name="T44" fmla="*/ 516 w 703"/>
                  <a:gd name="T45" fmla="*/ 1184 h 1223"/>
                  <a:gd name="T46" fmla="*/ 501 w 703"/>
                  <a:gd name="T47" fmla="*/ 1172 h 1223"/>
                  <a:gd name="T48" fmla="*/ 479 w 703"/>
                  <a:gd name="T49" fmla="*/ 1214 h 1223"/>
                  <a:gd name="T50" fmla="*/ 459 w 703"/>
                  <a:gd name="T51" fmla="*/ 1223 h 1223"/>
                  <a:gd name="T52" fmla="*/ 389 w 703"/>
                  <a:gd name="T53" fmla="*/ 1106 h 1223"/>
                  <a:gd name="T54" fmla="*/ 401 w 703"/>
                  <a:gd name="T55" fmla="*/ 1022 h 1223"/>
                  <a:gd name="T56" fmla="*/ 0 w 703"/>
                  <a:gd name="T57" fmla="*/ 1038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3" h="1223">
                    <a:moveTo>
                      <a:pt x="0" y="1038"/>
                    </a:moveTo>
                    <a:lnTo>
                      <a:pt x="3" y="992"/>
                    </a:lnTo>
                    <a:lnTo>
                      <a:pt x="48" y="853"/>
                    </a:lnTo>
                    <a:lnTo>
                      <a:pt x="117" y="760"/>
                    </a:lnTo>
                    <a:lnTo>
                      <a:pt x="95" y="734"/>
                    </a:lnTo>
                    <a:lnTo>
                      <a:pt x="103" y="644"/>
                    </a:lnTo>
                    <a:lnTo>
                      <a:pt x="69" y="539"/>
                    </a:lnTo>
                    <a:lnTo>
                      <a:pt x="56" y="402"/>
                    </a:lnTo>
                    <a:lnTo>
                      <a:pt x="108" y="253"/>
                    </a:lnTo>
                    <a:lnTo>
                      <a:pt x="182" y="149"/>
                    </a:lnTo>
                    <a:lnTo>
                      <a:pt x="179" y="120"/>
                    </a:lnTo>
                    <a:lnTo>
                      <a:pt x="233" y="28"/>
                    </a:lnTo>
                    <a:lnTo>
                      <a:pt x="657" y="0"/>
                    </a:lnTo>
                    <a:lnTo>
                      <a:pt x="676" y="23"/>
                    </a:lnTo>
                    <a:lnTo>
                      <a:pt x="657" y="783"/>
                    </a:lnTo>
                    <a:lnTo>
                      <a:pt x="703" y="1150"/>
                    </a:lnTo>
                    <a:lnTo>
                      <a:pt x="686" y="1167"/>
                    </a:lnTo>
                    <a:lnTo>
                      <a:pt x="659" y="1150"/>
                    </a:lnTo>
                    <a:lnTo>
                      <a:pt x="625" y="1167"/>
                    </a:lnTo>
                    <a:lnTo>
                      <a:pt x="597" y="1147"/>
                    </a:lnTo>
                    <a:lnTo>
                      <a:pt x="595" y="1159"/>
                    </a:lnTo>
                    <a:lnTo>
                      <a:pt x="560" y="1163"/>
                    </a:lnTo>
                    <a:lnTo>
                      <a:pt x="516" y="1184"/>
                    </a:lnTo>
                    <a:lnTo>
                      <a:pt x="501" y="1172"/>
                    </a:lnTo>
                    <a:lnTo>
                      <a:pt x="479" y="1214"/>
                    </a:lnTo>
                    <a:lnTo>
                      <a:pt x="459" y="1223"/>
                    </a:lnTo>
                    <a:lnTo>
                      <a:pt x="389" y="1106"/>
                    </a:lnTo>
                    <a:lnTo>
                      <a:pt x="401" y="1022"/>
                    </a:lnTo>
                    <a:lnTo>
                      <a:pt x="0" y="103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3" name="Freeform 46">
                <a:extLst>
                  <a:ext uri="{FF2B5EF4-FFF2-40B4-BE49-F238E27FC236}">
                    <a16:creationId xmlns:a16="http://schemas.microsoft.com/office/drawing/2014/main" id="{C1B10714-6C33-4EE9-B2BF-6CD06E7A2EFC}"/>
                  </a:ext>
                </a:extLst>
              </p:cNvPr>
              <p:cNvSpPr>
                <a:spLocks/>
              </p:cNvSpPr>
              <p:nvPr/>
            </p:nvSpPr>
            <p:spPr bwMode="gray">
              <a:xfrm>
                <a:off x="3000" y="2084"/>
                <a:ext cx="659" cy="574"/>
              </a:xfrm>
              <a:custGeom>
                <a:avLst/>
                <a:gdLst>
                  <a:gd name="T0" fmla="*/ 0 w 1318"/>
                  <a:gd name="T1" fmla="*/ 16 h 1149"/>
                  <a:gd name="T2" fmla="*/ 79 w 1318"/>
                  <a:gd name="T3" fmla="*/ 165 h 1149"/>
                  <a:gd name="T4" fmla="*/ 118 w 1318"/>
                  <a:gd name="T5" fmla="*/ 200 h 1149"/>
                  <a:gd name="T6" fmla="*/ 141 w 1318"/>
                  <a:gd name="T7" fmla="*/ 193 h 1149"/>
                  <a:gd name="T8" fmla="*/ 164 w 1318"/>
                  <a:gd name="T9" fmla="*/ 212 h 1149"/>
                  <a:gd name="T10" fmla="*/ 167 w 1318"/>
                  <a:gd name="T11" fmla="*/ 232 h 1149"/>
                  <a:gd name="T12" fmla="*/ 146 w 1318"/>
                  <a:gd name="T13" fmla="*/ 233 h 1149"/>
                  <a:gd name="T14" fmla="*/ 121 w 1318"/>
                  <a:gd name="T15" fmla="*/ 286 h 1149"/>
                  <a:gd name="T16" fmla="*/ 179 w 1318"/>
                  <a:gd name="T17" fmla="*/ 369 h 1149"/>
                  <a:gd name="T18" fmla="*/ 224 w 1318"/>
                  <a:gd name="T19" fmla="*/ 382 h 1149"/>
                  <a:gd name="T20" fmla="*/ 218 w 1318"/>
                  <a:gd name="T21" fmla="*/ 920 h 1149"/>
                  <a:gd name="T22" fmla="*/ 222 w 1318"/>
                  <a:gd name="T23" fmla="*/ 1050 h 1149"/>
                  <a:gd name="T24" fmla="*/ 1100 w 1318"/>
                  <a:gd name="T25" fmla="*/ 1021 h 1149"/>
                  <a:gd name="T26" fmla="*/ 1110 w 1318"/>
                  <a:gd name="T27" fmla="*/ 1099 h 1149"/>
                  <a:gd name="T28" fmla="*/ 1074 w 1318"/>
                  <a:gd name="T29" fmla="*/ 1149 h 1149"/>
                  <a:gd name="T30" fmla="*/ 1207 w 1318"/>
                  <a:gd name="T31" fmla="*/ 1142 h 1149"/>
                  <a:gd name="T32" fmla="*/ 1230 w 1318"/>
                  <a:gd name="T33" fmla="*/ 1099 h 1149"/>
                  <a:gd name="T34" fmla="*/ 1233 w 1318"/>
                  <a:gd name="T35" fmla="*/ 1050 h 1149"/>
                  <a:gd name="T36" fmla="*/ 1263 w 1318"/>
                  <a:gd name="T37" fmla="*/ 1013 h 1149"/>
                  <a:gd name="T38" fmla="*/ 1276 w 1318"/>
                  <a:gd name="T39" fmla="*/ 978 h 1149"/>
                  <a:gd name="T40" fmla="*/ 1309 w 1318"/>
                  <a:gd name="T41" fmla="*/ 973 h 1149"/>
                  <a:gd name="T42" fmla="*/ 1318 w 1318"/>
                  <a:gd name="T43" fmla="*/ 891 h 1149"/>
                  <a:gd name="T44" fmla="*/ 1299 w 1318"/>
                  <a:gd name="T45" fmla="*/ 885 h 1149"/>
                  <a:gd name="T46" fmla="*/ 1270 w 1318"/>
                  <a:gd name="T47" fmla="*/ 883 h 1149"/>
                  <a:gd name="T48" fmla="*/ 1239 w 1318"/>
                  <a:gd name="T49" fmla="*/ 824 h 1149"/>
                  <a:gd name="T50" fmla="*/ 1223 w 1318"/>
                  <a:gd name="T51" fmla="*/ 744 h 1149"/>
                  <a:gd name="T52" fmla="*/ 1190 w 1318"/>
                  <a:gd name="T53" fmla="*/ 689 h 1149"/>
                  <a:gd name="T54" fmla="*/ 1138 w 1318"/>
                  <a:gd name="T55" fmla="*/ 668 h 1149"/>
                  <a:gd name="T56" fmla="*/ 1071 w 1318"/>
                  <a:gd name="T57" fmla="*/ 616 h 1149"/>
                  <a:gd name="T58" fmla="*/ 1050 w 1318"/>
                  <a:gd name="T59" fmla="*/ 545 h 1149"/>
                  <a:gd name="T60" fmla="*/ 1087 w 1318"/>
                  <a:gd name="T61" fmla="*/ 435 h 1149"/>
                  <a:gd name="T62" fmla="*/ 1056 w 1318"/>
                  <a:gd name="T63" fmla="*/ 414 h 1149"/>
                  <a:gd name="T64" fmla="*/ 978 w 1318"/>
                  <a:gd name="T65" fmla="*/ 415 h 1149"/>
                  <a:gd name="T66" fmla="*/ 965 w 1318"/>
                  <a:gd name="T67" fmla="*/ 344 h 1149"/>
                  <a:gd name="T68" fmla="*/ 836 w 1318"/>
                  <a:gd name="T69" fmla="*/ 213 h 1149"/>
                  <a:gd name="T70" fmla="*/ 807 w 1318"/>
                  <a:gd name="T71" fmla="*/ 102 h 1149"/>
                  <a:gd name="T72" fmla="*/ 821 w 1318"/>
                  <a:gd name="T73" fmla="*/ 58 h 1149"/>
                  <a:gd name="T74" fmla="*/ 763 w 1318"/>
                  <a:gd name="T75" fmla="*/ 0 h 1149"/>
                  <a:gd name="T76" fmla="*/ 0 w 1318"/>
                  <a:gd name="T77" fmla="*/ 16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18" h="1149">
                    <a:moveTo>
                      <a:pt x="0" y="16"/>
                    </a:moveTo>
                    <a:lnTo>
                      <a:pt x="79" y="165"/>
                    </a:lnTo>
                    <a:lnTo>
                      <a:pt x="118" y="200"/>
                    </a:lnTo>
                    <a:lnTo>
                      <a:pt x="141" y="193"/>
                    </a:lnTo>
                    <a:lnTo>
                      <a:pt x="164" y="212"/>
                    </a:lnTo>
                    <a:lnTo>
                      <a:pt x="167" y="232"/>
                    </a:lnTo>
                    <a:lnTo>
                      <a:pt x="146" y="233"/>
                    </a:lnTo>
                    <a:lnTo>
                      <a:pt x="121" y="286"/>
                    </a:lnTo>
                    <a:lnTo>
                      <a:pt x="179" y="369"/>
                    </a:lnTo>
                    <a:lnTo>
                      <a:pt x="224" y="382"/>
                    </a:lnTo>
                    <a:lnTo>
                      <a:pt x="218" y="920"/>
                    </a:lnTo>
                    <a:lnTo>
                      <a:pt x="222" y="1050"/>
                    </a:lnTo>
                    <a:lnTo>
                      <a:pt x="1100" y="1021"/>
                    </a:lnTo>
                    <a:lnTo>
                      <a:pt x="1110" y="1099"/>
                    </a:lnTo>
                    <a:lnTo>
                      <a:pt x="1074" y="1149"/>
                    </a:lnTo>
                    <a:lnTo>
                      <a:pt x="1207" y="1142"/>
                    </a:lnTo>
                    <a:lnTo>
                      <a:pt x="1230" y="1099"/>
                    </a:lnTo>
                    <a:lnTo>
                      <a:pt x="1233" y="1050"/>
                    </a:lnTo>
                    <a:lnTo>
                      <a:pt x="1263" y="1013"/>
                    </a:lnTo>
                    <a:lnTo>
                      <a:pt x="1276" y="978"/>
                    </a:lnTo>
                    <a:lnTo>
                      <a:pt x="1309" y="973"/>
                    </a:lnTo>
                    <a:lnTo>
                      <a:pt x="1318" y="891"/>
                    </a:lnTo>
                    <a:lnTo>
                      <a:pt x="1299" y="885"/>
                    </a:lnTo>
                    <a:lnTo>
                      <a:pt x="1270" y="883"/>
                    </a:lnTo>
                    <a:lnTo>
                      <a:pt x="1239" y="824"/>
                    </a:lnTo>
                    <a:lnTo>
                      <a:pt x="1223" y="744"/>
                    </a:lnTo>
                    <a:lnTo>
                      <a:pt x="1190" y="689"/>
                    </a:lnTo>
                    <a:lnTo>
                      <a:pt x="1138" y="668"/>
                    </a:lnTo>
                    <a:lnTo>
                      <a:pt x="1071" y="616"/>
                    </a:lnTo>
                    <a:lnTo>
                      <a:pt x="1050" y="545"/>
                    </a:lnTo>
                    <a:lnTo>
                      <a:pt x="1087" y="435"/>
                    </a:lnTo>
                    <a:lnTo>
                      <a:pt x="1056" y="414"/>
                    </a:lnTo>
                    <a:lnTo>
                      <a:pt x="978" y="415"/>
                    </a:lnTo>
                    <a:lnTo>
                      <a:pt x="965" y="344"/>
                    </a:lnTo>
                    <a:lnTo>
                      <a:pt x="836" y="213"/>
                    </a:lnTo>
                    <a:lnTo>
                      <a:pt x="807" y="102"/>
                    </a:lnTo>
                    <a:lnTo>
                      <a:pt x="821" y="58"/>
                    </a:lnTo>
                    <a:lnTo>
                      <a:pt x="763" y="0"/>
                    </a:lnTo>
                    <a:lnTo>
                      <a:pt x="0" y="16"/>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4" name="Freeform 47">
                <a:extLst>
                  <a:ext uri="{FF2B5EF4-FFF2-40B4-BE49-F238E27FC236}">
                    <a16:creationId xmlns:a16="http://schemas.microsoft.com/office/drawing/2014/main" id="{2AC366B6-F335-4CB6-ABA4-6812DAE069B1}"/>
                  </a:ext>
                </a:extLst>
              </p:cNvPr>
              <p:cNvSpPr>
                <a:spLocks/>
              </p:cNvSpPr>
              <p:nvPr/>
            </p:nvSpPr>
            <p:spPr bwMode="gray">
              <a:xfrm>
                <a:off x="1298" y="859"/>
                <a:ext cx="1014" cy="646"/>
              </a:xfrm>
              <a:custGeom>
                <a:avLst/>
                <a:gdLst>
                  <a:gd name="T0" fmla="*/ 0 w 2027"/>
                  <a:gd name="T1" fmla="*/ 241 h 1293"/>
                  <a:gd name="T2" fmla="*/ 35 w 2027"/>
                  <a:gd name="T3" fmla="*/ 328 h 1293"/>
                  <a:gd name="T4" fmla="*/ 39 w 2027"/>
                  <a:gd name="T5" fmla="*/ 382 h 1293"/>
                  <a:gd name="T6" fmla="*/ 20 w 2027"/>
                  <a:gd name="T7" fmla="*/ 390 h 1293"/>
                  <a:gd name="T8" fmla="*/ 81 w 2027"/>
                  <a:gd name="T9" fmla="*/ 449 h 1293"/>
                  <a:gd name="T10" fmla="*/ 143 w 2027"/>
                  <a:gd name="T11" fmla="*/ 603 h 1293"/>
                  <a:gd name="T12" fmla="*/ 165 w 2027"/>
                  <a:gd name="T13" fmla="*/ 597 h 1293"/>
                  <a:gd name="T14" fmla="*/ 167 w 2027"/>
                  <a:gd name="T15" fmla="*/ 619 h 1293"/>
                  <a:gd name="T16" fmla="*/ 197 w 2027"/>
                  <a:gd name="T17" fmla="*/ 628 h 1293"/>
                  <a:gd name="T18" fmla="*/ 219 w 2027"/>
                  <a:gd name="T19" fmla="*/ 631 h 1293"/>
                  <a:gd name="T20" fmla="*/ 164 w 2027"/>
                  <a:gd name="T21" fmla="*/ 743 h 1293"/>
                  <a:gd name="T22" fmla="*/ 173 w 2027"/>
                  <a:gd name="T23" fmla="*/ 817 h 1293"/>
                  <a:gd name="T24" fmla="*/ 128 w 2027"/>
                  <a:gd name="T25" fmla="*/ 889 h 1293"/>
                  <a:gd name="T26" fmla="*/ 159 w 2027"/>
                  <a:gd name="T27" fmla="*/ 921 h 1293"/>
                  <a:gd name="T28" fmla="*/ 239 w 2027"/>
                  <a:gd name="T29" fmla="*/ 876 h 1293"/>
                  <a:gd name="T30" fmla="*/ 297 w 2027"/>
                  <a:gd name="T31" fmla="*/ 1119 h 1293"/>
                  <a:gd name="T32" fmla="*/ 334 w 2027"/>
                  <a:gd name="T33" fmla="*/ 1131 h 1293"/>
                  <a:gd name="T34" fmla="*/ 341 w 2027"/>
                  <a:gd name="T35" fmla="*/ 1205 h 1293"/>
                  <a:gd name="T36" fmla="*/ 372 w 2027"/>
                  <a:gd name="T37" fmla="*/ 1236 h 1293"/>
                  <a:gd name="T38" fmla="*/ 395 w 2027"/>
                  <a:gd name="T39" fmla="*/ 1209 h 1293"/>
                  <a:gd name="T40" fmla="*/ 449 w 2027"/>
                  <a:gd name="T41" fmla="*/ 1233 h 1293"/>
                  <a:gd name="T42" fmla="*/ 482 w 2027"/>
                  <a:gd name="T43" fmla="*/ 1207 h 1293"/>
                  <a:gd name="T44" fmla="*/ 590 w 2027"/>
                  <a:gd name="T45" fmla="*/ 1228 h 1293"/>
                  <a:gd name="T46" fmla="*/ 616 w 2027"/>
                  <a:gd name="T47" fmla="*/ 1234 h 1293"/>
                  <a:gd name="T48" fmla="*/ 640 w 2027"/>
                  <a:gd name="T49" fmla="*/ 1185 h 1293"/>
                  <a:gd name="T50" fmla="*/ 686 w 2027"/>
                  <a:gd name="T51" fmla="*/ 1263 h 1293"/>
                  <a:gd name="T52" fmla="*/ 708 w 2027"/>
                  <a:gd name="T53" fmla="*/ 1139 h 1293"/>
                  <a:gd name="T54" fmla="*/ 1259 w 2027"/>
                  <a:gd name="T55" fmla="*/ 1221 h 1293"/>
                  <a:gd name="T56" fmla="*/ 1937 w 2027"/>
                  <a:gd name="T57" fmla="*/ 1293 h 1293"/>
                  <a:gd name="T58" fmla="*/ 1960 w 2027"/>
                  <a:gd name="T59" fmla="*/ 1060 h 1293"/>
                  <a:gd name="T60" fmla="*/ 2027 w 2027"/>
                  <a:gd name="T61" fmla="*/ 303 h 1293"/>
                  <a:gd name="T62" fmla="*/ 1130 w 2027"/>
                  <a:gd name="T63" fmla="*/ 198 h 1293"/>
                  <a:gd name="T64" fmla="*/ 682 w 2027"/>
                  <a:gd name="T65" fmla="*/ 124 h 1293"/>
                  <a:gd name="T66" fmla="*/ 53 w 2027"/>
                  <a:gd name="T67" fmla="*/ 0 h 1293"/>
                  <a:gd name="T68" fmla="*/ 0 w 2027"/>
                  <a:gd name="T69" fmla="*/ 241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27" h="1293">
                    <a:moveTo>
                      <a:pt x="0" y="241"/>
                    </a:moveTo>
                    <a:lnTo>
                      <a:pt x="35" y="328"/>
                    </a:lnTo>
                    <a:lnTo>
                      <a:pt x="39" y="382"/>
                    </a:lnTo>
                    <a:lnTo>
                      <a:pt x="20" y="390"/>
                    </a:lnTo>
                    <a:lnTo>
                      <a:pt x="81" y="449"/>
                    </a:lnTo>
                    <a:lnTo>
                      <a:pt x="143" y="603"/>
                    </a:lnTo>
                    <a:lnTo>
                      <a:pt x="165" y="597"/>
                    </a:lnTo>
                    <a:lnTo>
                      <a:pt x="167" y="619"/>
                    </a:lnTo>
                    <a:lnTo>
                      <a:pt x="197" y="628"/>
                    </a:lnTo>
                    <a:lnTo>
                      <a:pt x="219" y="631"/>
                    </a:lnTo>
                    <a:lnTo>
                      <a:pt x="164" y="743"/>
                    </a:lnTo>
                    <a:lnTo>
                      <a:pt x="173" y="817"/>
                    </a:lnTo>
                    <a:lnTo>
                      <a:pt x="128" y="889"/>
                    </a:lnTo>
                    <a:lnTo>
                      <a:pt x="159" y="921"/>
                    </a:lnTo>
                    <a:lnTo>
                      <a:pt x="239" y="876"/>
                    </a:lnTo>
                    <a:lnTo>
                      <a:pt x="297" y="1119"/>
                    </a:lnTo>
                    <a:lnTo>
                      <a:pt x="334" y="1131"/>
                    </a:lnTo>
                    <a:lnTo>
                      <a:pt x="341" y="1205"/>
                    </a:lnTo>
                    <a:lnTo>
                      <a:pt x="372" y="1236"/>
                    </a:lnTo>
                    <a:lnTo>
                      <a:pt x="395" y="1209"/>
                    </a:lnTo>
                    <a:lnTo>
                      <a:pt x="449" y="1233"/>
                    </a:lnTo>
                    <a:lnTo>
                      <a:pt x="482" y="1207"/>
                    </a:lnTo>
                    <a:lnTo>
                      <a:pt x="590" y="1228"/>
                    </a:lnTo>
                    <a:lnTo>
                      <a:pt x="616" y="1234"/>
                    </a:lnTo>
                    <a:lnTo>
                      <a:pt x="640" y="1185"/>
                    </a:lnTo>
                    <a:lnTo>
                      <a:pt x="686" y="1263"/>
                    </a:lnTo>
                    <a:lnTo>
                      <a:pt x="708" y="1139"/>
                    </a:lnTo>
                    <a:lnTo>
                      <a:pt x="1259" y="1221"/>
                    </a:lnTo>
                    <a:lnTo>
                      <a:pt x="1937" y="1293"/>
                    </a:lnTo>
                    <a:lnTo>
                      <a:pt x="1960" y="1060"/>
                    </a:lnTo>
                    <a:lnTo>
                      <a:pt x="2027" y="303"/>
                    </a:lnTo>
                    <a:lnTo>
                      <a:pt x="1130" y="198"/>
                    </a:lnTo>
                    <a:lnTo>
                      <a:pt x="682" y="124"/>
                    </a:lnTo>
                    <a:lnTo>
                      <a:pt x="53" y="0"/>
                    </a:lnTo>
                    <a:lnTo>
                      <a:pt x="0" y="24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5" name="Freeform 48">
                <a:extLst>
                  <a:ext uri="{FF2B5EF4-FFF2-40B4-BE49-F238E27FC236}">
                    <a16:creationId xmlns:a16="http://schemas.microsoft.com/office/drawing/2014/main" id="{32620959-EC42-48B5-B76A-5FD5D7CBE1BF}"/>
                  </a:ext>
                </a:extLst>
              </p:cNvPr>
              <p:cNvSpPr>
                <a:spLocks/>
              </p:cNvSpPr>
              <p:nvPr/>
            </p:nvSpPr>
            <p:spPr bwMode="gray">
              <a:xfrm>
                <a:off x="2221" y="1755"/>
                <a:ext cx="818" cy="411"/>
              </a:xfrm>
              <a:custGeom>
                <a:avLst/>
                <a:gdLst>
                  <a:gd name="T0" fmla="*/ 0 w 1638"/>
                  <a:gd name="T1" fmla="*/ 500 h 821"/>
                  <a:gd name="T2" fmla="*/ 46 w 1638"/>
                  <a:gd name="T3" fmla="*/ 0 h 821"/>
                  <a:gd name="T4" fmla="*/ 1055 w 1638"/>
                  <a:gd name="T5" fmla="*/ 62 h 821"/>
                  <a:gd name="T6" fmla="*/ 1124 w 1638"/>
                  <a:gd name="T7" fmla="*/ 113 h 821"/>
                  <a:gd name="T8" fmla="*/ 1244 w 1638"/>
                  <a:gd name="T9" fmla="*/ 108 h 821"/>
                  <a:gd name="T10" fmla="*/ 1301 w 1638"/>
                  <a:gd name="T11" fmla="*/ 121 h 821"/>
                  <a:gd name="T12" fmla="*/ 1368 w 1638"/>
                  <a:gd name="T13" fmla="*/ 151 h 821"/>
                  <a:gd name="T14" fmla="*/ 1403 w 1638"/>
                  <a:gd name="T15" fmla="*/ 193 h 821"/>
                  <a:gd name="T16" fmla="*/ 1433 w 1638"/>
                  <a:gd name="T17" fmla="*/ 203 h 821"/>
                  <a:gd name="T18" fmla="*/ 1489 w 1638"/>
                  <a:gd name="T19" fmla="*/ 358 h 821"/>
                  <a:gd name="T20" fmla="*/ 1490 w 1638"/>
                  <a:gd name="T21" fmla="*/ 406 h 821"/>
                  <a:gd name="T22" fmla="*/ 1527 w 1638"/>
                  <a:gd name="T23" fmla="*/ 478 h 821"/>
                  <a:gd name="T24" fmla="*/ 1545 w 1638"/>
                  <a:gd name="T25" fmla="*/ 597 h 821"/>
                  <a:gd name="T26" fmla="*/ 1536 w 1638"/>
                  <a:gd name="T27" fmla="*/ 633 h 821"/>
                  <a:gd name="T28" fmla="*/ 1559 w 1638"/>
                  <a:gd name="T29" fmla="*/ 672 h 821"/>
                  <a:gd name="T30" fmla="*/ 1638 w 1638"/>
                  <a:gd name="T31" fmla="*/ 821 h 821"/>
                  <a:gd name="T32" fmla="*/ 909 w 1638"/>
                  <a:gd name="T33" fmla="*/ 812 h 821"/>
                  <a:gd name="T34" fmla="*/ 359 w 1638"/>
                  <a:gd name="T35" fmla="*/ 780 h 821"/>
                  <a:gd name="T36" fmla="*/ 375 w 1638"/>
                  <a:gd name="T37" fmla="*/ 531 h 821"/>
                  <a:gd name="T38" fmla="*/ 0 w 1638"/>
                  <a:gd name="T39" fmla="*/ 50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38" h="821">
                    <a:moveTo>
                      <a:pt x="0" y="500"/>
                    </a:moveTo>
                    <a:lnTo>
                      <a:pt x="46" y="0"/>
                    </a:lnTo>
                    <a:lnTo>
                      <a:pt x="1055" y="62"/>
                    </a:lnTo>
                    <a:lnTo>
                      <a:pt x="1124" y="113"/>
                    </a:lnTo>
                    <a:lnTo>
                      <a:pt x="1244" y="108"/>
                    </a:lnTo>
                    <a:lnTo>
                      <a:pt x="1301" y="121"/>
                    </a:lnTo>
                    <a:lnTo>
                      <a:pt x="1368" y="151"/>
                    </a:lnTo>
                    <a:lnTo>
                      <a:pt x="1403" y="193"/>
                    </a:lnTo>
                    <a:lnTo>
                      <a:pt x="1433" y="203"/>
                    </a:lnTo>
                    <a:lnTo>
                      <a:pt x="1489" y="358"/>
                    </a:lnTo>
                    <a:lnTo>
                      <a:pt x="1490" y="406"/>
                    </a:lnTo>
                    <a:lnTo>
                      <a:pt x="1527" y="478"/>
                    </a:lnTo>
                    <a:lnTo>
                      <a:pt x="1545" y="597"/>
                    </a:lnTo>
                    <a:lnTo>
                      <a:pt x="1536" y="633"/>
                    </a:lnTo>
                    <a:lnTo>
                      <a:pt x="1559" y="672"/>
                    </a:lnTo>
                    <a:lnTo>
                      <a:pt x="1638" y="821"/>
                    </a:lnTo>
                    <a:lnTo>
                      <a:pt x="909" y="812"/>
                    </a:lnTo>
                    <a:lnTo>
                      <a:pt x="359" y="780"/>
                    </a:lnTo>
                    <a:lnTo>
                      <a:pt x="375" y="531"/>
                    </a:lnTo>
                    <a:lnTo>
                      <a:pt x="0" y="50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6" name="Freeform 49">
                <a:extLst>
                  <a:ext uri="{FF2B5EF4-FFF2-40B4-BE49-F238E27FC236}">
                    <a16:creationId xmlns:a16="http://schemas.microsoft.com/office/drawing/2014/main" id="{52AFB744-F0D1-499F-B479-4B70DD7A98CC}"/>
                  </a:ext>
                </a:extLst>
              </p:cNvPr>
              <p:cNvSpPr>
                <a:spLocks/>
              </p:cNvSpPr>
              <p:nvPr/>
            </p:nvSpPr>
            <p:spPr bwMode="gray">
              <a:xfrm>
                <a:off x="687" y="1624"/>
                <a:ext cx="631" cy="977"/>
              </a:xfrm>
              <a:custGeom>
                <a:avLst/>
                <a:gdLst>
                  <a:gd name="T0" fmla="*/ 0 w 1262"/>
                  <a:gd name="T1" fmla="*/ 717 h 1953"/>
                  <a:gd name="T2" fmla="*/ 58 w 1262"/>
                  <a:gd name="T3" fmla="*/ 831 h 1953"/>
                  <a:gd name="T4" fmla="*/ 802 w 1262"/>
                  <a:gd name="T5" fmla="*/ 1953 h 1953"/>
                  <a:gd name="T6" fmla="*/ 832 w 1262"/>
                  <a:gd name="T7" fmla="*/ 1692 h 1953"/>
                  <a:gd name="T8" fmla="*/ 877 w 1262"/>
                  <a:gd name="T9" fmla="*/ 1677 h 1953"/>
                  <a:gd name="T10" fmla="*/ 952 w 1262"/>
                  <a:gd name="T11" fmla="*/ 1722 h 1953"/>
                  <a:gd name="T12" fmla="*/ 1018 w 1262"/>
                  <a:gd name="T13" fmla="*/ 1489 h 1953"/>
                  <a:gd name="T14" fmla="*/ 1262 w 1262"/>
                  <a:gd name="T15" fmla="*/ 251 h 1953"/>
                  <a:gd name="T16" fmla="*/ 723 w 1262"/>
                  <a:gd name="T17" fmla="*/ 134 h 1953"/>
                  <a:gd name="T18" fmla="*/ 188 w 1262"/>
                  <a:gd name="T19" fmla="*/ 0 h 1953"/>
                  <a:gd name="T20" fmla="*/ 0 w 1262"/>
                  <a:gd name="T21" fmla="*/ 717 h 1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2" h="1953">
                    <a:moveTo>
                      <a:pt x="0" y="717"/>
                    </a:moveTo>
                    <a:lnTo>
                      <a:pt x="58" y="831"/>
                    </a:lnTo>
                    <a:lnTo>
                      <a:pt x="802" y="1953"/>
                    </a:lnTo>
                    <a:lnTo>
                      <a:pt x="832" y="1692"/>
                    </a:lnTo>
                    <a:lnTo>
                      <a:pt x="877" y="1677"/>
                    </a:lnTo>
                    <a:lnTo>
                      <a:pt x="952" y="1722"/>
                    </a:lnTo>
                    <a:lnTo>
                      <a:pt x="1018" y="1489"/>
                    </a:lnTo>
                    <a:lnTo>
                      <a:pt x="1262" y="251"/>
                    </a:lnTo>
                    <a:lnTo>
                      <a:pt x="723" y="134"/>
                    </a:lnTo>
                    <a:lnTo>
                      <a:pt x="188" y="0"/>
                    </a:lnTo>
                    <a:lnTo>
                      <a:pt x="0" y="71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7" name="Freeform 50">
                <a:extLst>
                  <a:ext uri="{FF2B5EF4-FFF2-40B4-BE49-F238E27FC236}">
                    <a16:creationId xmlns:a16="http://schemas.microsoft.com/office/drawing/2014/main" id="{9A6E33E4-BBF8-468B-9570-2FB7830292A4}"/>
                  </a:ext>
                </a:extLst>
              </p:cNvPr>
              <p:cNvSpPr>
                <a:spLocks/>
              </p:cNvSpPr>
              <p:nvPr/>
            </p:nvSpPr>
            <p:spPr bwMode="gray">
              <a:xfrm>
                <a:off x="5097" y="1225"/>
                <a:ext cx="160" cy="346"/>
              </a:xfrm>
              <a:custGeom>
                <a:avLst/>
                <a:gdLst>
                  <a:gd name="T0" fmla="*/ 0 w 322"/>
                  <a:gd name="T1" fmla="*/ 475 h 691"/>
                  <a:gd name="T2" fmla="*/ 18 w 322"/>
                  <a:gd name="T3" fmla="*/ 322 h 691"/>
                  <a:gd name="T4" fmla="*/ 54 w 322"/>
                  <a:gd name="T5" fmla="*/ 251 h 691"/>
                  <a:gd name="T6" fmla="*/ 58 w 322"/>
                  <a:gd name="T7" fmla="*/ 92 h 691"/>
                  <a:gd name="T8" fmla="*/ 57 w 322"/>
                  <a:gd name="T9" fmla="*/ 32 h 691"/>
                  <a:gd name="T10" fmla="*/ 114 w 322"/>
                  <a:gd name="T11" fmla="*/ 0 h 691"/>
                  <a:gd name="T12" fmla="*/ 248 w 322"/>
                  <a:gd name="T13" fmla="*/ 431 h 691"/>
                  <a:gd name="T14" fmla="*/ 316 w 322"/>
                  <a:gd name="T15" fmla="*/ 526 h 691"/>
                  <a:gd name="T16" fmla="*/ 322 w 322"/>
                  <a:gd name="T17" fmla="*/ 544 h 691"/>
                  <a:gd name="T18" fmla="*/ 312 w 322"/>
                  <a:gd name="T19" fmla="*/ 585 h 691"/>
                  <a:gd name="T20" fmla="*/ 249 w 322"/>
                  <a:gd name="T21" fmla="*/ 634 h 691"/>
                  <a:gd name="T22" fmla="*/ 30 w 322"/>
                  <a:gd name="T23" fmla="*/ 691 h 691"/>
                  <a:gd name="T24" fmla="*/ 0 w 322"/>
                  <a:gd name="T25" fmla="*/ 475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691">
                    <a:moveTo>
                      <a:pt x="0" y="475"/>
                    </a:moveTo>
                    <a:lnTo>
                      <a:pt x="18" y="322"/>
                    </a:lnTo>
                    <a:lnTo>
                      <a:pt x="54" y="251"/>
                    </a:lnTo>
                    <a:lnTo>
                      <a:pt x="58" y="92"/>
                    </a:lnTo>
                    <a:lnTo>
                      <a:pt x="57" y="32"/>
                    </a:lnTo>
                    <a:lnTo>
                      <a:pt x="114" y="0"/>
                    </a:lnTo>
                    <a:lnTo>
                      <a:pt x="248" y="431"/>
                    </a:lnTo>
                    <a:lnTo>
                      <a:pt x="316" y="526"/>
                    </a:lnTo>
                    <a:lnTo>
                      <a:pt x="322" y="544"/>
                    </a:lnTo>
                    <a:lnTo>
                      <a:pt x="312" y="585"/>
                    </a:lnTo>
                    <a:lnTo>
                      <a:pt x="249" y="634"/>
                    </a:lnTo>
                    <a:lnTo>
                      <a:pt x="30" y="691"/>
                    </a:lnTo>
                    <a:lnTo>
                      <a:pt x="0" y="47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8" name="Freeform 51">
                <a:extLst>
                  <a:ext uri="{FF2B5EF4-FFF2-40B4-BE49-F238E27FC236}">
                    <a16:creationId xmlns:a16="http://schemas.microsoft.com/office/drawing/2014/main" id="{CCC7E444-9A7B-4015-AC81-BDA65F0C6C42}"/>
                  </a:ext>
                </a:extLst>
              </p:cNvPr>
              <p:cNvSpPr>
                <a:spLocks/>
              </p:cNvSpPr>
              <p:nvPr/>
            </p:nvSpPr>
            <p:spPr bwMode="gray">
              <a:xfrm>
                <a:off x="4919" y="1785"/>
                <a:ext cx="131" cy="303"/>
              </a:xfrm>
              <a:custGeom>
                <a:avLst/>
                <a:gdLst>
                  <a:gd name="T0" fmla="*/ 0 w 262"/>
                  <a:gd name="T1" fmla="*/ 448 h 606"/>
                  <a:gd name="T2" fmla="*/ 14 w 262"/>
                  <a:gd name="T3" fmla="*/ 412 h 606"/>
                  <a:gd name="T4" fmla="*/ 59 w 262"/>
                  <a:gd name="T5" fmla="*/ 381 h 606"/>
                  <a:gd name="T6" fmla="*/ 82 w 262"/>
                  <a:gd name="T7" fmla="*/ 332 h 606"/>
                  <a:gd name="T8" fmla="*/ 121 w 262"/>
                  <a:gd name="T9" fmla="*/ 295 h 606"/>
                  <a:gd name="T10" fmla="*/ 9 w 262"/>
                  <a:gd name="T11" fmla="*/ 203 h 606"/>
                  <a:gd name="T12" fmla="*/ 6 w 262"/>
                  <a:gd name="T13" fmla="*/ 116 h 606"/>
                  <a:gd name="T14" fmla="*/ 58 w 262"/>
                  <a:gd name="T15" fmla="*/ 0 h 606"/>
                  <a:gd name="T16" fmla="*/ 228 w 262"/>
                  <a:gd name="T17" fmla="*/ 57 h 606"/>
                  <a:gd name="T18" fmla="*/ 230 w 262"/>
                  <a:gd name="T19" fmla="*/ 80 h 606"/>
                  <a:gd name="T20" fmla="*/ 211 w 262"/>
                  <a:gd name="T21" fmla="*/ 146 h 606"/>
                  <a:gd name="T22" fmla="*/ 191 w 262"/>
                  <a:gd name="T23" fmla="*/ 164 h 606"/>
                  <a:gd name="T24" fmla="*/ 188 w 262"/>
                  <a:gd name="T25" fmla="*/ 197 h 606"/>
                  <a:gd name="T26" fmla="*/ 206 w 262"/>
                  <a:gd name="T27" fmla="*/ 207 h 606"/>
                  <a:gd name="T28" fmla="*/ 224 w 262"/>
                  <a:gd name="T29" fmla="*/ 203 h 606"/>
                  <a:gd name="T30" fmla="*/ 242 w 262"/>
                  <a:gd name="T31" fmla="*/ 205 h 606"/>
                  <a:gd name="T32" fmla="*/ 238 w 262"/>
                  <a:gd name="T33" fmla="*/ 191 h 606"/>
                  <a:gd name="T34" fmla="*/ 247 w 262"/>
                  <a:gd name="T35" fmla="*/ 197 h 606"/>
                  <a:gd name="T36" fmla="*/ 260 w 262"/>
                  <a:gd name="T37" fmla="*/ 237 h 606"/>
                  <a:gd name="T38" fmla="*/ 262 w 262"/>
                  <a:gd name="T39" fmla="*/ 364 h 606"/>
                  <a:gd name="T40" fmla="*/ 258 w 262"/>
                  <a:gd name="T41" fmla="*/ 331 h 606"/>
                  <a:gd name="T42" fmla="*/ 248 w 262"/>
                  <a:gd name="T43" fmla="*/ 301 h 606"/>
                  <a:gd name="T44" fmla="*/ 245 w 262"/>
                  <a:gd name="T45" fmla="*/ 319 h 606"/>
                  <a:gd name="T46" fmla="*/ 251 w 262"/>
                  <a:gd name="T47" fmla="*/ 347 h 606"/>
                  <a:gd name="T48" fmla="*/ 245 w 262"/>
                  <a:gd name="T49" fmla="*/ 364 h 606"/>
                  <a:gd name="T50" fmla="*/ 248 w 262"/>
                  <a:gd name="T51" fmla="*/ 398 h 606"/>
                  <a:gd name="T52" fmla="*/ 234 w 262"/>
                  <a:gd name="T53" fmla="*/ 433 h 606"/>
                  <a:gd name="T54" fmla="*/ 218 w 262"/>
                  <a:gd name="T55" fmla="*/ 435 h 606"/>
                  <a:gd name="T56" fmla="*/ 224 w 262"/>
                  <a:gd name="T57" fmla="*/ 464 h 606"/>
                  <a:gd name="T58" fmla="*/ 198 w 262"/>
                  <a:gd name="T59" fmla="*/ 507 h 606"/>
                  <a:gd name="T60" fmla="*/ 163 w 262"/>
                  <a:gd name="T61" fmla="*/ 605 h 606"/>
                  <a:gd name="T62" fmla="*/ 145 w 262"/>
                  <a:gd name="T63" fmla="*/ 606 h 606"/>
                  <a:gd name="T64" fmla="*/ 151 w 262"/>
                  <a:gd name="T65" fmla="*/ 567 h 606"/>
                  <a:gd name="T66" fmla="*/ 140 w 262"/>
                  <a:gd name="T67" fmla="*/ 549 h 606"/>
                  <a:gd name="T68" fmla="*/ 97 w 262"/>
                  <a:gd name="T69" fmla="*/ 553 h 606"/>
                  <a:gd name="T70" fmla="*/ 33 w 262"/>
                  <a:gd name="T71" fmla="*/ 513 h 606"/>
                  <a:gd name="T72" fmla="*/ 11 w 262"/>
                  <a:gd name="T73" fmla="*/ 496 h 606"/>
                  <a:gd name="T74" fmla="*/ 0 w 262"/>
                  <a:gd name="T75" fmla="*/ 44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2" h="606">
                    <a:moveTo>
                      <a:pt x="0" y="448"/>
                    </a:moveTo>
                    <a:lnTo>
                      <a:pt x="14" y="412"/>
                    </a:lnTo>
                    <a:lnTo>
                      <a:pt x="59" y="381"/>
                    </a:lnTo>
                    <a:lnTo>
                      <a:pt x="82" y="332"/>
                    </a:lnTo>
                    <a:lnTo>
                      <a:pt x="121" y="295"/>
                    </a:lnTo>
                    <a:lnTo>
                      <a:pt x="9" y="203"/>
                    </a:lnTo>
                    <a:lnTo>
                      <a:pt x="6" y="116"/>
                    </a:lnTo>
                    <a:lnTo>
                      <a:pt x="58" y="0"/>
                    </a:lnTo>
                    <a:lnTo>
                      <a:pt x="228" y="57"/>
                    </a:lnTo>
                    <a:lnTo>
                      <a:pt x="230" y="80"/>
                    </a:lnTo>
                    <a:lnTo>
                      <a:pt x="211" y="146"/>
                    </a:lnTo>
                    <a:lnTo>
                      <a:pt x="191" y="164"/>
                    </a:lnTo>
                    <a:lnTo>
                      <a:pt x="188" y="197"/>
                    </a:lnTo>
                    <a:lnTo>
                      <a:pt x="206" y="207"/>
                    </a:lnTo>
                    <a:lnTo>
                      <a:pt x="224" y="203"/>
                    </a:lnTo>
                    <a:lnTo>
                      <a:pt x="242" y="205"/>
                    </a:lnTo>
                    <a:lnTo>
                      <a:pt x="238" y="191"/>
                    </a:lnTo>
                    <a:lnTo>
                      <a:pt x="247" y="197"/>
                    </a:lnTo>
                    <a:lnTo>
                      <a:pt x="260" y="237"/>
                    </a:lnTo>
                    <a:lnTo>
                      <a:pt x="262" y="364"/>
                    </a:lnTo>
                    <a:lnTo>
                      <a:pt x="258" y="331"/>
                    </a:lnTo>
                    <a:lnTo>
                      <a:pt x="248" y="301"/>
                    </a:lnTo>
                    <a:lnTo>
                      <a:pt x="245" y="319"/>
                    </a:lnTo>
                    <a:lnTo>
                      <a:pt x="251" y="347"/>
                    </a:lnTo>
                    <a:lnTo>
                      <a:pt x="245" y="364"/>
                    </a:lnTo>
                    <a:lnTo>
                      <a:pt x="248" y="398"/>
                    </a:lnTo>
                    <a:lnTo>
                      <a:pt x="234" y="433"/>
                    </a:lnTo>
                    <a:lnTo>
                      <a:pt x="218" y="435"/>
                    </a:lnTo>
                    <a:lnTo>
                      <a:pt x="224" y="464"/>
                    </a:lnTo>
                    <a:lnTo>
                      <a:pt x="198" y="507"/>
                    </a:lnTo>
                    <a:lnTo>
                      <a:pt x="163" y="605"/>
                    </a:lnTo>
                    <a:lnTo>
                      <a:pt x="145" y="606"/>
                    </a:lnTo>
                    <a:lnTo>
                      <a:pt x="151" y="567"/>
                    </a:lnTo>
                    <a:lnTo>
                      <a:pt x="140" y="549"/>
                    </a:lnTo>
                    <a:lnTo>
                      <a:pt x="97" y="553"/>
                    </a:lnTo>
                    <a:lnTo>
                      <a:pt x="33" y="513"/>
                    </a:lnTo>
                    <a:lnTo>
                      <a:pt x="11" y="496"/>
                    </a:lnTo>
                    <a:lnTo>
                      <a:pt x="0" y="44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9" name="Freeform 52">
                <a:extLst>
                  <a:ext uri="{FF2B5EF4-FFF2-40B4-BE49-F238E27FC236}">
                    <a16:creationId xmlns:a16="http://schemas.microsoft.com/office/drawing/2014/main" id="{B736626A-2909-461C-92B9-4E7C4AC83930}"/>
                  </a:ext>
                </a:extLst>
              </p:cNvPr>
              <p:cNvSpPr>
                <a:spLocks/>
              </p:cNvSpPr>
              <p:nvPr/>
            </p:nvSpPr>
            <p:spPr bwMode="gray">
              <a:xfrm>
                <a:off x="1583" y="2452"/>
                <a:ext cx="697" cy="714"/>
              </a:xfrm>
              <a:custGeom>
                <a:avLst/>
                <a:gdLst>
                  <a:gd name="T0" fmla="*/ 0 w 1396"/>
                  <a:gd name="T1" fmla="*/ 1402 h 1427"/>
                  <a:gd name="T2" fmla="*/ 174 w 1396"/>
                  <a:gd name="T3" fmla="*/ 1427 h 1427"/>
                  <a:gd name="T4" fmla="*/ 191 w 1396"/>
                  <a:gd name="T5" fmla="*/ 1319 h 1427"/>
                  <a:gd name="T6" fmla="*/ 544 w 1396"/>
                  <a:gd name="T7" fmla="*/ 1364 h 1427"/>
                  <a:gd name="T8" fmla="*/ 528 w 1396"/>
                  <a:gd name="T9" fmla="*/ 1312 h 1427"/>
                  <a:gd name="T10" fmla="*/ 583 w 1396"/>
                  <a:gd name="T11" fmla="*/ 1317 h 1427"/>
                  <a:gd name="T12" fmla="*/ 1281 w 1396"/>
                  <a:gd name="T13" fmla="*/ 1384 h 1427"/>
                  <a:gd name="T14" fmla="*/ 1385 w 1396"/>
                  <a:gd name="T15" fmla="*/ 261 h 1427"/>
                  <a:gd name="T16" fmla="*/ 1396 w 1396"/>
                  <a:gd name="T17" fmla="*/ 130 h 1427"/>
                  <a:gd name="T18" fmla="*/ 802 w 1396"/>
                  <a:gd name="T19" fmla="*/ 78 h 1427"/>
                  <a:gd name="T20" fmla="*/ 206 w 1396"/>
                  <a:gd name="T21" fmla="*/ 0 h 1427"/>
                  <a:gd name="T22" fmla="*/ 0 w 1396"/>
                  <a:gd name="T23" fmla="*/ 1402 h 1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6" h="1427">
                    <a:moveTo>
                      <a:pt x="0" y="1402"/>
                    </a:moveTo>
                    <a:lnTo>
                      <a:pt x="174" y="1427"/>
                    </a:lnTo>
                    <a:lnTo>
                      <a:pt x="191" y="1319"/>
                    </a:lnTo>
                    <a:lnTo>
                      <a:pt x="544" y="1364"/>
                    </a:lnTo>
                    <a:lnTo>
                      <a:pt x="528" y="1312"/>
                    </a:lnTo>
                    <a:lnTo>
                      <a:pt x="583" y="1317"/>
                    </a:lnTo>
                    <a:lnTo>
                      <a:pt x="1281" y="1384"/>
                    </a:lnTo>
                    <a:lnTo>
                      <a:pt x="1385" y="261"/>
                    </a:lnTo>
                    <a:lnTo>
                      <a:pt x="1396" y="130"/>
                    </a:lnTo>
                    <a:lnTo>
                      <a:pt x="802" y="78"/>
                    </a:lnTo>
                    <a:lnTo>
                      <a:pt x="206" y="0"/>
                    </a:lnTo>
                    <a:lnTo>
                      <a:pt x="0" y="140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0" name="Freeform 53">
                <a:extLst>
                  <a:ext uri="{FF2B5EF4-FFF2-40B4-BE49-F238E27FC236}">
                    <a16:creationId xmlns:a16="http://schemas.microsoft.com/office/drawing/2014/main" id="{2D192718-C766-4D2D-AF79-34CD65D004B2}"/>
                  </a:ext>
                </a:extLst>
              </p:cNvPr>
              <p:cNvSpPr>
                <a:spLocks/>
              </p:cNvSpPr>
              <p:nvPr/>
            </p:nvSpPr>
            <p:spPr bwMode="gray">
              <a:xfrm>
                <a:off x="4467" y="1311"/>
                <a:ext cx="587" cy="526"/>
              </a:xfrm>
              <a:custGeom>
                <a:avLst/>
                <a:gdLst>
                  <a:gd name="T0" fmla="*/ 0 w 1173"/>
                  <a:gd name="T1" fmla="*/ 906 h 1052"/>
                  <a:gd name="T2" fmla="*/ 38 w 1173"/>
                  <a:gd name="T3" fmla="*/ 965 h 1052"/>
                  <a:gd name="T4" fmla="*/ 803 w 1173"/>
                  <a:gd name="T5" fmla="*/ 819 h 1052"/>
                  <a:gd name="T6" fmla="*/ 856 w 1173"/>
                  <a:gd name="T7" fmla="*/ 847 h 1052"/>
                  <a:gd name="T8" fmla="*/ 887 w 1173"/>
                  <a:gd name="T9" fmla="*/ 906 h 1052"/>
                  <a:gd name="T10" fmla="*/ 962 w 1173"/>
                  <a:gd name="T11" fmla="*/ 949 h 1052"/>
                  <a:gd name="T12" fmla="*/ 1132 w 1173"/>
                  <a:gd name="T13" fmla="*/ 1006 h 1052"/>
                  <a:gd name="T14" fmla="*/ 1134 w 1173"/>
                  <a:gd name="T15" fmla="*/ 1029 h 1052"/>
                  <a:gd name="T16" fmla="*/ 1145 w 1173"/>
                  <a:gd name="T17" fmla="*/ 1052 h 1052"/>
                  <a:gd name="T18" fmla="*/ 1156 w 1173"/>
                  <a:gd name="T19" fmla="*/ 1039 h 1052"/>
                  <a:gd name="T20" fmla="*/ 1172 w 1173"/>
                  <a:gd name="T21" fmla="*/ 989 h 1052"/>
                  <a:gd name="T22" fmla="*/ 1173 w 1173"/>
                  <a:gd name="T23" fmla="*/ 900 h 1052"/>
                  <a:gd name="T24" fmla="*/ 1145 w 1173"/>
                  <a:gd name="T25" fmla="*/ 730 h 1052"/>
                  <a:gd name="T26" fmla="*/ 1143 w 1173"/>
                  <a:gd name="T27" fmla="*/ 551 h 1052"/>
                  <a:gd name="T28" fmla="*/ 1113 w 1173"/>
                  <a:gd name="T29" fmla="*/ 410 h 1052"/>
                  <a:gd name="T30" fmla="*/ 1062 w 1173"/>
                  <a:gd name="T31" fmla="*/ 294 h 1052"/>
                  <a:gd name="T32" fmla="*/ 1047 w 1173"/>
                  <a:gd name="T33" fmla="*/ 178 h 1052"/>
                  <a:gd name="T34" fmla="*/ 998 w 1173"/>
                  <a:gd name="T35" fmla="*/ 0 h 1052"/>
                  <a:gd name="T36" fmla="*/ 763 w 1173"/>
                  <a:gd name="T37" fmla="*/ 59 h 1052"/>
                  <a:gd name="T38" fmla="*/ 748 w 1173"/>
                  <a:gd name="T39" fmla="*/ 57 h 1052"/>
                  <a:gd name="T40" fmla="*/ 673 w 1173"/>
                  <a:gd name="T41" fmla="*/ 115 h 1052"/>
                  <a:gd name="T42" fmla="*/ 609 w 1173"/>
                  <a:gd name="T43" fmla="*/ 209 h 1052"/>
                  <a:gd name="T44" fmla="*/ 604 w 1173"/>
                  <a:gd name="T45" fmla="*/ 248 h 1052"/>
                  <a:gd name="T46" fmla="*/ 573 w 1173"/>
                  <a:gd name="T47" fmla="*/ 290 h 1052"/>
                  <a:gd name="T48" fmla="*/ 522 w 1173"/>
                  <a:gd name="T49" fmla="*/ 337 h 1052"/>
                  <a:gd name="T50" fmla="*/ 544 w 1173"/>
                  <a:gd name="T51" fmla="*/ 370 h 1052"/>
                  <a:gd name="T52" fmla="*/ 550 w 1173"/>
                  <a:gd name="T53" fmla="*/ 346 h 1052"/>
                  <a:gd name="T54" fmla="*/ 567 w 1173"/>
                  <a:gd name="T55" fmla="*/ 353 h 1052"/>
                  <a:gd name="T56" fmla="*/ 557 w 1173"/>
                  <a:gd name="T57" fmla="*/ 364 h 1052"/>
                  <a:gd name="T58" fmla="*/ 568 w 1173"/>
                  <a:gd name="T59" fmla="*/ 370 h 1052"/>
                  <a:gd name="T60" fmla="*/ 560 w 1173"/>
                  <a:gd name="T61" fmla="*/ 394 h 1052"/>
                  <a:gd name="T62" fmla="*/ 550 w 1173"/>
                  <a:gd name="T63" fmla="*/ 391 h 1052"/>
                  <a:gd name="T64" fmla="*/ 548 w 1173"/>
                  <a:gd name="T65" fmla="*/ 402 h 1052"/>
                  <a:gd name="T66" fmla="*/ 572 w 1173"/>
                  <a:gd name="T67" fmla="*/ 437 h 1052"/>
                  <a:gd name="T68" fmla="*/ 574 w 1173"/>
                  <a:gd name="T69" fmla="*/ 467 h 1052"/>
                  <a:gd name="T70" fmla="*/ 537 w 1173"/>
                  <a:gd name="T71" fmla="*/ 484 h 1052"/>
                  <a:gd name="T72" fmla="*/ 500 w 1173"/>
                  <a:gd name="T73" fmla="*/ 541 h 1052"/>
                  <a:gd name="T74" fmla="*/ 458 w 1173"/>
                  <a:gd name="T75" fmla="*/ 570 h 1052"/>
                  <a:gd name="T76" fmla="*/ 385 w 1173"/>
                  <a:gd name="T77" fmla="*/ 575 h 1052"/>
                  <a:gd name="T78" fmla="*/ 359 w 1173"/>
                  <a:gd name="T79" fmla="*/ 596 h 1052"/>
                  <a:gd name="T80" fmla="*/ 315 w 1173"/>
                  <a:gd name="T81" fmla="*/ 577 h 1052"/>
                  <a:gd name="T82" fmla="*/ 188 w 1173"/>
                  <a:gd name="T83" fmla="*/ 592 h 1052"/>
                  <a:gd name="T84" fmla="*/ 93 w 1173"/>
                  <a:gd name="T85" fmla="*/ 631 h 1052"/>
                  <a:gd name="T86" fmla="*/ 98 w 1173"/>
                  <a:gd name="T87" fmla="*/ 663 h 1052"/>
                  <a:gd name="T88" fmla="*/ 93 w 1173"/>
                  <a:gd name="T89" fmla="*/ 679 h 1052"/>
                  <a:gd name="T90" fmla="*/ 99 w 1173"/>
                  <a:gd name="T91" fmla="*/ 679 h 1052"/>
                  <a:gd name="T92" fmla="*/ 113 w 1173"/>
                  <a:gd name="T93" fmla="*/ 711 h 1052"/>
                  <a:gd name="T94" fmla="*/ 127 w 1173"/>
                  <a:gd name="T95" fmla="*/ 710 h 1052"/>
                  <a:gd name="T96" fmla="*/ 142 w 1173"/>
                  <a:gd name="T97" fmla="*/ 742 h 1052"/>
                  <a:gd name="T98" fmla="*/ 140 w 1173"/>
                  <a:gd name="T99" fmla="*/ 754 h 1052"/>
                  <a:gd name="T100" fmla="*/ 114 w 1173"/>
                  <a:gd name="T101" fmla="*/ 772 h 1052"/>
                  <a:gd name="T102" fmla="*/ 104 w 1173"/>
                  <a:gd name="T103" fmla="*/ 808 h 1052"/>
                  <a:gd name="T104" fmla="*/ 0 w 1173"/>
                  <a:gd name="T105" fmla="*/ 906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73" h="1052">
                    <a:moveTo>
                      <a:pt x="0" y="906"/>
                    </a:moveTo>
                    <a:lnTo>
                      <a:pt x="38" y="965"/>
                    </a:lnTo>
                    <a:lnTo>
                      <a:pt x="803" y="819"/>
                    </a:lnTo>
                    <a:lnTo>
                      <a:pt x="856" y="847"/>
                    </a:lnTo>
                    <a:lnTo>
                      <a:pt x="887" y="906"/>
                    </a:lnTo>
                    <a:lnTo>
                      <a:pt x="962" y="949"/>
                    </a:lnTo>
                    <a:lnTo>
                      <a:pt x="1132" y="1006"/>
                    </a:lnTo>
                    <a:lnTo>
                      <a:pt x="1134" y="1029"/>
                    </a:lnTo>
                    <a:lnTo>
                      <a:pt x="1145" y="1052"/>
                    </a:lnTo>
                    <a:lnTo>
                      <a:pt x="1156" y="1039"/>
                    </a:lnTo>
                    <a:lnTo>
                      <a:pt x="1172" y="989"/>
                    </a:lnTo>
                    <a:lnTo>
                      <a:pt x="1173" y="900"/>
                    </a:lnTo>
                    <a:lnTo>
                      <a:pt x="1145" y="730"/>
                    </a:lnTo>
                    <a:lnTo>
                      <a:pt x="1143" y="551"/>
                    </a:lnTo>
                    <a:lnTo>
                      <a:pt x="1113" y="410"/>
                    </a:lnTo>
                    <a:lnTo>
                      <a:pt x="1062" y="294"/>
                    </a:lnTo>
                    <a:lnTo>
                      <a:pt x="1047" y="178"/>
                    </a:lnTo>
                    <a:lnTo>
                      <a:pt x="998" y="0"/>
                    </a:lnTo>
                    <a:lnTo>
                      <a:pt x="763" y="59"/>
                    </a:lnTo>
                    <a:lnTo>
                      <a:pt x="748" y="57"/>
                    </a:lnTo>
                    <a:lnTo>
                      <a:pt x="673" y="115"/>
                    </a:lnTo>
                    <a:lnTo>
                      <a:pt x="609" y="209"/>
                    </a:lnTo>
                    <a:lnTo>
                      <a:pt x="604" y="248"/>
                    </a:lnTo>
                    <a:lnTo>
                      <a:pt x="573" y="290"/>
                    </a:lnTo>
                    <a:lnTo>
                      <a:pt x="522" y="337"/>
                    </a:lnTo>
                    <a:lnTo>
                      <a:pt x="544" y="370"/>
                    </a:lnTo>
                    <a:lnTo>
                      <a:pt x="550" y="346"/>
                    </a:lnTo>
                    <a:lnTo>
                      <a:pt x="567" y="353"/>
                    </a:lnTo>
                    <a:lnTo>
                      <a:pt x="557" y="364"/>
                    </a:lnTo>
                    <a:lnTo>
                      <a:pt x="568" y="370"/>
                    </a:lnTo>
                    <a:lnTo>
                      <a:pt x="560" y="394"/>
                    </a:lnTo>
                    <a:lnTo>
                      <a:pt x="550" y="391"/>
                    </a:lnTo>
                    <a:lnTo>
                      <a:pt x="548" y="402"/>
                    </a:lnTo>
                    <a:lnTo>
                      <a:pt x="572" y="437"/>
                    </a:lnTo>
                    <a:lnTo>
                      <a:pt x="574" y="467"/>
                    </a:lnTo>
                    <a:lnTo>
                      <a:pt x="537" y="484"/>
                    </a:lnTo>
                    <a:lnTo>
                      <a:pt x="500" y="541"/>
                    </a:lnTo>
                    <a:lnTo>
                      <a:pt x="458" y="570"/>
                    </a:lnTo>
                    <a:lnTo>
                      <a:pt x="385" y="575"/>
                    </a:lnTo>
                    <a:lnTo>
                      <a:pt x="359" y="596"/>
                    </a:lnTo>
                    <a:lnTo>
                      <a:pt x="315" y="577"/>
                    </a:lnTo>
                    <a:lnTo>
                      <a:pt x="188" y="592"/>
                    </a:lnTo>
                    <a:lnTo>
                      <a:pt x="93" y="631"/>
                    </a:lnTo>
                    <a:lnTo>
                      <a:pt x="98" y="663"/>
                    </a:lnTo>
                    <a:lnTo>
                      <a:pt x="93" y="679"/>
                    </a:lnTo>
                    <a:lnTo>
                      <a:pt x="99" y="679"/>
                    </a:lnTo>
                    <a:lnTo>
                      <a:pt x="113" y="711"/>
                    </a:lnTo>
                    <a:lnTo>
                      <a:pt x="127" y="710"/>
                    </a:lnTo>
                    <a:lnTo>
                      <a:pt x="142" y="742"/>
                    </a:lnTo>
                    <a:lnTo>
                      <a:pt x="140" y="754"/>
                    </a:lnTo>
                    <a:lnTo>
                      <a:pt x="114" y="772"/>
                    </a:lnTo>
                    <a:lnTo>
                      <a:pt x="104" y="808"/>
                    </a:lnTo>
                    <a:lnTo>
                      <a:pt x="0" y="906"/>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1" name="Freeform 54">
                <a:extLst>
                  <a:ext uri="{FF2B5EF4-FFF2-40B4-BE49-F238E27FC236}">
                    <a16:creationId xmlns:a16="http://schemas.microsoft.com/office/drawing/2014/main" id="{3D4E5A00-5085-416E-B6B5-2AE85310CB82}"/>
                  </a:ext>
                </a:extLst>
              </p:cNvPr>
              <p:cNvSpPr>
                <a:spLocks/>
              </p:cNvSpPr>
              <p:nvPr/>
            </p:nvSpPr>
            <p:spPr bwMode="gray">
              <a:xfrm>
                <a:off x="5013" y="1859"/>
                <a:ext cx="17" cy="25"/>
              </a:xfrm>
              <a:custGeom>
                <a:avLst/>
                <a:gdLst>
                  <a:gd name="T0" fmla="*/ 0 w 33"/>
                  <a:gd name="T1" fmla="*/ 51 h 51"/>
                  <a:gd name="T2" fmla="*/ 3 w 33"/>
                  <a:gd name="T3" fmla="*/ 18 h 51"/>
                  <a:gd name="T4" fmla="*/ 23 w 33"/>
                  <a:gd name="T5" fmla="*/ 0 h 51"/>
                  <a:gd name="T6" fmla="*/ 33 w 33"/>
                  <a:gd name="T7" fmla="*/ 11 h 51"/>
                  <a:gd name="T8" fmla="*/ 15 w 33"/>
                  <a:gd name="T9" fmla="*/ 42 h 51"/>
                  <a:gd name="T10" fmla="*/ 0 w 33"/>
                  <a:gd name="T11" fmla="*/ 51 h 51"/>
                </a:gdLst>
                <a:ahLst/>
                <a:cxnLst>
                  <a:cxn ang="0">
                    <a:pos x="T0" y="T1"/>
                  </a:cxn>
                  <a:cxn ang="0">
                    <a:pos x="T2" y="T3"/>
                  </a:cxn>
                  <a:cxn ang="0">
                    <a:pos x="T4" y="T5"/>
                  </a:cxn>
                  <a:cxn ang="0">
                    <a:pos x="T6" y="T7"/>
                  </a:cxn>
                  <a:cxn ang="0">
                    <a:pos x="T8" y="T9"/>
                  </a:cxn>
                  <a:cxn ang="0">
                    <a:pos x="T10" y="T11"/>
                  </a:cxn>
                </a:cxnLst>
                <a:rect l="0" t="0" r="r" b="b"/>
                <a:pathLst>
                  <a:path w="33" h="51">
                    <a:moveTo>
                      <a:pt x="0" y="51"/>
                    </a:moveTo>
                    <a:lnTo>
                      <a:pt x="3" y="18"/>
                    </a:lnTo>
                    <a:lnTo>
                      <a:pt x="23" y="0"/>
                    </a:lnTo>
                    <a:lnTo>
                      <a:pt x="33" y="11"/>
                    </a:lnTo>
                    <a:lnTo>
                      <a:pt x="15" y="42"/>
                    </a:lnTo>
                    <a:lnTo>
                      <a:pt x="0" y="5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2" name="Freeform 55">
                <a:extLst>
                  <a:ext uri="{FF2B5EF4-FFF2-40B4-BE49-F238E27FC236}">
                    <a16:creationId xmlns:a16="http://schemas.microsoft.com/office/drawing/2014/main" id="{A6C1F5F9-C48F-4EF7-A656-7973C17EE3FD}"/>
                  </a:ext>
                </a:extLst>
              </p:cNvPr>
              <p:cNvSpPr>
                <a:spLocks/>
              </p:cNvSpPr>
              <p:nvPr/>
            </p:nvSpPr>
            <p:spPr bwMode="gray">
              <a:xfrm>
                <a:off x="5032" y="1759"/>
                <a:ext cx="184" cy="109"/>
              </a:xfrm>
              <a:custGeom>
                <a:avLst/>
                <a:gdLst>
                  <a:gd name="T0" fmla="*/ 0 w 369"/>
                  <a:gd name="T1" fmla="*/ 197 h 218"/>
                  <a:gd name="T2" fmla="*/ 8 w 369"/>
                  <a:gd name="T3" fmla="*/ 215 h 218"/>
                  <a:gd name="T4" fmla="*/ 18 w 369"/>
                  <a:gd name="T5" fmla="*/ 216 h 218"/>
                  <a:gd name="T6" fmla="*/ 31 w 369"/>
                  <a:gd name="T7" fmla="*/ 198 h 218"/>
                  <a:gd name="T8" fmla="*/ 43 w 369"/>
                  <a:gd name="T9" fmla="*/ 193 h 218"/>
                  <a:gd name="T10" fmla="*/ 47 w 369"/>
                  <a:gd name="T11" fmla="*/ 198 h 218"/>
                  <a:gd name="T12" fmla="*/ 27 w 369"/>
                  <a:gd name="T13" fmla="*/ 218 h 218"/>
                  <a:gd name="T14" fmla="*/ 62 w 369"/>
                  <a:gd name="T15" fmla="*/ 204 h 218"/>
                  <a:gd name="T16" fmla="*/ 65 w 369"/>
                  <a:gd name="T17" fmla="*/ 196 h 218"/>
                  <a:gd name="T18" fmla="*/ 115 w 369"/>
                  <a:gd name="T19" fmla="*/ 173 h 218"/>
                  <a:gd name="T20" fmla="*/ 156 w 369"/>
                  <a:gd name="T21" fmla="*/ 144 h 218"/>
                  <a:gd name="T22" fmla="*/ 203 w 369"/>
                  <a:gd name="T23" fmla="*/ 125 h 218"/>
                  <a:gd name="T24" fmla="*/ 242 w 369"/>
                  <a:gd name="T25" fmla="*/ 101 h 218"/>
                  <a:gd name="T26" fmla="*/ 240 w 369"/>
                  <a:gd name="T27" fmla="*/ 106 h 218"/>
                  <a:gd name="T28" fmla="*/ 164 w 369"/>
                  <a:gd name="T29" fmla="*/ 163 h 218"/>
                  <a:gd name="T30" fmla="*/ 150 w 369"/>
                  <a:gd name="T31" fmla="*/ 167 h 218"/>
                  <a:gd name="T32" fmla="*/ 161 w 369"/>
                  <a:gd name="T33" fmla="*/ 171 h 218"/>
                  <a:gd name="T34" fmla="*/ 180 w 369"/>
                  <a:gd name="T35" fmla="*/ 158 h 218"/>
                  <a:gd name="T36" fmla="*/ 296 w 369"/>
                  <a:gd name="T37" fmla="*/ 74 h 218"/>
                  <a:gd name="T38" fmla="*/ 312 w 369"/>
                  <a:gd name="T39" fmla="*/ 58 h 218"/>
                  <a:gd name="T40" fmla="*/ 365 w 369"/>
                  <a:gd name="T41" fmla="*/ 14 h 218"/>
                  <a:gd name="T42" fmla="*/ 369 w 369"/>
                  <a:gd name="T43" fmla="*/ 2 h 218"/>
                  <a:gd name="T44" fmla="*/ 359 w 369"/>
                  <a:gd name="T45" fmla="*/ 3 h 218"/>
                  <a:gd name="T46" fmla="*/ 332 w 369"/>
                  <a:gd name="T47" fmla="*/ 28 h 218"/>
                  <a:gd name="T48" fmla="*/ 318 w 369"/>
                  <a:gd name="T49" fmla="*/ 22 h 218"/>
                  <a:gd name="T50" fmla="*/ 294 w 369"/>
                  <a:gd name="T51" fmla="*/ 39 h 218"/>
                  <a:gd name="T52" fmla="*/ 288 w 369"/>
                  <a:gd name="T53" fmla="*/ 34 h 218"/>
                  <a:gd name="T54" fmla="*/ 267 w 369"/>
                  <a:gd name="T55" fmla="*/ 84 h 218"/>
                  <a:gd name="T56" fmla="*/ 259 w 369"/>
                  <a:gd name="T57" fmla="*/ 74 h 218"/>
                  <a:gd name="T58" fmla="*/ 240 w 369"/>
                  <a:gd name="T59" fmla="*/ 74 h 218"/>
                  <a:gd name="T60" fmla="*/ 273 w 369"/>
                  <a:gd name="T61" fmla="*/ 36 h 218"/>
                  <a:gd name="T62" fmla="*/ 268 w 369"/>
                  <a:gd name="T63" fmla="*/ 27 h 218"/>
                  <a:gd name="T64" fmla="*/ 294 w 369"/>
                  <a:gd name="T65" fmla="*/ 0 h 218"/>
                  <a:gd name="T66" fmla="*/ 285 w 369"/>
                  <a:gd name="T67" fmla="*/ 1 h 218"/>
                  <a:gd name="T68" fmla="*/ 235 w 369"/>
                  <a:gd name="T69" fmla="*/ 56 h 218"/>
                  <a:gd name="T70" fmla="*/ 176 w 369"/>
                  <a:gd name="T71" fmla="*/ 79 h 218"/>
                  <a:gd name="T72" fmla="*/ 145 w 369"/>
                  <a:gd name="T73" fmla="*/ 82 h 218"/>
                  <a:gd name="T74" fmla="*/ 140 w 369"/>
                  <a:gd name="T75" fmla="*/ 97 h 218"/>
                  <a:gd name="T76" fmla="*/ 102 w 369"/>
                  <a:gd name="T77" fmla="*/ 108 h 218"/>
                  <a:gd name="T78" fmla="*/ 86 w 369"/>
                  <a:gd name="T79" fmla="*/ 106 h 218"/>
                  <a:gd name="T80" fmla="*/ 86 w 369"/>
                  <a:gd name="T81" fmla="*/ 117 h 218"/>
                  <a:gd name="T82" fmla="*/ 71 w 369"/>
                  <a:gd name="T83" fmla="*/ 117 h 218"/>
                  <a:gd name="T84" fmla="*/ 60 w 369"/>
                  <a:gd name="T85" fmla="*/ 126 h 218"/>
                  <a:gd name="T86" fmla="*/ 57 w 369"/>
                  <a:gd name="T87" fmla="*/ 144 h 218"/>
                  <a:gd name="T88" fmla="*/ 49 w 369"/>
                  <a:gd name="T89" fmla="*/ 138 h 218"/>
                  <a:gd name="T90" fmla="*/ 41 w 369"/>
                  <a:gd name="T91" fmla="*/ 157 h 218"/>
                  <a:gd name="T92" fmla="*/ 15 w 369"/>
                  <a:gd name="T93" fmla="*/ 165 h 218"/>
                  <a:gd name="T94" fmla="*/ 12 w 369"/>
                  <a:gd name="T95" fmla="*/ 179 h 218"/>
                  <a:gd name="T96" fmla="*/ 0 w 369"/>
                  <a:gd name="T97" fmla="*/ 197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 h="218">
                    <a:moveTo>
                      <a:pt x="0" y="197"/>
                    </a:moveTo>
                    <a:lnTo>
                      <a:pt x="8" y="215"/>
                    </a:lnTo>
                    <a:lnTo>
                      <a:pt x="18" y="216"/>
                    </a:lnTo>
                    <a:lnTo>
                      <a:pt x="31" y="198"/>
                    </a:lnTo>
                    <a:lnTo>
                      <a:pt x="43" y="193"/>
                    </a:lnTo>
                    <a:lnTo>
                      <a:pt x="47" y="198"/>
                    </a:lnTo>
                    <a:lnTo>
                      <a:pt x="27" y="218"/>
                    </a:lnTo>
                    <a:lnTo>
                      <a:pt x="62" y="204"/>
                    </a:lnTo>
                    <a:lnTo>
                      <a:pt x="65" y="196"/>
                    </a:lnTo>
                    <a:lnTo>
                      <a:pt x="115" y="173"/>
                    </a:lnTo>
                    <a:lnTo>
                      <a:pt x="156" y="144"/>
                    </a:lnTo>
                    <a:lnTo>
                      <a:pt x="203" y="125"/>
                    </a:lnTo>
                    <a:lnTo>
                      <a:pt x="242" y="101"/>
                    </a:lnTo>
                    <a:lnTo>
                      <a:pt x="240" y="106"/>
                    </a:lnTo>
                    <a:lnTo>
                      <a:pt x="164" y="163"/>
                    </a:lnTo>
                    <a:lnTo>
                      <a:pt x="150" y="167"/>
                    </a:lnTo>
                    <a:lnTo>
                      <a:pt x="161" y="171"/>
                    </a:lnTo>
                    <a:lnTo>
                      <a:pt x="180" y="158"/>
                    </a:lnTo>
                    <a:lnTo>
                      <a:pt x="296" y="74"/>
                    </a:lnTo>
                    <a:lnTo>
                      <a:pt x="312" y="58"/>
                    </a:lnTo>
                    <a:lnTo>
                      <a:pt x="365" y="14"/>
                    </a:lnTo>
                    <a:lnTo>
                      <a:pt x="369" y="2"/>
                    </a:lnTo>
                    <a:lnTo>
                      <a:pt x="359" y="3"/>
                    </a:lnTo>
                    <a:lnTo>
                      <a:pt x="332" y="28"/>
                    </a:lnTo>
                    <a:lnTo>
                      <a:pt x="318" y="22"/>
                    </a:lnTo>
                    <a:lnTo>
                      <a:pt x="294" y="39"/>
                    </a:lnTo>
                    <a:lnTo>
                      <a:pt x="288" y="34"/>
                    </a:lnTo>
                    <a:lnTo>
                      <a:pt x="267" y="84"/>
                    </a:lnTo>
                    <a:lnTo>
                      <a:pt x="259" y="74"/>
                    </a:lnTo>
                    <a:lnTo>
                      <a:pt x="240" y="74"/>
                    </a:lnTo>
                    <a:lnTo>
                      <a:pt x="273" y="36"/>
                    </a:lnTo>
                    <a:lnTo>
                      <a:pt x="268" y="27"/>
                    </a:lnTo>
                    <a:lnTo>
                      <a:pt x="294" y="0"/>
                    </a:lnTo>
                    <a:lnTo>
                      <a:pt x="285" y="1"/>
                    </a:lnTo>
                    <a:lnTo>
                      <a:pt x="235" y="56"/>
                    </a:lnTo>
                    <a:lnTo>
                      <a:pt x="176" y="79"/>
                    </a:lnTo>
                    <a:lnTo>
                      <a:pt x="145" y="82"/>
                    </a:lnTo>
                    <a:lnTo>
                      <a:pt x="140" y="97"/>
                    </a:lnTo>
                    <a:lnTo>
                      <a:pt x="102" y="108"/>
                    </a:lnTo>
                    <a:lnTo>
                      <a:pt x="86" y="106"/>
                    </a:lnTo>
                    <a:lnTo>
                      <a:pt x="86" y="117"/>
                    </a:lnTo>
                    <a:lnTo>
                      <a:pt x="71" y="117"/>
                    </a:lnTo>
                    <a:lnTo>
                      <a:pt x="60" y="126"/>
                    </a:lnTo>
                    <a:lnTo>
                      <a:pt x="57" y="144"/>
                    </a:lnTo>
                    <a:lnTo>
                      <a:pt x="49" y="138"/>
                    </a:lnTo>
                    <a:lnTo>
                      <a:pt x="41" y="157"/>
                    </a:lnTo>
                    <a:lnTo>
                      <a:pt x="15" y="165"/>
                    </a:lnTo>
                    <a:lnTo>
                      <a:pt x="12" y="179"/>
                    </a:lnTo>
                    <a:lnTo>
                      <a:pt x="0" y="19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3" name="Freeform 56">
                <a:extLst>
                  <a:ext uri="{FF2B5EF4-FFF2-40B4-BE49-F238E27FC236}">
                    <a16:creationId xmlns:a16="http://schemas.microsoft.com/office/drawing/2014/main" id="{F7D005EC-B72A-46BB-96A9-1C47AEEA9472}"/>
                  </a:ext>
                </a:extLst>
              </p:cNvPr>
              <p:cNvSpPr>
                <a:spLocks/>
              </p:cNvSpPr>
              <p:nvPr/>
            </p:nvSpPr>
            <p:spPr bwMode="gray">
              <a:xfrm>
                <a:off x="4158" y="2406"/>
                <a:ext cx="847" cy="379"/>
              </a:xfrm>
              <a:custGeom>
                <a:avLst/>
                <a:gdLst>
                  <a:gd name="T0" fmla="*/ 1 w 1693"/>
                  <a:gd name="T1" fmla="*/ 652 h 757"/>
                  <a:gd name="T2" fmla="*/ 390 w 1693"/>
                  <a:gd name="T3" fmla="*/ 551 h 757"/>
                  <a:gd name="T4" fmla="*/ 770 w 1693"/>
                  <a:gd name="T5" fmla="*/ 591 h 757"/>
                  <a:gd name="T6" fmla="*/ 1212 w 1693"/>
                  <a:gd name="T7" fmla="*/ 757 h 757"/>
                  <a:gd name="T8" fmla="*/ 1315 w 1693"/>
                  <a:gd name="T9" fmla="*/ 732 h 757"/>
                  <a:gd name="T10" fmla="*/ 1341 w 1693"/>
                  <a:gd name="T11" fmla="*/ 708 h 757"/>
                  <a:gd name="T12" fmla="*/ 1394 w 1693"/>
                  <a:gd name="T13" fmla="*/ 573 h 757"/>
                  <a:gd name="T14" fmla="*/ 1409 w 1693"/>
                  <a:gd name="T15" fmla="*/ 538 h 757"/>
                  <a:gd name="T16" fmla="*/ 1399 w 1693"/>
                  <a:gd name="T17" fmla="*/ 498 h 757"/>
                  <a:gd name="T18" fmla="*/ 1418 w 1693"/>
                  <a:gd name="T19" fmla="*/ 530 h 757"/>
                  <a:gd name="T20" fmla="*/ 1454 w 1693"/>
                  <a:gd name="T21" fmla="*/ 517 h 757"/>
                  <a:gd name="T22" fmla="*/ 1455 w 1693"/>
                  <a:gd name="T23" fmla="*/ 480 h 757"/>
                  <a:gd name="T24" fmla="*/ 1476 w 1693"/>
                  <a:gd name="T25" fmla="*/ 500 h 757"/>
                  <a:gd name="T26" fmla="*/ 1584 w 1693"/>
                  <a:gd name="T27" fmla="*/ 467 h 757"/>
                  <a:gd name="T28" fmla="*/ 1607 w 1693"/>
                  <a:gd name="T29" fmla="*/ 387 h 757"/>
                  <a:gd name="T30" fmla="*/ 1581 w 1693"/>
                  <a:gd name="T31" fmla="*/ 380 h 757"/>
                  <a:gd name="T32" fmla="*/ 1569 w 1693"/>
                  <a:gd name="T33" fmla="*/ 419 h 757"/>
                  <a:gd name="T34" fmla="*/ 1545 w 1693"/>
                  <a:gd name="T35" fmla="*/ 427 h 757"/>
                  <a:gd name="T36" fmla="*/ 1452 w 1693"/>
                  <a:gd name="T37" fmla="*/ 399 h 757"/>
                  <a:gd name="T38" fmla="*/ 1512 w 1693"/>
                  <a:gd name="T39" fmla="*/ 417 h 757"/>
                  <a:gd name="T40" fmla="*/ 1536 w 1693"/>
                  <a:gd name="T41" fmla="*/ 362 h 757"/>
                  <a:gd name="T42" fmla="*/ 1533 w 1693"/>
                  <a:gd name="T43" fmla="*/ 332 h 757"/>
                  <a:gd name="T44" fmla="*/ 1489 w 1693"/>
                  <a:gd name="T45" fmla="*/ 290 h 757"/>
                  <a:gd name="T46" fmla="*/ 1533 w 1693"/>
                  <a:gd name="T47" fmla="*/ 297 h 757"/>
                  <a:gd name="T48" fmla="*/ 1530 w 1693"/>
                  <a:gd name="T49" fmla="*/ 274 h 757"/>
                  <a:gd name="T50" fmla="*/ 1541 w 1693"/>
                  <a:gd name="T51" fmla="*/ 282 h 757"/>
                  <a:gd name="T52" fmla="*/ 1571 w 1693"/>
                  <a:gd name="T53" fmla="*/ 285 h 757"/>
                  <a:gd name="T54" fmla="*/ 1602 w 1693"/>
                  <a:gd name="T55" fmla="*/ 304 h 757"/>
                  <a:gd name="T56" fmla="*/ 1650 w 1693"/>
                  <a:gd name="T57" fmla="*/ 274 h 757"/>
                  <a:gd name="T58" fmla="*/ 1693 w 1693"/>
                  <a:gd name="T59" fmla="*/ 219 h 757"/>
                  <a:gd name="T60" fmla="*/ 1675 w 1693"/>
                  <a:gd name="T61" fmla="*/ 151 h 757"/>
                  <a:gd name="T62" fmla="*/ 1623 w 1693"/>
                  <a:gd name="T63" fmla="*/ 219 h 757"/>
                  <a:gd name="T64" fmla="*/ 1607 w 1693"/>
                  <a:gd name="T65" fmla="*/ 140 h 757"/>
                  <a:gd name="T66" fmla="*/ 1483 w 1693"/>
                  <a:gd name="T67" fmla="*/ 181 h 757"/>
                  <a:gd name="T68" fmla="*/ 1528 w 1693"/>
                  <a:gd name="T69" fmla="*/ 129 h 757"/>
                  <a:gd name="T70" fmla="*/ 1575 w 1693"/>
                  <a:gd name="T71" fmla="*/ 64 h 757"/>
                  <a:gd name="T72" fmla="*/ 1609 w 1693"/>
                  <a:gd name="T73" fmla="*/ 57 h 757"/>
                  <a:gd name="T74" fmla="*/ 1620 w 1693"/>
                  <a:gd name="T75" fmla="*/ 29 h 757"/>
                  <a:gd name="T76" fmla="*/ 982 w 1693"/>
                  <a:gd name="T77" fmla="*/ 116 h 757"/>
                  <a:gd name="T78" fmla="*/ 475 w 1693"/>
                  <a:gd name="T79" fmla="*/ 237 h 757"/>
                  <a:gd name="T80" fmla="*/ 413 w 1693"/>
                  <a:gd name="T81" fmla="*/ 317 h 757"/>
                  <a:gd name="T82" fmla="*/ 355 w 1693"/>
                  <a:gd name="T83" fmla="*/ 330 h 757"/>
                  <a:gd name="T84" fmla="*/ 305 w 1693"/>
                  <a:gd name="T85" fmla="*/ 341 h 757"/>
                  <a:gd name="T86" fmla="*/ 254 w 1693"/>
                  <a:gd name="T87" fmla="*/ 413 h 757"/>
                  <a:gd name="T88" fmla="*/ 51 w 1693"/>
                  <a:gd name="T89" fmla="*/ 570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3" h="757">
                    <a:moveTo>
                      <a:pt x="0" y="595"/>
                    </a:moveTo>
                    <a:lnTo>
                      <a:pt x="1" y="652"/>
                    </a:lnTo>
                    <a:lnTo>
                      <a:pt x="246" y="622"/>
                    </a:lnTo>
                    <a:lnTo>
                      <a:pt x="390" y="551"/>
                    </a:lnTo>
                    <a:lnTo>
                      <a:pt x="659" y="519"/>
                    </a:lnTo>
                    <a:lnTo>
                      <a:pt x="770" y="591"/>
                    </a:lnTo>
                    <a:lnTo>
                      <a:pt x="946" y="565"/>
                    </a:lnTo>
                    <a:lnTo>
                      <a:pt x="1212" y="757"/>
                    </a:lnTo>
                    <a:lnTo>
                      <a:pt x="1248" y="736"/>
                    </a:lnTo>
                    <a:lnTo>
                      <a:pt x="1315" y="732"/>
                    </a:lnTo>
                    <a:lnTo>
                      <a:pt x="1328" y="681"/>
                    </a:lnTo>
                    <a:lnTo>
                      <a:pt x="1341" y="708"/>
                    </a:lnTo>
                    <a:lnTo>
                      <a:pt x="1359" y="621"/>
                    </a:lnTo>
                    <a:lnTo>
                      <a:pt x="1394" y="573"/>
                    </a:lnTo>
                    <a:lnTo>
                      <a:pt x="1426" y="549"/>
                    </a:lnTo>
                    <a:lnTo>
                      <a:pt x="1409" y="538"/>
                    </a:lnTo>
                    <a:lnTo>
                      <a:pt x="1415" y="518"/>
                    </a:lnTo>
                    <a:lnTo>
                      <a:pt x="1399" y="498"/>
                    </a:lnTo>
                    <a:lnTo>
                      <a:pt x="1424" y="521"/>
                    </a:lnTo>
                    <a:lnTo>
                      <a:pt x="1418" y="530"/>
                    </a:lnTo>
                    <a:lnTo>
                      <a:pt x="1435" y="539"/>
                    </a:lnTo>
                    <a:lnTo>
                      <a:pt x="1454" y="517"/>
                    </a:lnTo>
                    <a:lnTo>
                      <a:pt x="1463" y="515"/>
                    </a:lnTo>
                    <a:lnTo>
                      <a:pt x="1455" y="480"/>
                    </a:lnTo>
                    <a:lnTo>
                      <a:pt x="1463" y="479"/>
                    </a:lnTo>
                    <a:lnTo>
                      <a:pt x="1476" y="500"/>
                    </a:lnTo>
                    <a:lnTo>
                      <a:pt x="1536" y="469"/>
                    </a:lnTo>
                    <a:lnTo>
                      <a:pt x="1584" y="467"/>
                    </a:lnTo>
                    <a:lnTo>
                      <a:pt x="1619" y="404"/>
                    </a:lnTo>
                    <a:lnTo>
                      <a:pt x="1607" y="387"/>
                    </a:lnTo>
                    <a:lnTo>
                      <a:pt x="1588" y="411"/>
                    </a:lnTo>
                    <a:lnTo>
                      <a:pt x="1581" y="380"/>
                    </a:lnTo>
                    <a:lnTo>
                      <a:pt x="1559" y="401"/>
                    </a:lnTo>
                    <a:lnTo>
                      <a:pt x="1569" y="419"/>
                    </a:lnTo>
                    <a:lnTo>
                      <a:pt x="1549" y="409"/>
                    </a:lnTo>
                    <a:lnTo>
                      <a:pt x="1545" y="427"/>
                    </a:lnTo>
                    <a:lnTo>
                      <a:pt x="1490" y="425"/>
                    </a:lnTo>
                    <a:lnTo>
                      <a:pt x="1452" y="399"/>
                    </a:lnTo>
                    <a:lnTo>
                      <a:pt x="1454" y="382"/>
                    </a:lnTo>
                    <a:lnTo>
                      <a:pt x="1512" y="417"/>
                    </a:lnTo>
                    <a:lnTo>
                      <a:pt x="1559" y="366"/>
                    </a:lnTo>
                    <a:lnTo>
                      <a:pt x="1536" y="362"/>
                    </a:lnTo>
                    <a:lnTo>
                      <a:pt x="1562" y="324"/>
                    </a:lnTo>
                    <a:lnTo>
                      <a:pt x="1533" y="332"/>
                    </a:lnTo>
                    <a:lnTo>
                      <a:pt x="1445" y="298"/>
                    </a:lnTo>
                    <a:lnTo>
                      <a:pt x="1489" y="290"/>
                    </a:lnTo>
                    <a:lnTo>
                      <a:pt x="1531" y="307"/>
                    </a:lnTo>
                    <a:lnTo>
                      <a:pt x="1533" y="297"/>
                    </a:lnTo>
                    <a:lnTo>
                      <a:pt x="1512" y="274"/>
                    </a:lnTo>
                    <a:lnTo>
                      <a:pt x="1530" y="274"/>
                    </a:lnTo>
                    <a:lnTo>
                      <a:pt x="1556" y="261"/>
                    </a:lnTo>
                    <a:lnTo>
                      <a:pt x="1541" y="282"/>
                    </a:lnTo>
                    <a:lnTo>
                      <a:pt x="1551" y="304"/>
                    </a:lnTo>
                    <a:lnTo>
                      <a:pt x="1571" y="285"/>
                    </a:lnTo>
                    <a:lnTo>
                      <a:pt x="1583" y="307"/>
                    </a:lnTo>
                    <a:lnTo>
                      <a:pt x="1602" y="304"/>
                    </a:lnTo>
                    <a:lnTo>
                      <a:pt x="1627" y="302"/>
                    </a:lnTo>
                    <a:lnTo>
                      <a:pt x="1650" y="274"/>
                    </a:lnTo>
                    <a:lnTo>
                      <a:pt x="1666" y="225"/>
                    </a:lnTo>
                    <a:lnTo>
                      <a:pt x="1693" y="219"/>
                    </a:lnTo>
                    <a:lnTo>
                      <a:pt x="1693" y="194"/>
                    </a:lnTo>
                    <a:lnTo>
                      <a:pt x="1675" y="151"/>
                    </a:lnTo>
                    <a:lnTo>
                      <a:pt x="1649" y="151"/>
                    </a:lnTo>
                    <a:lnTo>
                      <a:pt x="1623" y="219"/>
                    </a:lnTo>
                    <a:lnTo>
                      <a:pt x="1613" y="185"/>
                    </a:lnTo>
                    <a:lnTo>
                      <a:pt x="1607" y="140"/>
                    </a:lnTo>
                    <a:lnTo>
                      <a:pt x="1552" y="166"/>
                    </a:lnTo>
                    <a:lnTo>
                      <a:pt x="1483" y="181"/>
                    </a:lnTo>
                    <a:lnTo>
                      <a:pt x="1490" y="148"/>
                    </a:lnTo>
                    <a:lnTo>
                      <a:pt x="1528" y="129"/>
                    </a:lnTo>
                    <a:lnTo>
                      <a:pt x="1601" y="100"/>
                    </a:lnTo>
                    <a:lnTo>
                      <a:pt x="1575" y="64"/>
                    </a:lnTo>
                    <a:lnTo>
                      <a:pt x="1624" y="89"/>
                    </a:lnTo>
                    <a:lnTo>
                      <a:pt x="1609" y="57"/>
                    </a:lnTo>
                    <a:lnTo>
                      <a:pt x="1655" y="100"/>
                    </a:lnTo>
                    <a:lnTo>
                      <a:pt x="1620" y="29"/>
                    </a:lnTo>
                    <a:lnTo>
                      <a:pt x="1585" y="0"/>
                    </a:lnTo>
                    <a:lnTo>
                      <a:pt x="982" y="116"/>
                    </a:lnTo>
                    <a:lnTo>
                      <a:pt x="483" y="181"/>
                    </a:lnTo>
                    <a:lnTo>
                      <a:pt x="475" y="237"/>
                    </a:lnTo>
                    <a:lnTo>
                      <a:pt x="448" y="255"/>
                    </a:lnTo>
                    <a:lnTo>
                      <a:pt x="413" y="317"/>
                    </a:lnTo>
                    <a:lnTo>
                      <a:pt x="386" y="313"/>
                    </a:lnTo>
                    <a:lnTo>
                      <a:pt x="355" y="330"/>
                    </a:lnTo>
                    <a:lnTo>
                      <a:pt x="334" y="361"/>
                    </a:lnTo>
                    <a:lnTo>
                      <a:pt x="305" y="341"/>
                    </a:lnTo>
                    <a:lnTo>
                      <a:pt x="260" y="380"/>
                    </a:lnTo>
                    <a:lnTo>
                      <a:pt x="254" y="413"/>
                    </a:lnTo>
                    <a:lnTo>
                      <a:pt x="62" y="526"/>
                    </a:lnTo>
                    <a:lnTo>
                      <a:pt x="51" y="570"/>
                    </a:lnTo>
                    <a:lnTo>
                      <a:pt x="0" y="59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4" name="Freeform 57">
                <a:extLst>
                  <a:ext uri="{FF2B5EF4-FFF2-40B4-BE49-F238E27FC236}">
                    <a16:creationId xmlns:a16="http://schemas.microsoft.com/office/drawing/2014/main" id="{4E5C0EC5-0931-4C1B-8EE3-71DF6170DF90}"/>
                  </a:ext>
                </a:extLst>
              </p:cNvPr>
              <p:cNvSpPr>
                <a:spLocks/>
              </p:cNvSpPr>
              <p:nvPr/>
            </p:nvSpPr>
            <p:spPr bwMode="gray">
              <a:xfrm>
                <a:off x="2278" y="1010"/>
                <a:ext cx="653" cy="412"/>
              </a:xfrm>
              <a:custGeom>
                <a:avLst/>
                <a:gdLst>
                  <a:gd name="T0" fmla="*/ 0 w 1305"/>
                  <a:gd name="T1" fmla="*/ 757 h 823"/>
                  <a:gd name="T2" fmla="*/ 67 w 1305"/>
                  <a:gd name="T3" fmla="*/ 0 h 823"/>
                  <a:gd name="T4" fmla="*/ 710 w 1305"/>
                  <a:gd name="T5" fmla="*/ 45 h 823"/>
                  <a:gd name="T6" fmla="*/ 1204 w 1305"/>
                  <a:gd name="T7" fmla="*/ 61 h 823"/>
                  <a:gd name="T8" fmla="*/ 1213 w 1305"/>
                  <a:gd name="T9" fmla="*/ 267 h 823"/>
                  <a:gd name="T10" fmla="*/ 1263 w 1305"/>
                  <a:gd name="T11" fmla="*/ 434 h 823"/>
                  <a:gd name="T12" fmla="*/ 1270 w 1305"/>
                  <a:gd name="T13" fmla="*/ 650 h 823"/>
                  <a:gd name="T14" fmla="*/ 1305 w 1305"/>
                  <a:gd name="T15" fmla="*/ 823 h 823"/>
                  <a:gd name="T16" fmla="*/ 618 w 1305"/>
                  <a:gd name="T17" fmla="*/ 802 h 823"/>
                  <a:gd name="T18" fmla="*/ 0 w 1305"/>
                  <a:gd name="T19" fmla="*/ 757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5" h="823">
                    <a:moveTo>
                      <a:pt x="0" y="757"/>
                    </a:moveTo>
                    <a:lnTo>
                      <a:pt x="67" y="0"/>
                    </a:lnTo>
                    <a:lnTo>
                      <a:pt x="710" y="45"/>
                    </a:lnTo>
                    <a:lnTo>
                      <a:pt x="1204" y="61"/>
                    </a:lnTo>
                    <a:lnTo>
                      <a:pt x="1213" y="267"/>
                    </a:lnTo>
                    <a:lnTo>
                      <a:pt x="1263" y="434"/>
                    </a:lnTo>
                    <a:lnTo>
                      <a:pt x="1270" y="650"/>
                    </a:lnTo>
                    <a:lnTo>
                      <a:pt x="1305" y="823"/>
                    </a:lnTo>
                    <a:lnTo>
                      <a:pt x="618" y="802"/>
                    </a:lnTo>
                    <a:lnTo>
                      <a:pt x="0" y="75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5" name="Freeform 58">
                <a:extLst>
                  <a:ext uri="{FF2B5EF4-FFF2-40B4-BE49-F238E27FC236}">
                    <a16:creationId xmlns:a16="http://schemas.microsoft.com/office/drawing/2014/main" id="{44D0EEF4-E410-438D-AF33-BDE1F3787EC3}"/>
                  </a:ext>
                </a:extLst>
              </p:cNvPr>
              <p:cNvSpPr>
                <a:spLocks/>
              </p:cNvSpPr>
              <p:nvPr/>
            </p:nvSpPr>
            <p:spPr bwMode="gray">
              <a:xfrm>
                <a:off x="4015" y="1812"/>
                <a:ext cx="416" cy="469"/>
              </a:xfrm>
              <a:custGeom>
                <a:avLst/>
                <a:gdLst>
                  <a:gd name="T0" fmla="*/ 0 w 830"/>
                  <a:gd name="T1" fmla="*/ 170 h 938"/>
                  <a:gd name="T2" fmla="*/ 70 w 830"/>
                  <a:gd name="T3" fmla="*/ 821 h 938"/>
                  <a:gd name="T4" fmla="*/ 130 w 830"/>
                  <a:gd name="T5" fmla="*/ 818 h 938"/>
                  <a:gd name="T6" fmla="*/ 170 w 830"/>
                  <a:gd name="T7" fmla="*/ 832 h 938"/>
                  <a:gd name="T8" fmla="*/ 191 w 830"/>
                  <a:gd name="T9" fmla="*/ 875 h 938"/>
                  <a:gd name="T10" fmla="*/ 256 w 830"/>
                  <a:gd name="T11" fmla="*/ 886 h 938"/>
                  <a:gd name="T12" fmla="*/ 296 w 830"/>
                  <a:gd name="T13" fmla="*/ 909 h 938"/>
                  <a:gd name="T14" fmla="*/ 385 w 830"/>
                  <a:gd name="T15" fmla="*/ 904 h 938"/>
                  <a:gd name="T16" fmla="*/ 428 w 830"/>
                  <a:gd name="T17" fmla="*/ 875 h 938"/>
                  <a:gd name="T18" fmla="*/ 523 w 830"/>
                  <a:gd name="T19" fmla="*/ 938 h 938"/>
                  <a:gd name="T20" fmla="*/ 586 w 830"/>
                  <a:gd name="T21" fmla="*/ 885 h 938"/>
                  <a:gd name="T22" fmla="*/ 597 w 830"/>
                  <a:gd name="T23" fmla="*/ 783 h 938"/>
                  <a:gd name="T24" fmla="*/ 637 w 830"/>
                  <a:gd name="T25" fmla="*/ 805 h 938"/>
                  <a:gd name="T26" fmla="*/ 656 w 830"/>
                  <a:gd name="T27" fmla="*/ 717 h 938"/>
                  <a:gd name="T28" fmla="*/ 761 w 830"/>
                  <a:gd name="T29" fmla="*/ 640 h 938"/>
                  <a:gd name="T30" fmla="*/ 795 w 830"/>
                  <a:gd name="T31" fmla="*/ 595 h 938"/>
                  <a:gd name="T32" fmla="*/ 820 w 830"/>
                  <a:gd name="T33" fmla="*/ 390 h 938"/>
                  <a:gd name="T34" fmla="*/ 803 w 830"/>
                  <a:gd name="T35" fmla="*/ 347 h 938"/>
                  <a:gd name="T36" fmla="*/ 830 w 830"/>
                  <a:gd name="T37" fmla="*/ 327 h 938"/>
                  <a:gd name="T38" fmla="*/ 776 w 830"/>
                  <a:gd name="T39" fmla="*/ 0 h 938"/>
                  <a:gd name="T40" fmla="*/ 693 w 830"/>
                  <a:gd name="T41" fmla="*/ 40 h 938"/>
                  <a:gd name="T42" fmla="*/ 637 w 830"/>
                  <a:gd name="T43" fmla="*/ 73 h 938"/>
                  <a:gd name="T44" fmla="*/ 613 w 830"/>
                  <a:gd name="T45" fmla="*/ 107 h 938"/>
                  <a:gd name="T46" fmla="*/ 565 w 830"/>
                  <a:gd name="T47" fmla="*/ 151 h 938"/>
                  <a:gd name="T48" fmla="*/ 513 w 830"/>
                  <a:gd name="T49" fmla="*/ 156 h 938"/>
                  <a:gd name="T50" fmla="*/ 461 w 830"/>
                  <a:gd name="T51" fmla="*/ 182 h 938"/>
                  <a:gd name="T52" fmla="*/ 435 w 830"/>
                  <a:gd name="T53" fmla="*/ 196 h 938"/>
                  <a:gd name="T54" fmla="*/ 400 w 830"/>
                  <a:gd name="T55" fmla="*/ 177 h 938"/>
                  <a:gd name="T56" fmla="*/ 353 w 830"/>
                  <a:gd name="T57" fmla="*/ 198 h 938"/>
                  <a:gd name="T58" fmla="*/ 345 w 830"/>
                  <a:gd name="T59" fmla="*/ 189 h 938"/>
                  <a:gd name="T60" fmla="*/ 390 w 830"/>
                  <a:gd name="T61" fmla="*/ 164 h 938"/>
                  <a:gd name="T62" fmla="*/ 387 w 830"/>
                  <a:gd name="T63" fmla="*/ 162 h 938"/>
                  <a:gd name="T64" fmla="*/ 365 w 830"/>
                  <a:gd name="T65" fmla="*/ 155 h 938"/>
                  <a:gd name="T66" fmla="*/ 348 w 830"/>
                  <a:gd name="T67" fmla="*/ 171 h 938"/>
                  <a:gd name="T68" fmla="*/ 273 w 830"/>
                  <a:gd name="T69" fmla="*/ 137 h 938"/>
                  <a:gd name="T70" fmla="*/ 242 w 830"/>
                  <a:gd name="T71" fmla="*/ 151 h 938"/>
                  <a:gd name="T72" fmla="*/ 248 w 830"/>
                  <a:gd name="T73" fmla="*/ 131 h 938"/>
                  <a:gd name="T74" fmla="*/ 0 w 830"/>
                  <a:gd name="T75" fmla="*/ 17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30" h="938">
                    <a:moveTo>
                      <a:pt x="0" y="170"/>
                    </a:moveTo>
                    <a:lnTo>
                      <a:pt x="70" y="821"/>
                    </a:lnTo>
                    <a:lnTo>
                      <a:pt x="130" y="818"/>
                    </a:lnTo>
                    <a:lnTo>
                      <a:pt x="170" y="832"/>
                    </a:lnTo>
                    <a:lnTo>
                      <a:pt x="191" y="875"/>
                    </a:lnTo>
                    <a:lnTo>
                      <a:pt x="256" y="886"/>
                    </a:lnTo>
                    <a:lnTo>
                      <a:pt x="296" y="909"/>
                    </a:lnTo>
                    <a:lnTo>
                      <a:pt x="385" y="904"/>
                    </a:lnTo>
                    <a:lnTo>
                      <a:pt x="428" y="875"/>
                    </a:lnTo>
                    <a:lnTo>
                      <a:pt x="523" y="938"/>
                    </a:lnTo>
                    <a:lnTo>
                      <a:pt x="586" y="885"/>
                    </a:lnTo>
                    <a:lnTo>
                      <a:pt x="597" y="783"/>
                    </a:lnTo>
                    <a:lnTo>
                      <a:pt x="637" y="805"/>
                    </a:lnTo>
                    <a:lnTo>
                      <a:pt x="656" y="717"/>
                    </a:lnTo>
                    <a:lnTo>
                      <a:pt x="761" y="640"/>
                    </a:lnTo>
                    <a:lnTo>
                      <a:pt x="795" y="595"/>
                    </a:lnTo>
                    <a:lnTo>
                      <a:pt x="820" y="390"/>
                    </a:lnTo>
                    <a:lnTo>
                      <a:pt x="803" y="347"/>
                    </a:lnTo>
                    <a:lnTo>
                      <a:pt x="830" y="327"/>
                    </a:lnTo>
                    <a:lnTo>
                      <a:pt x="776" y="0"/>
                    </a:lnTo>
                    <a:lnTo>
                      <a:pt x="693" y="40"/>
                    </a:lnTo>
                    <a:lnTo>
                      <a:pt x="637" y="73"/>
                    </a:lnTo>
                    <a:lnTo>
                      <a:pt x="613" y="107"/>
                    </a:lnTo>
                    <a:lnTo>
                      <a:pt x="565" y="151"/>
                    </a:lnTo>
                    <a:lnTo>
                      <a:pt x="513" y="156"/>
                    </a:lnTo>
                    <a:lnTo>
                      <a:pt x="461" y="182"/>
                    </a:lnTo>
                    <a:lnTo>
                      <a:pt x="435" y="196"/>
                    </a:lnTo>
                    <a:lnTo>
                      <a:pt x="400" y="177"/>
                    </a:lnTo>
                    <a:lnTo>
                      <a:pt x="353" y="198"/>
                    </a:lnTo>
                    <a:lnTo>
                      <a:pt x="345" y="189"/>
                    </a:lnTo>
                    <a:lnTo>
                      <a:pt x="390" y="164"/>
                    </a:lnTo>
                    <a:lnTo>
                      <a:pt x="387" y="162"/>
                    </a:lnTo>
                    <a:lnTo>
                      <a:pt x="365" y="155"/>
                    </a:lnTo>
                    <a:lnTo>
                      <a:pt x="348" y="171"/>
                    </a:lnTo>
                    <a:lnTo>
                      <a:pt x="273" y="137"/>
                    </a:lnTo>
                    <a:lnTo>
                      <a:pt x="242" y="151"/>
                    </a:lnTo>
                    <a:lnTo>
                      <a:pt x="248" y="131"/>
                    </a:lnTo>
                    <a:lnTo>
                      <a:pt x="0" y="17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6" name="Freeform 59">
                <a:extLst>
                  <a:ext uri="{FF2B5EF4-FFF2-40B4-BE49-F238E27FC236}">
                    <a16:creationId xmlns:a16="http://schemas.microsoft.com/office/drawing/2014/main" id="{1094563E-B72F-4D65-95F0-39EAF31852DD}"/>
                  </a:ext>
                </a:extLst>
              </p:cNvPr>
              <p:cNvSpPr>
                <a:spLocks/>
              </p:cNvSpPr>
              <p:nvPr/>
            </p:nvSpPr>
            <p:spPr bwMode="gray">
              <a:xfrm>
                <a:off x="2275" y="2517"/>
                <a:ext cx="856" cy="449"/>
              </a:xfrm>
              <a:custGeom>
                <a:avLst/>
                <a:gdLst>
                  <a:gd name="T0" fmla="*/ 0 w 1712"/>
                  <a:gd name="T1" fmla="*/ 131 h 896"/>
                  <a:gd name="T2" fmla="*/ 11 w 1712"/>
                  <a:gd name="T3" fmla="*/ 0 h 896"/>
                  <a:gd name="T4" fmla="*/ 200 w 1712"/>
                  <a:gd name="T5" fmla="*/ 14 h 896"/>
                  <a:gd name="T6" fmla="*/ 1038 w 1712"/>
                  <a:gd name="T7" fmla="*/ 54 h 896"/>
                  <a:gd name="T8" fmla="*/ 1668 w 1712"/>
                  <a:gd name="T9" fmla="*/ 52 h 896"/>
                  <a:gd name="T10" fmla="*/ 1672 w 1712"/>
                  <a:gd name="T11" fmla="*/ 182 h 896"/>
                  <a:gd name="T12" fmla="*/ 1712 w 1712"/>
                  <a:gd name="T13" fmla="*/ 462 h 896"/>
                  <a:gd name="T14" fmla="*/ 1705 w 1712"/>
                  <a:gd name="T15" fmla="*/ 896 h 896"/>
                  <a:gd name="T16" fmla="*/ 1652 w 1712"/>
                  <a:gd name="T17" fmla="*/ 877 h 896"/>
                  <a:gd name="T18" fmla="*/ 1567 w 1712"/>
                  <a:gd name="T19" fmla="*/ 820 h 896"/>
                  <a:gd name="T20" fmla="*/ 1534 w 1712"/>
                  <a:gd name="T21" fmla="*/ 836 h 896"/>
                  <a:gd name="T22" fmla="*/ 1423 w 1712"/>
                  <a:gd name="T23" fmla="*/ 847 h 896"/>
                  <a:gd name="T24" fmla="*/ 1313 w 1712"/>
                  <a:gd name="T25" fmla="*/ 882 h 896"/>
                  <a:gd name="T26" fmla="*/ 1270 w 1712"/>
                  <a:gd name="T27" fmla="*/ 841 h 896"/>
                  <a:gd name="T28" fmla="*/ 1216 w 1712"/>
                  <a:gd name="T29" fmla="*/ 850 h 896"/>
                  <a:gd name="T30" fmla="*/ 1205 w 1712"/>
                  <a:gd name="T31" fmla="*/ 821 h 896"/>
                  <a:gd name="T32" fmla="*/ 1165 w 1712"/>
                  <a:gd name="T33" fmla="*/ 848 h 896"/>
                  <a:gd name="T34" fmla="*/ 1158 w 1712"/>
                  <a:gd name="T35" fmla="*/ 883 h 896"/>
                  <a:gd name="T36" fmla="*/ 1144 w 1712"/>
                  <a:gd name="T37" fmla="*/ 836 h 896"/>
                  <a:gd name="T38" fmla="*/ 1106 w 1712"/>
                  <a:gd name="T39" fmla="*/ 861 h 896"/>
                  <a:gd name="T40" fmla="*/ 1043 w 1712"/>
                  <a:gd name="T41" fmla="*/ 811 h 896"/>
                  <a:gd name="T42" fmla="*/ 1009 w 1712"/>
                  <a:gd name="T43" fmla="*/ 848 h 896"/>
                  <a:gd name="T44" fmla="*/ 986 w 1712"/>
                  <a:gd name="T45" fmla="*/ 829 h 896"/>
                  <a:gd name="T46" fmla="*/ 956 w 1712"/>
                  <a:gd name="T47" fmla="*/ 768 h 896"/>
                  <a:gd name="T48" fmla="*/ 903 w 1712"/>
                  <a:gd name="T49" fmla="*/ 764 h 896"/>
                  <a:gd name="T50" fmla="*/ 896 w 1712"/>
                  <a:gd name="T51" fmla="*/ 783 h 896"/>
                  <a:gd name="T52" fmla="*/ 858 w 1712"/>
                  <a:gd name="T53" fmla="*/ 758 h 896"/>
                  <a:gd name="T54" fmla="*/ 828 w 1712"/>
                  <a:gd name="T55" fmla="*/ 769 h 896"/>
                  <a:gd name="T56" fmla="*/ 787 w 1712"/>
                  <a:gd name="T57" fmla="*/ 749 h 896"/>
                  <a:gd name="T58" fmla="*/ 738 w 1712"/>
                  <a:gd name="T59" fmla="*/ 744 h 896"/>
                  <a:gd name="T60" fmla="*/ 740 w 1712"/>
                  <a:gd name="T61" fmla="*/ 712 h 896"/>
                  <a:gd name="T62" fmla="*/ 706 w 1712"/>
                  <a:gd name="T63" fmla="*/ 683 h 896"/>
                  <a:gd name="T64" fmla="*/ 695 w 1712"/>
                  <a:gd name="T65" fmla="*/ 703 h 896"/>
                  <a:gd name="T66" fmla="*/ 637 w 1712"/>
                  <a:gd name="T67" fmla="*/ 700 h 896"/>
                  <a:gd name="T68" fmla="*/ 578 w 1712"/>
                  <a:gd name="T69" fmla="*/ 651 h 896"/>
                  <a:gd name="T70" fmla="*/ 598 w 1712"/>
                  <a:gd name="T71" fmla="*/ 165 h 896"/>
                  <a:gd name="T72" fmla="*/ 0 w 1712"/>
                  <a:gd name="T73" fmla="*/ 1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12" h="896">
                    <a:moveTo>
                      <a:pt x="0" y="131"/>
                    </a:moveTo>
                    <a:lnTo>
                      <a:pt x="11" y="0"/>
                    </a:lnTo>
                    <a:lnTo>
                      <a:pt x="200" y="14"/>
                    </a:lnTo>
                    <a:lnTo>
                      <a:pt x="1038" y="54"/>
                    </a:lnTo>
                    <a:lnTo>
                      <a:pt x="1668" y="52"/>
                    </a:lnTo>
                    <a:lnTo>
                      <a:pt x="1672" y="182"/>
                    </a:lnTo>
                    <a:lnTo>
                      <a:pt x="1712" y="462"/>
                    </a:lnTo>
                    <a:lnTo>
                      <a:pt x="1705" y="896"/>
                    </a:lnTo>
                    <a:lnTo>
                      <a:pt x="1652" y="877"/>
                    </a:lnTo>
                    <a:lnTo>
                      <a:pt x="1567" y="820"/>
                    </a:lnTo>
                    <a:lnTo>
                      <a:pt x="1534" y="836"/>
                    </a:lnTo>
                    <a:lnTo>
                      <a:pt x="1423" y="847"/>
                    </a:lnTo>
                    <a:lnTo>
                      <a:pt x="1313" y="882"/>
                    </a:lnTo>
                    <a:lnTo>
                      <a:pt x="1270" y="841"/>
                    </a:lnTo>
                    <a:lnTo>
                      <a:pt x="1216" y="850"/>
                    </a:lnTo>
                    <a:lnTo>
                      <a:pt x="1205" y="821"/>
                    </a:lnTo>
                    <a:lnTo>
                      <a:pt x="1165" y="848"/>
                    </a:lnTo>
                    <a:lnTo>
                      <a:pt x="1158" y="883"/>
                    </a:lnTo>
                    <a:lnTo>
                      <a:pt x="1144" y="836"/>
                    </a:lnTo>
                    <a:lnTo>
                      <a:pt x="1106" y="861"/>
                    </a:lnTo>
                    <a:lnTo>
                      <a:pt x="1043" y="811"/>
                    </a:lnTo>
                    <a:lnTo>
                      <a:pt x="1009" y="848"/>
                    </a:lnTo>
                    <a:lnTo>
                      <a:pt x="986" y="829"/>
                    </a:lnTo>
                    <a:lnTo>
                      <a:pt x="956" y="768"/>
                    </a:lnTo>
                    <a:lnTo>
                      <a:pt x="903" y="764"/>
                    </a:lnTo>
                    <a:lnTo>
                      <a:pt x="896" y="783"/>
                    </a:lnTo>
                    <a:lnTo>
                      <a:pt x="858" y="758"/>
                    </a:lnTo>
                    <a:lnTo>
                      <a:pt x="828" y="769"/>
                    </a:lnTo>
                    <a:lnTo>
                      <a:pt x="787" y="749"/>
                    </a:lnTo>
                    <a:lnTo>
                      <a:pt x="738" y="744"/>
                    </a:lnTo>
                    <a:lnTo>
                      <a:pt x="740" y="712"/>
                    </a:lnTo>
                    <a:lnTo>
                      <a:pt x="706" y="683"/>
                    </a:lnTo>
                    <a:lnTo>
                      <a:pt x="695" y="703"/>
                    </a:lnTo>
                    <a:lnTo>
                      <a:pt x="637" y="700"/>
                    </a:lnTo>
                    <a:lnTo>
                      <a:pt x="578" y="651"/>
                    </a:lnTo>
                    <a:lnTo>
                      <a:pt x="598" y="165"/>
                    </a:lnTo>
                    <a:lnTo>
                      <a:pt x="0" y="13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7" name="Freeform 60">
                <a:extLst>
                  <a:ext uri="{FF2B5EF4-FFF2-40B4-BE49-F238E27FC236}">
                    <a16:creationId xmlns:a16="http://schemas.microsoft.com/office/drawing/2014/main" id="{CEE42864-5D4F-4073-8F25-3DC3E368B5F1}"/>
                  </a:ext>
                </a:extLst>
              </p:cNvPr>
              <p:cNvSpPr>
                <a:spLocks/>
              </p:cNvSpPr>
              <p:nvPr/>
            </p:nvSpPr>
            <p:spPr bwMode="gray">
              <a:xfrm>
                <a:off x="409" y="1017"/>
                <a:ext cx="790" cy="674"/>
              </a:xfrm>
              <a:custGeom>
                <a:avLst/>
                <a:gdLst>
                  <a:gd name="T0" fmla="*/ 0 w 1580"/>
                  <a:gd name="T1" fmla="*/ 1004 h 1348"/>
                  <a:gd name="T2" fmla="*/ 25 w 1580"/>
                  <a:gd name="T3" fmla="*/ 761 h 1348"/>
                  <a:gd name="T4" fmla="*/ 148 w 1580"/>
                  <a:gd name="T5" fmla="*/ 564 h 1348"/>
                  <a:gd name="T6" fmla="*/ 343 w 1580"/>
                  <a:gd name="T7" fmla="*/ 0 h 1348"/>
                  <a:gd name="T8" fmla="*/ 440 w 1580"/>
                  <a:gd name="T9" fmla="*/ 30 h 1348"/>
                  <a:gd name="T10" fmla="*/ 445 w 1580"/>
                  <a:gd name="T11" fmla="*/ 55 h 1348"/>
                  <a:gd name="T12" fmla="*/ 471 w 1580"/>
                  <a:gd name="T13" fmla="*/ 59 h 1348"/>
                  <a:gd name="T14" fmla="*/ 520 w 1580"/>
                  <a:gd name="T15" fmla="*/ 156 h 1348"/>
                  <a:gd name="T16" fmla="*/ 512 w 1580"/>
                  <a:gd name="T17" fmla="*/ 188 h 1348"/>
                  <a:gd name="T18" fmla="*/ 589 w 1580"/>
                  <a:gd name="T19" fmla="*/ 254 h 1348"/>
                  <a:gd name="T20" fmla="*/ 724 w 1580"/>
                  <a:gd name="T21" fmla="*/ 249 h 1348"/>
                  <a:gd name="T22" fmla="*/ 824 w 1580"/>
                  <a:gd name="T23" fmla="*/ 294 h 1348"/>
                  <a:gd name="T24" fmla="*/ 872 w 1580"/>
                  <a:gd name="T25" fmla="*/ 284 h 1348"/>
                  <a:gd name="T26" fmla="*/ 1175 w 1580"/>
                  <a:gd name="T27" fmla="*/ 294 h 1348"/>
                  <a:gd name="T28" fmla="*/ 1521 w 1580"/>
                  <a:gd name="T29" fmla="*/ 375 h 1348"/>
                  <a:gd name="T30" fmla="*/ 1539 w 1580"/>
                  <a:gd name="T31" fmla="*/ 418 h 1348"/>
                  <a:gd name="T32" fmla="*/ 1580 w 1580"/>
                  <a:gd name="T33" fmla="*/ 481 h 1348"/>
                  <a:gd name="T34" fmla="*/ 1525 w 1580"/>
                  <a:gd name="T35" fmla="*/ 564 h 1348"/>
                  <a:gd name="T36" fmla="*/ 1464 w 1580"/>
                  <a:gd name="T37" fmla="*/ 660 h 1348"/>
                  <a:gd name="T38" fmla="*/ 1389 w 1580"/>
                  <a:gd name="T39" fmla="*/ 731 h 1348"/>
                  <a:gd name="T40" fmla="*/ 1378 w 1580"/>
                  <a:gd name="T41" fmla="*/ 778 h 1348"/>
                  <a:gd name="T42" fmla="*/ 1421 w 1580"/>
                  <a:gd name="T43" fmla="*/ 830 h 1348"/>
                  <a:gd name="T44" fmla="*/ 1373 w 1580"/>
                  <a:gd name="T45" fmla="*/ 939 h 1348"/>
                  <a:gd name="T46" fmla="*/ 1279 w 1580"/>
                  <a:gd name="T47" fmla="*/ 1348 h 1348"/>
                  <a:gd name="T48" fmla="*/ 744 w 1580"/>
                  <a:gd name="T49" fmla="*/ 1214 h 1348"/>
                  <a:gd name="T50" fmla="*/ 0 w 1580"/>
                  <a:gd name="T51" fmla="*/ 1004 h 1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80" h="1348">
                    <a:moveTo>
                      <a:pt x="0" y="1004"/>
                    </a:moveTo>
                    <a:lnTo>
                      <a:pt x="25" y="761"/>
                    </a:lnTo>
                    <a:lnTo>
                      <a:pt x="148" y="564"/>
                    </a:lnTo>
                    <a:lnTo>
                      <a:pt x="343" y="0"/>
                    </a:lnTo>
                    <a:lnTo>
                      <a:pt x="440" y="30"/>
                    </a:lnTo>
                    <a:lnTo>
                      <a:pt x="445" y="55"/>
                    </a:lnTo>
                    <a:lnTo>
                      <a:pt x="471" y="59"/>
                    </a:lnTo>
                    <a:lnTo>
                      <a:pt x="520" y="156"/>
                    </a:lnTo>
                    <a:lnTo>
                      <a:pt x="512" y="188"/>
                    </a:lnTo>
                    <a:lnTo>
                      <a:pt x="589" y="254"/>
                    </a:lnTo>
                    <a:lnTo>
                      <a:pt x="724" y="249"/>
                    </a:lnTo>
                    <a:lnTo>
                      <a:pt x="824" y="294"/>
                    </a:lnTo>
                    <a:lnTo>
                      <a:pt x="872" y="284"/>
                    </a:lnTo>
                    <a:lnTo>
                      <a:pt x="1175" y="294"/>
                    </a:lnTo>
                    <a:lnTo>
                      <a:pt x="1521" y="375"/>
                    </a:lnTo>
                    <a:lnTo>
                      <a:pt x="1539" y="418"/>
                    </a:lnTo>
                    <a:lnTo>
                      <a:pt x="1580" y="481"/>
                    </a:lnTo>
                    <a:lnTo>
                      <a:pt x="1525" y="564"/>
                    </a:lnTo>
                    <a:lnTo>
                      <a:pt x="1464" y="660"/>
                    </a:lnTo>
                    <a:lnTo>
                      <a:pt x="1389" y="731"/>
                    </a:lnTo>
                    <a:lnTo>
                      <a:pt x="1378" y="778"/>
                    </a:lnTo>
                    <a:lnTo>
                      <a:pt x="1421" y="830"/>
                    </a:lnTo>
                    <a:lnTo>
                      <a:pt x="1373" y="939"/>
                    </a:lnTo>
                    <a:lnTo>
                      <a:pt x="1279" y="1348"/>
                    </a:lnTo>
                    <a:lnTo>
                      <a:pt x="744" y="1214"/>
                    </a:lnTo>
                    <a:lnTo>
                      <a:pt x="0" y="100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8" name="Freeform 61">
                <a:extLst>
                  <a:ext uri="{FF2B5EF4-FFF2-40B4-BE49-F238E27FC236}">
                    <a16:creationId xmlns:a16="http://schemas.microsoft.com/office/drawing/2014/main" id="{DD5C0000-531F-459E-A18B-F4825E42B748}"/>
                  </a:ext>
                </a:extLst>
              </p:cNvPr>
              <p:cNvSpPr>
                <a:spLocks/>
              </p:cNvSpPr>
              <p:nvPr/>
            </p:nvSpPr>
            <p:spPr bwMode="gray">
              <a:xfrm>
                <a:off x="4404" y="1720"/>
                <a:ext cx="576" cy="371"/>
              </a:xfrm>
              <a:custGeom>
                <a:avLst/>
                <a:gdLst>
                  <a:gd name="T0" fmla="*/ 0 w 1153"/>
                  <a:gd name="T1" fmla="*/ 183 h 741"/>
                  <a:gd name="T2" fmla="*/ 54 w 1153"/>
                  <a:gd name="T3" fmla="*/ 510 h 741"/>
                  <a:gd name="T4" fmla="*/ 92 w 1153"/>
                  <a:gd name="T5" fmla="*/ 741 h 741"/>
                  <a:gd name="T6" fmla="*/ 284 w 1153"/>
                  <a:gd name="T7" fmla="*/ 709 h 741"/>
                  <a:gd name="T8" fmla="*/ 977 w 1153"/>
                  <a:gd name="T9" fmla="*/ 576 h 741"/>
                  <a:gd name="T10" fmla="*/ 1006 w 1153"/>
                  <a:gd name="T11" fmla="*/ 542 h 741"/>
                  <a:gd name="T12" fmla="*/ 1046 w 1153"/>
                  <a:gd name="T13" fmla="*/ 542 h 741"/>
                  <a:gd name="T14" fmla="*/ 1091 w 1153"/>
                  <a:gd name="T15" fmla="*/ 511 h 741"/>
                  <a:gd name="T16" fmla="*/ 1114 w 1153"/>
                  <a:gd name="T17" fmla="*/ 462 h 741"/>
                  <a:gd name="T18" fmla="*/ 1153 w 1153"/>
                  <a:gd name="T19" fmla="*/ 425 h 741"/>
                  <a:gd name="T20" fmla="*/ 1041 w 1153"/>
                  <a:gd name="T21" fmla="*/ 333 h 741"/>
                  <a:gd name="T22" fmla="*/ 1038 w 1153"/>
                  <a:gd name="T23" fmla="*/ 246 h 741"/>
                  <a:gd name="T24" fmla="*/ 1090 w 1153"/>
                  <a:gd name="T25" fmla="*/ 130 h 741"/>
                  <a:gd name="T26" fmla="*/ 1015 w 1153"/>
                  <a:gd name="T27" fmla="*/ 87 h 741"/>
                  <a:gd name="T28" fmla="*/ 984 w 1153"/>
                  <a:gd name="T29" fmla="*/ 28 h 741"/>
                  <a:gd name="T30" fmla="*/ 931 w 1153"/>
                  <a:gd name="T31" fmla="*/ 0 h 741"/>
                  <a:gd name="T32" fmla="*/ 166 w 1153"/>
                  <a:gd name="T33" fmla="*/ 146 h 741"/>
                  <a:gd name="T34" fmla="*/ 128 w 1153"/>
                  <a:gd name="T35" fmla="*/ 87 h 741"/>
                  <a:gd name="T36" fmla="*/ 0 w 1153"/>
                  <a:gd name="T37" fmla="*/ 18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53" h="741">
                    <a:moveTo>
                      <a:pt x="0" y="183"/>
                    </a:moveTo>
                    <a:lnTo>
                      <a:pt x="54" y="510"/>
                    </a:lnTo>
                    <a:lnTo>
                      <a:pt x="92" y="741"/>
                    </a:lnTo>
                    <a:lnTo>
                      <a:pt x="284" y="709"/>
                    </a:lnTo>
                    <a:lnTo>
                      <a:pt x="977" y="576"/>
                    </a:lnTo>
                    <a:lnTo>
                      <a:pt x="1006" y="542"/>
                    </a:lnTo>
                    <a:lnTo>
                      <a:pt x="1046" y="542"/>
                    </a:lnTo>
                    <a:lnTo>
                      <a:pt x="1091" y="511"/>
                    </a:lnTo>
                    <a:lnTo>
                      <a:pt x="1114" y="462"/>
                    </a:lnTo>
                    <a:lnTo>
                      <a:pt x="1153" y="425"/>
                    </a:lnTo>
                    <a:lnTo>
                      <a:pt x="1041" y="333"/>
                    </a:lnTo>
                    <a:lnTo>
                      <a:pt x="1038" y="246"/>
                    </a:lnTo>
                    <a:lnTo>
                      <a:pt x="1090" y="130"/>
                    </a:lnTo>
                    <a:lnTo>
                      <a:pt x="1015" y="87"/>
                    </a:lnTo>
                    <a:lnTo>
                      <a:pt x="984" y="28"/>
                    </a:lnTo>
                    <a:lnTo>
                      <a:pt x="931" y="0"/>
                    </a:lnTo>
                    <a:lnTo>
                      <a:pt x="166" y="146"/>
                    </a:lnTo>
                    <a:lnTo>
                      <a:pt x="128" y="87"/>
                    </a:lnTo>
                    <a:lnTo>
                      <a:pt x="0" y="18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9" name="Freeform 62">
                <a:extLst>
                  <a:ext uri="{FF2B5EF4-FFF2-40B4-BE49-F238E27FC236}">
                    <a16:creationId xmlns:a16="http://schemas.microsoft.com/office/drawing/2014/main" id="{B7AEDDED-6240-4057-ADD6-960F52F4E462}"/>
                  </a:ext>
                </a:extLst>
              </p:cNvPr>
              <p:cNvSpPr>
                <a:spLocks/>
              </p:cNvSpPr>
              <p:nvPr/>
            </p:nvSpPr>
            <p:spPr bwMode="gray">
              <a:xfrm>
                <a:off x="5194" y="1634"/>
                <a:ext cx="77" cy="96"/>
              </a:xfrm>
              <a:custGeom>
                <a:avLst/>
                <a:gdLst>
                  <a:gd name="T0" fmla="*/ 0 w 154"/>
                  <a:gd name="T1" fmla="*/ 19 h 192"/>
                  <a:gd name="T2" fmla="*/ 33 w 154"/>
                  <a:gd name="T3" fmla="*/ 183 h 192"/>
                  <a:gd name="T4" fmla="*/ 39 w 154"/>
                  <a:gd name="T5" fmla="*/ 192 h 192"/>
                  <a:gd name="T6" fmla="*/ 97 w 154"/>
                  <a:gd name="T7" fmla="*/ 159 h 192"/>
                  <a:gd name="T8" fmla="*/ 89 w 154"/>
                  <a:gd name="T9" fmla="*/ 109 h 192"/>
                  <a:gd name="T10" fmla="*/ 99 w 154"/>
                  <a:gd name="T11" fmla="*/ 85 h 192"/>
                  <a:gd name="T12" fmla="*/ 115 w 154"/>
                  <a:gd name="T13" fmla="*/ 102 h 192"/>
                  <a:gd name="T14" fmla="*/ 121 w 154"/>
                  <a:gd name="T15" fmla="*/ 137 h 192"/>
                  <a:gd name="T16" fmla="*/ 132 w 154"/>
                  <a:gd name="T17" fmla="*/ 135 h 192"/>
                  <a:gd name="T18" fmla="*/ 154 w 154"/>
                  <a:gd name="T19" fmla="*/ 102 h 192"/>
                  <a:gd name="T20" fmla="*/ 132 w 154"/>
                  <a:gd name="T21" fmla="*/ 61 h 192"/>
                  <a:gd name="T22" fmla="*/ 98 w 154"/>
                  <a:gd name="T23" fmla="*/ 55 h 192"/>
                  <a:gd name="T24" fmla="*/ 76 w 154"/>
                  <a:gd name="T25" fmla="*/ 5 h 192"/>
                  <a:gd name="T26" fmla="*/ 53 w 154"/>
                  <a:gd name="T27" fmla="*/ 0 h 192"/>
                  <a:gd name="T28" fmla="*/ 0 w 154"/>
                  <a:gd name="T29" fmla="*/ 1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192">
                    <a:moveTo>
                      <a:pt x="0" y="19"/>
                    </a:moveTo>
                    <a:lnTo>
                      <a:pt x="33" y="183"/>
                    </a:lnTo>
                    <a:lnTo>
                      <a:pt x="39" y="192"/>
                    </a:lnTo>
                    <a:lnTo>
                      <a:pt x="97" y="159"/>
                    </a:lnTo>
                    <a:lnTo>
                      <a:pt x="89" y="109"/>
                    </a:lnTo>
                    <a:lnTo>
                      <a:pt x="99" y="85"/>
                    </a:lnTo>
                    <a:lnTo>
                      <a:pt x="115" y="102"/>
                    </a:lnTo>
                    <a:lnTo>
                      <a:pt x="121" y="137"/>
                    </a:lnTo>
                    <a:lnTo>
                      <a:pt x="132" y="135"/>
                    </a:lnTo>
                    <a:lnTo>
                      <a:pt x="154" y="102"/>
                    </a:lnTo>
                    <a:lnTo>
                      <a:pt x="132" y="61"/>
                    </a:lnTo>
                    <a:lnTo>
                      <a:pt x="98" y="55"/>
                    </a:lnTo>
                    <a:lnTo>
                      <a:pt x="76" y="5"/>
                    </a:lnTo>
                    <a:lnTo>
                      <a:pt x="53" y="0"/>
                    </a:lnTo>
                    <a:lnTo>
                      <a:pt x="0" y="1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0" name="Freeform 63">
                <a:extLst>
                  <a:ext uri="{FF2B5EF4-FFF2-40B4-BE49-F238E27FC236}">
                    <a16:creationId xmlns:a16="http://schemas.microsoft.com/office/drawing/2014/main" id="{ED437FC0-0093-4490-A4E9-3A9B62CDD3A3}"/>
                  </a:ext>
                </a:extLst>
              </p:cNvPr>
              <p:cNvSpPr>
                <a:spLocks/>
              </p:cNvSpPr>
              <p:nvPr/>
            </p:nvSpPr>
            <p:spPr bwMode="gray">
              <a:xfrm>
                <a:off x="4261" y="2666"/>
                <a:ext cx="504" cy="386"/>
              </a:xfrm>
              <a:custGeom>
                <a:avLst/>
                <a:gdLst>
                  <a:gd name="T0" fmla="*/ 0 w 1008"/>
                  <a:gd name="T1" fmla="*/ 181 h 772"/>
                  <a:gd name="T2" fmla="*/ 42 w 1008"/>
                  <a:gd name="T3" fmla="*/ 103 h 772"/>
                  <a:gd name="T4" fmla="*/ 186 w 1008"/>
                  <a:gd name="T5" fmla="*/ 32 h 772"/>
                  <a:gd name="T6" fmla="*/ 455 w 1008"/>
                  <a:gd name="T7" fmla="*/ 0 h 772"/>
                  <a:gd name="T8" fmla="*/ 566 w 1008"/>
                  <a:gd name="T9" fmla="*/ 72 h 772"/>
                  <a:gd name="T10" fmla="*/ 742 w 1008"/>
                  <a:gd name="T11" fmla="*/ 46 h 772"/>
                  <a:gd name="T12" fmla="*/ 1008 w 1008"/>
                  <a:gd name="T13" fmla="*/ 238 h 772"/>
                  <a:gd name="T14" fmla="*/ 931 w 1008"/>
                  <a:gd name="T15" fmla="*/ 326 h 772"/>
                  <a:gd name="T16" fmla="*/ 890 w 1008"/>
                  <a:gd name="T17" fmla="*/ 387 h 772"/>
                  <a:gd name="T18" fmla="*/ 895 w 1008"/>
                  <a:gd name="T19" fmla="*/ 448 h 772"/>
                  <a:gd name="T20" fmla="*/ 825 w 1008"/>
                  <a:gd name="T21" fmla="*/ 506 h 772"/>
                  <a:gd name="T22" fmla="*/ 771 w 1008"/>
                  <a:gd name="T23" fmla="*/ 591 h 772"/>
                  <a:gd name="T24" fmla="*/ 694 w 1008"/>
                  <a:gd name="T25" fmla="*/ 637 h 772"/>
                  <a:gd name="T26" fmla="*/ 661 w 1008"/>
                  <a:gd name="T27" fmla="*/ 643 h 772"/>
                  <a:gd name="T28" fmla="*/ 646 w 1008"/>
                  <a:gd name="T29" fmla="*/ 699 h 772"/>
                  <a:gd name="T30" fmla="*/ 602 w 1008"/>
                  <a:gd name="T31" fmla="*/ 669 h 772"/>
                  <a:gd name="T32" fmla="*/ 641 w 1008"/>
                  <a:gd name="T33" fmla="*/ 720 h 772"/>
                  <a:gd name="T34" fmla="*/ 604 w 1008"/>
                  <a:gd name="T35" fmla="*/ 772 h 772"/>
                  <a:gd name="T36" fmla="*/ 567 w 1008"/>
                  <a:gd name="T37" fmla="*/ 765 h 772"/>
                  <a:gd name="T38" fmla="*/ 543 w 1008"/>
                  <a:gd name="T39" fmla="*/ 734 h 772"/>
                  <a:gd name="T40" fmla="*/ 500 w 1008"/>
                  <a:gd name="T41" fmla="*/ 657 h 772"/>
                  <a:gd name="T42" fmla="*/ 476 w 1008"/>
                  <a:gd name="T43" fmla="*/ 647 h 772"/>
                  <a:gd name="T44" fmla="*/ 428 w 1008"/>
                  <a:gd name="T45" fmla="*/ 545 h 772"/>
                  <a:gd name="T46" fmla="*/ 358 w 1008"/>
                  <a:gd name="T47" fmla="*/ 502 h 772"/>
                  <a:gd name="T48" fmla="*/ 309 w 1008"/>
                  <a:gd name="T49" fmla="*/ 433 h 772"/>
                  <a:gd name="T50" fmla="*/ 188 w 1008"/>
                  <a:gd name="T51" fmla="*/ 345 h 772"/>
                  <a:gd name="T52" fmla="*/ 130 w 1008"/>
                  <a:gd name="T53" fmla="*/ 266 h 772"/>
                  <a:gd name="T54" fmla="*/ 0 w 1008"/>
                  <a:gd name="T55" fmla="*/ 181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08" h="772">
                    <a:moveTo>
                      <a:pt x="0" y="181"/>
                    </a:moveTo>
                    <a:lnTo>
                      <a:pt x="42" y="103"/>
                    </a:lnTo>
                    <a:lnTo>
                      <a:pt x="186" y="32"/>
                    </a:lnTo>
                    <a:lnTo>
                      <a:pt x="455" y="0"/>
                    </a:lnTo>
                    <a:lnTo>
                      <a:pt x="566" y="72"/>
                    </a:lnTo>
                    <a:lnTo>
                      <a:pt x="742" y="46"/>
                    </a:lnTo>
                    <a:lnTo>
                      <a:pt x="1008" y="238"/>
                    </a:lnTo>
                    <a:lnTo>
                      <a:pt x="931" y="326"/>
                    </a:lnTo>
                    <a:lnTo>
                      <a:pt x="890" y="387"/>
                    </a:lnTo>
                    <a:lnTo>
                      <a:pt x="895" y="448"/>
                    </a:lnTo>
                    <a:lnTo>
                      <a:pt x="825" y="506"/>
                    </a:lnTo>
                    <a:lnTo>
                      <a:pt x="771" y="591"/>
                    </a:lnTo>
                    <a:lnTo>
                      <a:pt x="694" y="637"/>
                    </a:lnTo>
                    <a:lnTo>
                      <a:pt x="661" y="643"/>
                    </a:lnTo>
                    <a:lnTo>
                      <a:pt x="646" y="699"/>
                    </a:lnTo>
                    <a:lnTo>
                      <a:pt x="602" y="669"/>
                    </a:lnTo>
                    <a:lnTo>
                      <a:pt x="641" y="720"/>
                    </a:lnTo>
                    <a:lnTo>
                      <a:pt x="604" y="772"/>
                    </a:lnTo>
                    <a:lnTo>
                      <a:pt x="567" y="765"/>
                    </a:lnTo>
                    <a:lnTo>
                      <a:pt x="543" y="734"/>
                    </a:lnTo>
                    <a:lnTo>
                      <a:pt x="500" y="657"/>
                    </a:lnTo>
                    <a:lnTo>
                      <a:pt x="476" y="647"/>
                    </a:lnTo>
                    <a:lnTo>
                      <a:pt x="428" y="545"/>
                    </a:lnTo>
                    <a:lnTo>
                      <a:pt x="358" y="502"/>
                    </a:lnTo>
                    <a:lnTo>
                      <a:pt x="309" y="433"/>
                    </a:lnTo>
                    <a:lnTo>
                      <a:pt x="188" y="345"/>
                    </a:lnTo>
                    <a:lnTo>
                      <a:pt x="130" y="266"/>
                    </a:lnTo>
                    <a:lnTo>
                      <a:pt x="0" y="18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1" name="Freeform 64">
                <a:extLst>
                  <a:ext uri="{FF2B5EF4-FFF2-40B4-BE49-F238E27FC236}">
                    <a16:creationId xmlns:a16="http://schemas.microsoft.com/office/drawing/2014/main" id="{14893D5E-C236-4AA0-A9F3-BCB1D18EE5EF}"/>
                  </a:ext>
                </a:extLst>
              </p:cNvPr>
              <p:cNvSpPr>
                <a:spLocks/>
              </p:cNvSpPr>
              <p:nvPr/>
            </p:nvSpPr>
            <p:spPr bwMode="gray">
              <a:xfrm>
                <a:off x="2244" y="1389"/>
                <a:ext cx="697" cy="468"/>
              </a:xfrm>
              <a:custGeom>
                <a:avLst/>
                <a:gdLst>
                  <a:gd name="T0" fmla="*/ 0 w 1395"/>
                  <a:gd name="T1" fmla="*/ 733 h 936"/>
                  <a:gd name="T2" fmla="*/ 46 w 1395"/>
                  <a:gd name="T3" fmla="*/ 233 h 936"/>
                  <a:gd name="T4" fmla="*/ 69 w 1395"/>
                  <a:gd name="T5" fmla="*/ 0 h 936"/>
                  <a:gd name="T6" fmla="*/ 687 w 1395"/>
                  <a:gd name="T7" fmla="*/ 45 h 936"/>
                  <a:gd name="T8" fmla="*/ 1374 w 1395"/>
                  <a:gd name="T9" fmla="*/ 66 h 936"/>
                  <a:gd name="T10" fmla="*/ 1328 w 1395"/>
                  <a:gd name="T11" fmla="*/ 155 h 936"/>
                  <a:gd name="T12" fmla="*/ 1395 w 1395"/>
                  <a:gd name="T13" fmla="*/ 220 h 936"/>
                  <a:gd name="T14" fmla="*/ 1391 w 1395"/>
                  <a:gd name="T15" fmla="*/ 679 h 936"/>
                  <a:gd name="T16" fmla="*/ 1364 w 1395"/>
                  <a:gd name="T17" fmla="*/ 677 h 936"/>
                  <a:gd name="T18" fmla="*/ 1367 w 1395"/>
                  <a:gd name="T19" fmla="*/ 738 h 936"/>
                  <a:gd name="T20" fmla="*/ 1389 w 1395"/>
                  <a:gd name="T21" fmla="*/ 783 h 936"/>
                  <a:gd name="T22" fmla="*/ 1374 w 1395"/>
                  <a:gd name="T23" fmla="*/ 827 h 936"/>
                  <a:gd name="T24" fmla="*/ 1387 w 1395"/>
                  <a:gd name="T25" fmla="*/ 936 h 936"/>
                  <a:gd name="T26" fmla="*/ 1357 w 1395"/>
                  <a:gd name="T27" fmla="*/ 926 h 936"/>
                  <a:gd name="T28" fmla="*/ 1322 w 1395"/>
                  <a:gd name="T29" fmla="*/ 884 h 936"/>
                  <a:gd name="T30" fmla="*/ 1255 w 1395"/>
                  <a:gd name="T31" fmla="*/ 854 h 936"/>
                  <a:gd name="T32" fmla="*/ 1198 w 1395"/>
                  <a:gd name="T33" fmla="*/ 841 h 936"/>
                  <a:gd name="T34" fmla="*/ 1078 w 1395"/>
                  <a:gd name="T35" fmla="*/ 846 h 936"/>
                  <a:gd name="T36" fmla="*/ 1009 w 1395"/>
                  <a:gd name="T37" fmla="*/ 795 h 936"/>
                  <a:gd name="T38" fmla="*/ 0 w 1395"/>
                  <a:gd name="T39" fmla="*/ 73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5" h="936">
                    <a:moveTo>
                      <a:pt x="0" y="733"/>
                    </a:moveTo>
                    <a:lnTo>
                      <a:pt x="46" y="233"/>
                    </a:lnTo>
                    <a:lnTo>
                      <a:pt x="69" y="0"/>
                    </a:lnTo>
                    <a:lnTo>
                      <a:pt x="687" y="45"/>
                    </a:lnTo>
                    <a:lnTo>
                      <a:pt x="1374" y="66"/>
                    </a:lnTo>
                    <a:lnTo>
                      <a:pt x="1328" y="155"/>
                    </a:lnTo>
                    <a:lnTo>
                      <a:pt x="1395" y="220"/>
                    </a:lnTo>
                    <a:lnTo>
                      <a:pt x="1391" y="679"/>
                    </a:lnTo>
                    <a:lnTo>
                      <a:pt x="1364" y="677"/>
                    </a:lnTo>
                    <a:lnTo>
                      <a:pt x="1367" y="738"/>
                    </a:lnTo>
                    <a:lnTo>
                      <a:pt x="1389" y="783"/>
                    </a:lnTo>
                    <a:lnTo>
                      <a:pt x="1374" y="827"/>
                    </a:lnTo>
                    <a:lnTo>
                      <a:pt x="1387" y="936"/>
                    </a:lnTo>
                    <a:lnTo>
                      <a:pt x="1357" y="926"/>
                    </a:lnTo>
                    <a:lnTo>
                      <a:pt x="1322" y="884"/>
                    </a:lnTo>
                    <a:lnTo>
                      <a:pt x="1255" y="854"/>
                    </a:lnTo>
                    <a:lnTo>
                      <a:pt x="1198" y="841"/>
                    </a:lnTo>
                    <a:lnTo>
                      <a:pt x="1078" y="846"/>
                    </a:lnTo>
                    <a:lnTo>
                      <a:pt x="1009" y="795"/>
                    </a:lnTo>
                    <a:lnTo>
                      <a:pt x="0" y="73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2" name="Freeform 65">
                <a:extLst>
                  <a:ext uri="{FF2B5EF4-FFF2-40B4-BE49-F238E27FC236}">
                    <a16:creationId xmlns:a16="http://schemas.microsoft.com/office/drawing/2014/main" id="{64FBEC94-E4E7-46D7-A9A0-643FC4094C18}"/>
                  </a:ext>
                </a:extLst>
              </p:cNvPr>
              <p:cNvSpPr>
                <a:spLocks/>
              </p:cNvSpPr>
              <p:nvPr/>
            </p:nvSpPr>
            <p:spPr bwMode="gray">
              <a:xfrm>
                <a:off x="3555" y="2497"/>
                <a:ext cx="845" cy="287"/>
              </a:xfrm>
              <a:custGeom>
                <a:avLst/>
                <a:gdLst>
                  <a:gd name="T0" fmla="*/ 0 w 1691"/>
                  <a:gd name="T1" fmla="*/ 575 h 575"/>
                  <a:gd name="T2" fmla="*/ 30 w 1691"/>
                  <a:gd name="T3" fmla="*/ 473 h 575"/>
                  <a:gd name="T4" fmla="*/ 18 w 1691"/>
                  <a:gd name="T5" fmla="*/ 465 h 575"/>
                  <a:gd name="T6" fmla="*/ 69 w 1691"/>
                  <a:gd name="T7" fmla="*/ 426 h 575"/>
                  <a:gd name="T8" fmla="*/ 114 w 1691"/>
                  <a:gd name="T9" fmla="*/ 335 h 575"/>
                  <a:gd name="T10" fmla="*/ 98 w 1691"/>
                  <a:gd name="T11" fmla="*/ 315 h 575"/>
                  <a:gd name="T12" fmla="*/ 121 w 1691"/>
                  <a:gd name="T13" fmla="*/ 272 h 575"/>
                  <a:gd name="T14" fmla="*/ 124 w 1691"/>
                  <a:gd name="T15" fmla="*/ 223 h 575"/>
                  <a:gd name="T16" fmla="*/ 154 w 1691"/>
                  <a:gd name="T17" fmla="*/ 186 h 575"/>
                  <a:gd name="T18" fmla="*/ 421 w 1691"/>
                  <a:gd name="T19" fmla="*/ 167 h 575"/>
                  <a:gd name="T20" fmla="*/ 417 w 1691"/>
                  <a:gd name="T21" fmla="*/ 123 h 575"/>
                  <a:gd name="T22" fmla="*/ 502 w 1691"/>
                  <a:gd name="T23" fmla="*/ 127 h 575"/>
                  <a:gd name="T24" fmla="*/ 1295 w 1691"/>
                  <a:gd name="T25" fmla="*/ 54 h 575"/>
                  <a:gd name="T26" fmla="*/ 1691 w 1691"/>
                  <a:gd name="T27" fmla="*/ 0 h 575"/>
                  <a:gd name="T28" fmla="*/ 1683 w 1691"/>
                  <a:gd name="T29" fmla="*/ 56 h 575"/>
                  <a:gd name="T30" fmla="*/ 1656 w 1691"/>
                  <a:gd name="T31" fmla="*/ 74 h 575"/>
                  <a:gd name="T32" fmla="*/ 1621 w 1691"/>
                  <a:gd name="T33" fmla="*/ 136 h 575"/>
                  <a:gd name="T34" fmla="*/ 1594 w 1691"/>
                  <a:gd name="T35" fmla="*/ 132 h 575"/>
                  <a:gd name="T36" fmla="*/ 1563 w 1691"/>
                  <a:gd name="T37" fmla="*/ 149 h 575"/>
                  <a:gd name="T38" fmla="*/ 1542 w 1691"/>
                  <a:gd name="T39" fmla="*/ 180 h 575"/>
                  <a:gd name="T40" fmla="*/ 1513 w 1691"/>
                  <a:gd name="T41" fmla="*/ 160 h 575"/>
                  <a:gd name="T42" fmla="*/ 1468 w 1691"/>
                  <a:gd name="T43" fmla="*/ 199 h 575"/>
                  <a:gd name="T44" fmla="*/ 1462 w 1691"/>
                  <a:gd name="T45" fmla="*/ 232 h 575"/>
                  <a:gd name="T46" fmla="*/ 1270 w 1691"/>
                  <a:gd name="T47" fmla="*/ 345 h 575"/>
                  <a:gd name="T48" fmla="*/ 1259 w 1691"/>
                  <a:gd name="T49" fmla="*/ 389 h 575"/>
                  <a:gd name="T50" fmla="*/ 1208 w 1691"/>
                  <a:gd name="T51" fmla="*/ 414 h 575"/>
                  <a:gd name="T52" fmla="*/ 1209 w 1691"/>
                  <a:gd name="T53" fmla="*/ 471 h 575"/>
                  <a:gd name="T54" fmla="*/ 949 w 1691"/>
                  <a:gd name="T55" fmla="*/ 504 h 575"/>
                  <a:gd name="T56" fmla="*/ 424 w 1691"/>
                  <a:gd name="T57" fmla="*/ 547 h 575"/>
                  <a:gd name="T58" fmla="*/ 0 w 1691"/>
                  <a:gd name="T59" fmla="*/ 575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91" h="575">
                    <a:moveTo>
                      <a:pt x="0" y="575"/>
                    </a:moveTo>
                    <a:lnTo>
                      <a:pt x="30" y="473"/>
                    </a:lnTo>
                    <a:lnTo>
                      <a:pt x="18" y="465"/>
                    </a:lnTo>
                    <a:lnTo>
                      <a:pt x="69" y="426"/>
                    </a:lnTo>
                    <a:lnTo>
                      <a:pt x="114" y="335"/>
                    </a:lnTo>
                    <a:lnTo>
                      <a:pt x="98" y="315"/>
                    </a:lnTo>
                    <a:lnTo>
                      <a:pt x="121" y="272"/>
                    </a:lnTo>
                    <a:lnTo>
                      <a:pt x="124" y="223"/>
                    </a:lnTo>
                    <a:lnTo>
                      <a:pt x="154" y="186"/>
                    </a:lnTo>
                    <a:lnTo>
                      <a:pt x="421" y="167"/>
                    </a:lnTo>
                    <a:lnTo>
                      <a:pt x="417" y="123"/>
                    </a:lnTo>
                    <a:lnTo>
                      <a:pt x="502" y="127"/>
                    </a:lnTo>
                    <a:lnTo>
                      <a:pt x="1295" y="54"/>
                    </a:lnTo>
                    <a:lnTo>
                      <a:pt x="1691" y="0"/>
                    </a:lnTo>
                    <a:lnTo>
                      <a:pt x="1683" y="56"/>
                    </a:lnTo>
                    <a:lnTo>
                      <a:pt x="1656" y="74"/>
                    </a:lnTo>
                    <a:lnTo>
                      <a:pt x="1621" y="136"/>
                    </a:lnTo>
                    <a:lnTo>
                      <a:pt x="1594" y="132"/>
                    </a:lnTo>
                    <a:lnTo>
                      <a:pt x="1563" y="149"/>
                    </a:lnTo>
                    <a:lnTo>
                      <a:pt x="1542" y="180"/>
                    </a:lnTo>
                    <a:lnTo>
                      <a:pt x="1513" y="160"/>
                    </a:lnTo>
                    <a:lnTo>
                      <a:pt x="1468" y="199"/>
                    </a:lnTo>
                    <a:lnTo>
                      <a:pt x="1462" y="232"/>
                    </a:lnTo>
                    <a:lnTo>
                      <a:pt x="1270" y="345"/>
                    </a:lnTo>
                    <a:lnTo>
                      <a:pt x="1259" y="389"/>
                    </a:lnTo>
                    <a:lnTo>
                      <a:pt x="1208" y="414"/>
                    </a:lnTo>
                    <a:lnTo>
                      <a:pt x="1209" y="471"/>
                    </a:lnTo>
                    <a:lnTo>
                      <a:pt x="949" y="504"/>
                    </a:lnTo>
                    <a:lnTo>
                      <a:pt x="424" y="547"/>
                    </a:lnTo>
                    <a:lnTo>
                      <a:pt x="0" y="57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3" name="Freeform 66">
                <a:extLst>
                  <a:ext uri="{FF2B5EF4-FFF2-40B4-BE49-F238E27FC236}">
                    <a16:creationId xmlns:a16="http://schemas.microsoft.com/office/drawing/2014/main" id="{ABEDC886-F9F9-4198-BA37-0AED1AE76ED8}"/>
                  </a:ext>
                </a:extLst>
              </p:cNvPr>
              <p:cNvSpPr>
                <a:spLocks/>
              </p:cNvSpPr>
              <p:nvPr/>
            </p:nvSpPr>
            <p:spPr bwMode="gray">
              <a:xfrm>
                <a:off x="1847" y="2574"/>
                <a:ext cx="1385" cy="1345"/>
              </a:xfrm>
              <a:custGeom>
                <a:avLst/>
                <a:gdLst>
                  <a:gd name="T0" fmla="*/ 55 w 2771"/>
                  <a:gd name="T1" fmla="*/ 1056 h 2690"/>
                  <a:gd name="T2" fmla="*/ 1455 w 2771"/>
                  <a:gd name="T3" fmla="*/ 34 h 2690"/>
                  <a:gd name="T4" fmla="*/ 1552 w 2771"/>
                  <a:gd name="T5" fmla="*/ 572 h 2690"/>
                  <a:gd name="T6" fmla="*/ 1595 w 2771"/>
                  <a:gd name="T7" fmla="*/ 613 h 2690"/>
                  <a:gd name="T8" fmla="*/ 1715 w 2771"/>
                  <a:gd name="T9" fmla="*/ 627 h 2690"/>
                  <a:gd name="T10" fmla="*/ 1813 w 2771"/>
                  <a:gd name="T11" fmla="*/ 637 h 2690"/>
                  <a:gd name="T12" fmla="*/ 1900 w 2771"/>
                  <a:gd name="T13" fmla="*/ 680 h 2690"/>
                  <a:gd name="T14" fmla="*/ 2015 w 2771"/>
                  <a:gd name="T15" fmla="*/ 752 h 2690"/>
                  <a:gd name="T16" fmla="*/ 2073 w 2771"/>
                  <a:gd name="T17" fmla="*/ 719 h 2690"/>
                  <a:gd name="T18" fmla="*/ 2280 w 2771"/>
                  <a:gd name="T19" fmla="*/ 716 h 2690"/>
                  <a:gd name="T20" fmla="*/ 2509 w 2771"/>
                  <a:gd name="T21" fmla="*/ 746 h 2690"/>
                  <a:gd name="T22" fmla="*/ 2653 w 2771"/>
                  <a:gd name="T23" fmla="*/ 788 h 2690"/>
                  <a:gd name="T24" fmla="*/ 2699 w 2771"/>
                  <a:gd name="T25" fmla="*/ 1219 h 2690"/>
                  <a:gd name="T26" fmla="*/ 2769 w 2771"/>
                  <a:gd name="T27" fmla="*/ 1460 h 2690"/>
                  <a:gd name="T28" fmla="*/ 2747 w 2771"/>
                  <a:gd name="T29" fmla="*/ 1621 h 2690"/>
                  <a:gd name="T30" fmla="*/ 2694 w 2771"/>
                  <a:gd name="T31" fmla="*/ 1726 h 2690"/>
                  <a:gd name="T32" fmla="*/ 2513 w 2771"/>
                  <a:gd name="T33" fmla="*/ 1835 h 2690"/>
                  <a:gd name="T34" fmla="*/ 2526 w 2771"/>
                  <a:gd name="T35" fmla="*/ 1724 h 2690"/>
                  <a:gd name="T36" fmla="*/ 2458 w 2771"/>
                  <a:gd name="T37" fmla="*/ 1796 h 2690"/>
                  <a:gd name="T38" fmla="*/ 2446 w 2771"/>
                  <a:gd name="T39" fmla="*/ 1878 h 2690"/>
                  <a:gd name="T40" fmla="*/ 2163 w 2771"/>
                  <a:gd name="T41" fmla="*/ 2080 h 2690"/>
                  <a:gd name="T42" fmla="*/ 2192 w 2771"/>
                  <a:gd name="T43" fmla="*/ 2037 h 2690"/>
                  <a:gd name="T44" fmla="*/ 2147 w 2771"/>
                  <a:gd name="T45" fmla="*/ 2001 h 2690"/>
                  <a:gd name="T46" fmla="*/ 2099 w 2771"/>
                  <a:gd name="T47" fmla="*/ 2035 h 2690"/>
                  <a:gd name="T48" fmla="*/ 2067 w 2771"/>
                  <a:gd name="T49" fmla="*/ 2057 h 2690"/>
                  <a:gd name="T50" fmla="*/ 1975 w 2771"/>
                  <a:gd name="T51" fmla="*/ 2135 h 2690"/>
                  <a:gd name="T52" fmla="*/ 1898 w 2771"/>
                  <a:gd name="T53" fmla="*/ 2213 h 2690"/>
                  <a:gd name="T54" fmla="*/ 1952 w 2771"/>
                  <a:gd name="T55" fmla="*/ 2256 h 2690"/>
                  <a:gd name="T56" fmla="*/ 1904 w 2771"/>
                  <a:gd name="T57" fmla="*/ 2323 h 2690"/>
                  <a:gd name="T58" fmla="*/ 1848 w 2771"/>
                  <a:gd name="T59" fmla="*/ 2357 h 2690"/>
                  <a:gd name="T60" fmla="*/ 1912 w 2771"/>
                  <a:gd name="T61" fmla="*/ 2571 h 2690"/>
                  <a:gd name="T62" fmla="*/ 1816 w 2771"/>
                  <a:gd name="T63" fmla="*/ 2655 h 2690"/>
                  <a:gd name="T64" fmla="*/ 1540 w 2771"/>
                  <a:gd name="T65" fmla="*/ 2562 h 2690"/>
                  <a:gd name="T66" fmla="*/ 1467 w 2771"/>
                  <a:gd name="T67" fmla="*/ 2405 h 2690"/>
                  <a:gd name="T68" fmla="*/ 1451 w 2771"/>
                  <a:gd name="T69" fmla="*/ 2267 h 2690"/>
                  <a:gd name="T70" fmla="*/ 1194 w 2771"/>
                  <a:gd name="T71" fmla="*/ 1840 h 2690"/>
                  <a:gd name="T72" fmla="*/ 995 w 2771"/>
                  <a:gd name="T73" fmla="*/ 1699 h 2690"/>
                  <a:gd name="T74" fmla="*/ 855 w 2771"/>
                  <a:gd name="T75" fmla="*/ 1692 h 2690"/>
                  <a:gd name="T76" fmla="*/ 681 w 2771"/>
                  <a:gd name="T77" fmla="*/ 1874 h 2690"/>
                  <a:gd name="T78" fmla="*/ 495 w 2771"/>
                  <a:gd name="T79" fmla="*/ 1777 h 2690"/>
                  <a:gd name="T80" fmla="*/ 368 w 2771"/>
                  <a:gd name="T81" fmla="*/ 1537 h 2690"/>
                  <a:gd name="T82" fmla="*/ 121 w 2771"/>
                  <a:gd name="T83" fmla="*/ 1217 h 2690"/>
                  <a:gd name="T84" fmla="*/ 16 w 2771"/>
                  <a:gd name="T85" fmla="*/ 1103 h 2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71" h="2690">
                    <a:moveTo>
                      <a:pt x="16" y="1103"/>
                    </a:moveTo>
                    <a:lnTo>
                      <a:pt x="0" y="1051"/>
                    </a:lnTo>
                    <a:lnTo>
                      <a:pt x="55" y="1056"/>
                    </a:lnTo>
                    <a:lnTo>
                      <a:pt x="753" y="1123"/>
                    </a:lnTo>
                    <a:lnTo>
                      <a:pt x="857" y="0"/>
                    </a:lnTo>
                    <a:lnTo>
                      <a:pt x="1455" y="34"/>
                    </a:lnTo>
                    <a:lnTo>
                      <a:pt x="1435" y="520"/>
                    </a:lnTo>
                    <a:lnTo>
                      <a:pt x="1494" y="569"/>
                    </a:lnTo>
                    <a:lnTo>
                      <a:pt x="1552" y="572"/>
                    </a:lnTo>
                    <a:lnTo>
                      <a:pt x="1563" y="552"/>
                    </a:lnTo>
                    <a:lnTo>
                      <a:pt x="1597" y="581"/>
                    </a:lnTo>
                    <a:lnTo>
                      <a:pt x="1595" y="613"/>
                    </a:lnTo>
                    <a:lnTo>
                      <a:pt x="1644" y="618"/>
                    </a:lnTo>
                    <a:lnTo>
                      <a:pt x="1685" y="638"/>
                    </a:lnTo>
                    <a:lnTo>
                      <a:pt x="1715" y="627"/>
                    </a:lnTo>
                    <a:lnTo>
                      <a:pt x="1753" y="652"/>
                    </a:lnTo>
                    <a:lnTo>
                      <a:pt x="1760" y="633"/>
                    </a:lnTo>
                    <a:lnTo>
                      <a:pt x="1813" y="637"/>
                    </a:lnTo>
                    <a:lnTo>
                      <a:pt x="1843" y="698"/>
                    </a:lnTo>
                    <a:lnTo>
                      <a:pt x="1866" y="717"/>
                    </a:lnTo>
                    <a:lnTo>
                      <a:pt x="1900" y="680"/>
                    </a:lnTo>
                    <a:lnTo>
                      <a:pt x="1963" y="730"/>
                    </a:lnTo>
                    <a:lnTo>
                      <a:pt x="2001" y="705"/>
                    </a:lnTo>
                    <a:lnTo>
                      <a:pt x="2015" y="752"/>
                    </a:lnTo>
                    <a:lnTo>
                      <a:pt x="2022" y="717"/>
                    </a:lnTo>
                    <a:lnTo>
                      <a:pt x="2062" y="690"/>
                    </a:lnTo>
                    <a:lnTo>
                      <a:pt x="2073" y="719"/>
                    </a:lnTo>
                    <a:lnTo>
                      <a:pt x="2127" y="710"/>
                    </a:lnTo>
                    <a:lnTo>
                      <a:pt x="2170" y="751"/>
                    </a:lnTo>
                    <a:lnTo>
                      <a:pt x="2280" y="716"/>
                    </a:lnTo>
                    <a:lnTo>
                      <a:pt x="2391" y="705"/>
                    </a:lnTo>
                    <a:lnTo>
                      <a:pt x="2424" y="689"/>
                    </a:lnTo>
                    <a:lnTo>
                      <a:pt x="2509" y="746"/>
                    </a:lnTo>
                    <a:lnTo>
                      <a:pt x="2562" y="765"/>
                    </a:lnTo>
                    <a:lnTo>
                      <a:pt x="2582" y="790"/>
                    </a:lnTo>
                    <a:lnTo>
                      <a:pt x="2653" y="788"/>
                    </a:lnTo>
                    <a:lnTo>
                      <a:pt x="2656" y="922"/>
                    </a:lnTo>
                    <a:lnTo>
                      <a:pt x="2669" y="1185"/>
                    </a:lnTo>
                    <a:lnTo>
                      <a:pt x="2699" y="1219"/>
                    </a:lnTo>
                    <a:lnTo>
                      <a:pt x="2711" y="1286"/>
                    </a:lnTo>
                    <a:lnTo>
                      <a:pt x="2771" y="1380"/>
                    </a:lnTo>
                    <a:lnTo>
                      <a:pt x="2769" y="1460"/>
                    </a:lnTo>
                    <a:lnTo>
                      <a:pt x="2733" y="1536"/>
                    </a:lnTo>
                    <a:lnTo>
                      <a:pt x="2736" y="1577"/>
                    </a:lnTo>
                    <a:lnTo>
                      <a:pt x="2747" y="1621"/>
                    </a:lnTo>
                    <a:lnTo>
                      <a:pt x="2742" y="1664"/>
                    </a:lnTo>
                    <a:lnTo>
                      <a:pt x="2721" y="1692"/>
                    </a:lnTo>
                    <a:lnTo>
                      <a:pt x="2694" y="1726"/>
                    </a:lnTo>
                    <a:lnTo>
                      <a:pt x="2713" y="1747"/>
                    </a:lnTo>
                    <a:lnTo>
                      <a:pt x="2602" y="1784"/>
                    </a:lnTo>
                    <a:lnTo>
                      <a:pt x="2513" y="1835"/>
                    </a:lnTo>
                    <a:lnTo>
                      <a:pt x="2567" y="1793"/>
                    </a:lnTo>
                    <a:lnTo>
                      <a:pt x="2509" y="1792"/>
                    </a:lnTo>
                    <a:lnTo>
                      <a:pt x="2526" y="1724"/>
                    </a:lnTo>
                    <a:lnTo>
                      <a:pt x="2479" y="1763"/>
                    </a:lnTo>
                    <a:lnTo>
                      <a:pt x="2456" y="1750"/>
                    </a:lnTo>
                    <a:lnTo>
                      <a:pt x="2458" y="1796"/>
                    </a:lnTo>
                    <a:lnTo>
                      <a:pt x="2478" y="1804"/>
                    </a:lnTo>
                    <a:lnTo>
                      <a:pt x="2482" y="1846"/>
                    </a:lnTo>
                    <a:lnTo>
                      <a:pt x="2446" y="1878"/>
                    </a:lnTo>
                    <a:lnTo>
                      <a:pt x="2425" y="1876"/>
                    </a:lnTo>
                    <a:lnTo>
                      <a:pt x="2419" y="1923"/>
                    </a:lnTo>
                    <a:lnTo>
                      <a:pt x="2163" y="2080"/>
                    </a:lnTo>
                    <a:lnTo>
                      <a:pt x="2166" y="2064"/>
                    </a:lnTo>
                    <a:lnTo>
                      <a:pt x="2284" y="1988"/>
                    </a:lnTo>
                    <a:lnTo>
                      <a:pt x="2192" y="2037"/>
                    </a:lnTo>
                    <a:lnTo>
                      <a:pt x="2198" y="1992"/>
                    </a:lnTo>
                    <a:lnTo>
                      <a:pt x="2173" y="2014"/>
                    </a:lnTo>
                    <a:lnTo>
                      <a:pt x="2147" y="2001"/>
                    </a:lnTo>
                    <a:lnTo>
                      <a:pt x="2137" y="2037"/>
                    </a:lnTo>
                    <a:lnTo>
                      <a:pt x="2096" y="2001"/>
                    </a:lnTo>
                    <a:lnTo>
                      <a:pt x="2099" y="2035"/>
                    </a:lnTo>
                    <a:lnTo>
                      <a:pt x="2147" y="2066"/>
                    </a:lnTo>
                    <a:lnTo>
                      <a:pt x="2092" y="2098"/>
                    </a:lnTo>
                    <a:lnTo>
                      <a:pt x="2067" y="2057"/>
                    </a:lnTo>
                    <a:lnTo>
                      <a:pt x="2048" y="2159"/>
                    </a:lnTo>
                    <a:lnTo>
                      <a:pt x="2024" y="2118"/>
                    </a:lnTo>
                    <a:lnTo>
                      <a:pt x="1975" y="2135"/>
                    </a:lnTo>
                    <a:lnTo>
                      <a:pt x="1965" y="2161"/>
                    </a:lnTo>
                    <a:lnTo>
                      <a:pt x="1989" y="2207"/>
                    </a:lnTo>
                    <a:lnTo>
                      <a:pt x="1898" y="2213"/>
                    </a:lnTo>
                    <a:lnTo>
                      <a:pt x="1931" y="2222"/>
                    </a:lnTo>
                    <a:lnTo>
                      <a:pt x="1933" y="2267"/>
                    </a:lnTo>
                    <a:lnTo>
                      <a:pt x="1952" y="2256"/>
                    </a:lnTo>
                    <a:lnTo>
                      <a:pt x="1942" y="2288"/>
                    </a:lnTo>
                    <a:lnTo>
                      <a:pt x="1901" y="2354"/>
                    </a:lnTo>
                    <a:lnTo>
                      <a:pt x="1904" y="2323"/>
                    </a:lnTo>
                    <a:lnTo>
                      <a:pt x="1877" y="2351"/>
                    </a:lnTo>
                    <a:lnTo>
                      <a:pt x="1841" y="2310"/>
                    </a:lnTo>
                    <a:lnTo>
                      <a:pt x="1848" y="2357"/>
                    </a:lnTo>
                    <a:lnTo>
                      <a:pt x="1917" y="2364"/>
                    </a:lnTo>
                    <a:lnTo>
                      <a:pt x="1890" y="2434"/>
                    </a:lnTo>
                    <a:lnTo>
                      <a:pt x="1912" y="2571"/>
                    </a:lnTo>
                    <a:lnTo>
                      <a:pt x="1973" y="2685"/>
                    </a:lnTo>
                    <a:lnTo>
                      <a:pt x="1893" y="2690"/>
                    </a:lnTo>
                    <a:lnTo>
                      <a:pt x="1816" y="2655"/>
                    </a:lnTo>
                    <a:lnTo>
                      <a:pt x="1750" y="2656"/>
                    </a:lnTo>
                    <a:lnTo>
                      <a:pt x="1653" y="2604"/>
                    </a:lnTo>
                    <a:lnTo>
                      <a:pt x="1540" y="2562"/>
                    </a:lnTo>
                    <a:lnTo>
                      <a:pt x="1528" y="2517"/>
                    </a:lnTo>
                    <a:lnTo>
                      <a:pt x="1504" y="2453"/>
                    </a:lnTo>
                    <a:lnTo>
                      <a:pt x="1467" y="2405"/>
                    </a:lnTo>
                    <a:lnTo>
                      <a:pt x="1471" y="2354"/>
                    </a:lnTo>
                    <a:lnTo>
                      <a:pt x="1450" y="2336"/>
                    </a:lnTo>
                    <a:lnTo>
                      <a:pt x="1451" y="2267"/>
                    </a:lnTo>
                    <a:lnTo>
                      <a:pt x="1385" y="2215"/>
                    </a:lnTo>
                    <a:lnTo>
                      <a:pt x="1313" y="2109"/>
                    </a:lnTo>
                    <a:lnTo>
                      <a:pt x="1194" y="1840"/>
                    </a:lnTo>
                    <a:lnTo>
                      <a:pt x="1103" y="1771"/>
                    </a:lnTo>
                    <a:lnTo>
                      <a:pt x="1073" y="1709"/>
                    </a:lnTo>
                    <a:lnTo>
                      <a:pt x="995" y="1699"/>
                    </a:lnTo>
                    <a:lnTo>
                      <a:pt x="930" y="1692"/>
                    </a:lnTo>
                    <a:lnTo>
                      <a:pt x="873" y="1666"/>
                    </a:lnTo>
                    <a:lnTo>
                      <a:pt x="855" y="1692"/>
                    </a:lnTo>
                    <a:lnTo>
                      <a:pt x="794" y="1692"/>
                    </a:lnTo>
                    <a:lnTo>
                      <a:pt x="740" y="1819"/>
                    </a:lnTo>
                    <a:lnTo>
                      <a:pt x="681" y="1874"/>
                    </a:lnTo>
                    <a:lnTo>
                      <a:pt x="647" y="1870"/>
                    </a:lnTo>
                    <a:lnTo>
                      <a:pt x="541" y="1790"/>
                    </a:lnTo>
                    <a:lnTo>
                      <a:pt x="495" y="1777"/>
                    </a:lnTo>
                    <a:lnTo>
                      <a:pt x="394" y="1685"/>
                    </a:lnTo>
                    <a:lnTo>
                      <a:pt x="367" y="1612"/>
                    </a:lnTo>
                    <a:lnTo>
                      <a:pt x="368" y="1537"/>
                    </a:lnTo>
                    <a:lnTo>
                      <a:pt x="319" y="1431"/>
                    </a:lnTo>
                    <a:lnTo>
                      <a:pt x="235" y="1362"/>
                    </a:lnTo>
                    <a:lnTo>
                      <a:pt x="121" y="1217"/>
                    </a:lnTo>
                    <a:lnTo>
                      <a:pt x="77" y="1192"/>
                    </a:lnTo>
                    <a:lnTo>
                      <a:pt x="47" y="1116"/>
                    </a:lnTo>
                    <a:lnTo>
                      <a:pt x="16" y="110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4" name="Freeform 67">
                <a:extLst>
                  <a:ext uri="{FF2B5EF4-FFF2-40B4-BE49-F238E27FC236}">
                    <a16:creationId xmlns:a16="http://schemas.microsoft.com/office/drawing/2014/main" id="{38F86932-D265-4BD1-B8F1-DBED26897176}"/>
                  </a:ext>
                </a:extLst>
              </p:cNvPr>
              <p:cNvSpPr>
                <a:spLocks/>
              </p:cNvSpPr>
              <p:nvPr/>
            </p:nvSpPr>
            <p:spPr bwMode="gray">
              <a:xfrm>
                <a:off x="1196" y="1749"/>
                <a:ext cx="560" cy="703"/>
              </a:xfrm>
              <a:custGeom>
                <a:avLst/>
                <a:gdLst>
                  <a:gd name="T0" fmla="*/ 0 w 1119"/>
                  <a:gd name="T1" fmla="*/ 1238 h 1406"/>
                  <a:gd name="T2" fmla="*/ 244 w 1119"/>
                  <a:gd name="T3" fmla="*/ 0 h 1406"/>
                  <a:gd name="T4" fmla="*/ 790 w 1119"/>
                  <a:gd name="T5" fmla="*/ 100 h 1406"/>
                  <a:gd name="T6" fmla="*/ 748 w 1119"/>
                  <a:gd name="T7" fmla="*/ 349 h 1406"/>
                  <a:gd name="T8" fmla="*/ 1119 w 1119"/>
                  <a:gd name="T9" fmla="*/ 406 h 1406"/>
                  <a:gd name="T10" fmla="*/ 979 w 1119"/>
                  <a:gd name="T11" fmla="*/ 1406 h 1406"/>
                  <a:gd name="T12" fmla="*/ 0 w 1119"/>
                  <a:gd name="T13" fmla="*/ 1238 h 1406"/>
                </a:gdLst>
                <a:ahLst/>
                <a:cxnLst>
                  <a:cxn ang="0">
                    <a:pos x="T0" y="T1"/>
                  </a:cxn>
                  <a:cxn ang="0">
                    <a:pos x="T2" y="T3"/>
                  </a:cxn>
                  <a:cxn ang="0">
                    <a:pos x="T4" y="T5"/>
                  </a:cxn>
                  <a:cxn ang="0">
                    <a:pos x="T6" y="T7"/>
                  </a:cxn>
                  <a:cxn ang="0">
                    <a:pos x="T8" y="T9"/>
                  </a:cxn>
                  <a:cxn ang="0">
                    <a:pos x="T10" y="T11"/>
                  </a:cxn>
                  <a:cxn ang="0">
                    <a:pos x="T12" y="T13"/>
                  </a:cxn>
                </a:cxnLst>
                <a:rect l="0" t="0" r="r" b="b"/>
                <a:pathLst>
                  <a:path w="1119" h="1406">
                    <a:moveTo>
                      <a:pt x="0" y="1238"/>
                    </a:moveTo>
                    <a:lnTo>
                      <a:pt x="244" y="0"/>
                    </a:lnTo>
                    <a:lnTo>
                      <a:pt x="790" y="100"/>
                    </a:lnTo>
                    <a:lnTo>
                      <a:pt x="748" y="349"/>
                    </a:lnTo>
                    <a:lnTo>
                      <a:pt x="1119" y="406"/>
                    </a:lnTo>
                    <a:lnTo>
                      <a:pt x="979" y="1406"/>
                    </a:lnTo>
                    <a:lnTo>
                      <a:pt x="0" y="123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5" name="Freeform 68">
                <a:extLst>
                  <a:ext uri="{FF2B5EF4-FFF2-40B4-BE49-F238E27FC236}">
                    <a16:creationId xmlns:a16="http://schemas.microsoft.com/office/drawing/2014/main" id="{00E21C7C-DD07-4E83-BD7A-254F265A1E94}"/>
                  </a:ext>
                </a:extLst>
              </p:cNvPr>
              <p:cNvSpPr>
                <a:spLocks/>
              </p:cNvSpPr>
              <p:nvPr/>
            </p:nvSpPr>
            <p:spPr bwMode="gray">
              <a:xfrm>
                <a:off x="4967" y="1271"/>
                <a:ext cx="159" cy="315"/>
              </a:xfrm>
              <a:custGeom>
                <a:avLst/>
                <a:gdLst>
                  <a:gd name="T0" fmla="*/ 0 w 318"/>
                  <a:gd name="T1" fmla="*/ 79 h 630"/>
                  <a:gd name="T2" fmla="*/ 49 w 318"/>
                  <a:gd name="T3" fmla="*/ 257 h 630"/>
                  <a:gd name="T4" fmla="*/ 64 w 318"/>
                  <a:gd name="T5" fmla="*/ 373 h 630"/>
                  <a:gd name="T6" fmla="*/ 115 w 318"/>
                  <a:gd name="T7" fmla="*/ 489 h 630"/>
                  <a:gd name="T8" fmla="*/ 145 w 318"/>
                  <a:gd name="T9" fmla="*/ 630 h 630"/>
                  <a:gd name="T10" fmla="*/ 290 w 318"/>
                  <a:gd name="T11" fmla="*/ 599 h 630"/>
                  <a:gd name="T12" fmla="*/ 260 w 318"/>
                  <a:gd name="T13" fmla="*/ 383 h 630"/>
                  <a:gd name="T14" fmla="*/ 278 w 318"/>
                  <a:gd name="T15" fmla="*/ 230 h 630"/>
                  <a:gd name="T16" fmla="*/ 314 w 318"/>
                  <a:gd name="T17" fmla="*/ 159 h 630"/>
                  <a:gd name="T18" fmla="*/ 318 w 318"/>
                  <a:gd name="T19" fmla="*/ 0 h 630"/>
                  <a:gd name="T20" fmla="*/ 0 w 318"/>
                  <a:gd name="T21" fmla="*/ 79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630">
                    <a:moveTo>
                      <a:pt x="0" y="79"/>
                    </a:moveTo>
                    <a:lnTo>
                      <a:pt x="49" y="257"/>
                    </a:lnTo>
                    <a:lnTo>
                      <a:pt x="64" y="373"/>
                    </a:lnTo>
                    <a:lnTo>
                      <a:pt x="115" y="489"/>
                    </a:lnTo>
                    <a:lnTo>
                      <a:pt x="145" y="630"/>
                    </a:lnTo>
                    <a:lnTo>
                      <a:pt x="290" y="599"/>
                    </a:lnTo>
                    <a:lnTo>
                      <a:pt x="260" y="383"/>
                    </a:lnTo>
                    <a:lnTo>
                      <a:pt x="278" y="230"/>
                    </a:lnTo>
                    <a:lnTo>
                      <a:pt x="314" y="159"/>
                    </a:lnTo>
                    <a:lnTo>
                      <a:pt x="318" y="0"/>
                    </a:lnTo>
                    <a:lnTo>
                      <a:pt x="0" y="7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6" name="Freeform 69">
                <a:extLst>
                  <a:ext uri="{FF2B5EF4-FFF2-40B4-BE49-F238E27FC236}">
                    <a16:creationId xmlns:a16="http://schemas.microsoft.com/office/drawing/2014/main" id="{742AB1A4-C8B5-43CE-BFFF-ECBC4839433D}"/>
                  </a:ext>
                </a:extLst>
              </p:cNvPr>
              <p:cNvSpPr>
                <a:spLocks/>
              </p:cNvSpPr>
              <p:nvPr/>
            </p:nvSpPr>
            <p:spPr bwMode="gray">
              <a:xfrm>
                <a:off x="4202" y="2088"/>
                <a:ext cx="767" cy="436"/>
              </a:xfrm>
              <a:custGeom>
                <a:avLst/>
                <a:gdLst>
                  <a:gd name="T0" fmla="*/ 143 w 1534"/>
                  <a:gd name="T1" fmla="*/ 776 h 871"/>
                  <a:gd name="T2" fmla="*/ 196 w 1534"/>
                  <a:gd name="T3" fmla="*/ 692 h 871"/>
                  <a:gd name="T4" fmla="*/ 299 w 1534"/>
                  <a:gd name="T5" fmla="*/ 592 h 871"/>
                  <a:gd name="T6" fmla="*/ 424 w 1534"/>
                  <a:gd name="T7" fmla="*/ 625 h 871"/>
                  <a:gd name="T8" fmla="*/ 496 w 1534"/>
                  <a:gd name="T9" fmla="*/ 625 h 871"/>
                  <a:gd name="T10" fmla="*/ 598 w 1534"/>
                  <a:gd name="T11" fmla="*/ 575 h 871"/>
                  <a:gd name="T12" fmla="*/ 618 w 1534"/>
                  <a:gd name="T13" fmla="*/ 507 h 871"/>
                  <a:gd name="T14" fmla="*/ 707 w 1534"/>
                  <a:gd name="T15" fmla="*/ 259 h 871"/>
                  <a:gd name="T16" fmla="*/ 811 w 1534"/>
                  <a:gd name="T17" fmla="*/ 196 h 871"/>
                  <a:gd name="T18" fmla="*/ 899 w 1534"/>
                  <a:gd name="T19" fmla="*/ 98 h 871"/>
                  <a:gd name="T20" fmla="*/ 1023 w 1534"/>
                  <a:gd name="T21" fmla="*/ 61 h 871"/>
                  <a:gd name="T22" fmla="*/ 1093 w 1534"/>
                  <a:gd name="T23" fmla="*/ 26 h 871"/>
                  <a:gd name="T24" fmla="*/ 1169 w 1534"/>
                  <a:gd name="T25" fmla="*/ 85 h 871"/>
                  <a:gd name="T26" fmla="*/ 1189 w 1534"/>
                  <a:gd name="T27" fmla="*/ 144 h 871"/>
                  <a:gd name="T28" fmla="*/ 1169 w 1534"/>
                  <a:gd name="T29" fmla="*/ 239 h 871"/>
                  <a:gd name="T30" fmla="*/ 1224 w 1534"/>
                  <a:gd name="T31" fmla="*/ 246 h 871"/>
                  <a:gd name="T32" fmla="*/ 1306 w 1534"/>
                  <a:gd name="T33" fmla="*/ 268 h 871"/>
                  <a:gd name="T34" fmla="*/ 1390 w 1534"/>
                  <a:gd name="T35" fmla="*/ 308 h 871"/>
                  <a:gd name="T36" fmla="*/ 1379 w 1534"/>
                  <a:gd name="T37" fmla="*/ 364 h 871"/>
                  <a:gd name="T38" fmla="*/ 1360 w 1534"/>
                  <a:gd name="T39" fmla="*/ 373 h 871"/>
                  <a:gd name="T40" fmla="*/ 1250 w 1534"/>
                  <a:gd name="T41" fmla="*/ 305 h 871"/>
                  <a:gd name="T42" fmla="*/ 1396 w 1534"/>
                  <a:gd name="T43" fmla="*/ 396 h 871"/>
                  <a:gd name="T44" fmla="*/ 1416 w 1534"/>
                  <a:gd name="T45" fmla="*/ 435 h 871"/>
                  <a:gd name="T46" fmla="*/ 1397 w 1534"/>
                  <a:gd name="T47" fmla="*/ 437 h 871"/>
                  <a:gd name="T48" fmla="*/ 1383 w 1534"/>
                  <a:gd name="T49" fmla="*/ 456 h 871"/>
                  <a:gd name="T50" fmla="*/ 1377 w 1534"/>
                  <a:gd name="T51" fmla="*/ 478 h 871"/>
                  <a:gd name="T52" fmla="*/ 1303 w 1534"/>
                  <a:gd name="T53" fmla="*/ 423 h 871"/>
                  <a:gd name="T54" fmla="*/ 1368 w 1534"/>
                  <a:gd name="T55" fmla="*/ 485 h 871"/>
                  <a:gd name="T56" fmla="*/ 1413 w 1534"/>
                  <a:gd name="T57" fmla="*/ 497 h 871"/>
                  <a:gd name="T58" fmla="*/ 1424 w 1534"/>
                  <a:gd name="T59" fmla="*/ 510 h 871"/>
                  <a:gd name="T60" fmla="*/ 1406 w 1534"/>
                  <a:gd name="T61" fmla="*/ 540 h 871"/>
                  <a:gd name="T62" fmla="*/ 1357 w 1534"/>
                  <a:gd name="T63" fmla="*/ 503 h 871"/>
                  <a:gd name="T64" fmla="*/ 1296 w 1534"/>
                  <a:gd name="T65" fmla="*/ 481 h 871"/>
                  <a:gd name="T66" fmla="*/ 1346 w 1534"/>
                  <a:gd name="T67" fmla="*/ 517 h 871"/>
                  <a:gd name="T68" fmla="*/ 1409 w 1534"/>
                  <a:gd name="T69" fmla="*/ 562 h 871"/>
                  <a:gd name="T70" fmla="*/ 1430 w 1534"/>
                  <a:gd name="T71" fmla="*/ 542 h 871"/>
                  <a:gd name="T72" fmla="*/ 1490 w 1534"/>
                  <a:gd name="T73" fmla="*/ 545 h 871"/>
                  <a:gd name="T74" fmla="*/ 1506 w 1534"/>
                  <a:gd name="T75" fmla="*/ 612 h 871"/>
                  <a:gd name="T76" fmla="*/ 895 w 1534"/>
                  <a:gd name="T77" fmla="*/ 752 h 871"/>
                  <a:gd name="T78" fmla="*/ 0 w 1534"/>
                  <a:gd name="T79" fmla="*/ 871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34" h="871">
                    <a:moveTo>
                      <a:pt x="0" y="871"/>
                    </a:moveTo>
                    <a:lnTo>
                      <a:pt x="143" y="776"/>
                    </a:lnTo>
                    <a:lnTo>
                      <a:pt x="144" y="755"/>
                    </a:lnTo>
                    <a:lnTo>
                      <a:pt x="196" y="692"/>
                    </a:lnTo>
                    <a:lnTo>
                      <a:pt x="244" y="658"/>
                    </a:lnTo>
                    <a:lnTo>
                      <a:pt x="299" y="592"/>
                    </a:lnTo>
                    <a:lnTo>
                      <a:pt x="355" y="658"/>
                    </a:lnTo>
                    <a:lnTo>
                      <a:pt x="424" y="625"/>
                    </a:lnTo>
                    <a:lnTo>
                      <a:pt x="453" y="645"/>
                    </a:lnTo>
                    <a:lnTo>
                      <a:pt x="496" y="625"/>
                    </a:lnTo>
                    <a:lnTo>
                      <a:pt x="522" y="588"/>
                    </a:lnTo>
                    <a:lnTo>
                      <a:pt x="598" y="575"/>
                    </a:lnTo>
                    <a:lnTo>
                      <a:pt x="638" y="521"/>
                    </a:lnTo>
                    <a:lnTo>
                      <a:pt x="618" y="507"/>
                    </a:lnTo>
                    <a:lnTo>
                      <a:pt x="690" y="343"/>
                    </a:lnTo>
                    <a:lnTo>
                      <a:pt x="707" y="259"/>
                    </a:lnTo>
                    <a:lnTo>
                      <a:pt x="776" y="292"/>
                    </a:lnTo>
                    <a:lnTo>
                      <a:pt x="811" y="196"/>
                    </a:lnTo>
                    <a:lnTo>
                      <a:pt x="847" y="190"/>
                    </a:lnTo>
                    <a:lnTo>
                      <a:pt x="899" y="98"/>
                    </a:lnTo>
                    <a:lnTo>
                      <a:pt x="915" y="0"/>
                    </a:lnTo>
                    <a:lnTo>
                      <a:pt x="1023" y="61"/>
                    </a:lnTo>
                    <a:lnTo>
                      <a:pt x="1041" y="11"/>
                    </a:lnTo>
                    <a:lnTo>
                      <a:pt x="1093" y="26"/>
                    </a:lnTo>
                    <a:lnTo>
                      <a:pt x="1123" y="64"/>
                    </a:lnTo>
                    <a:lnTo>
                      <a:pt x="1169" y="85"/>
                    </a:lnTo>
                    <a:lnTo>
                      <a:pt x="1190" y="116"/>
                    </a:lnTo>
                    <a:lnTo>
                      <a:pt x="1189" y="144"/>
                    </a:lnTo>
                    <a:lnTo>
                      <a:pt x="1156" y="201"/>
                    </a:lnTo>
                    <a:lnTo>
                      <a:pt x="1169" y="239"/>
                    </a:lnTo>
                    <a:lnTo>
                      <a:pt x="1208" y="222"/>
                    </a:lnTo>
                    <a:lnTo>
                      <a:pt x="1224" y="246"/>
                    </a:lnTo>
                    <a:lnTo>
                      <a:pt x="1238" y="262"/>
                    </a:lnTo>
                    <a:lnTo>
                      <a:pt x="1306" y="268"/>
                    </a:lnTo>
                    <a:lnTo>
                      <a:pt x="1326" y="291"/>
                    </a:lnTo>
                    <a:lnTo>
                      <a:pt x="1390" y="308"/>
                    </a:lnTo>
                    <a:lnTo>
                      <a:pt x="1374" y="325"/>
                    </a:lnTo>
                    <a:lnTo>
                      <a:pt x="1379" y="364"/>
                    </a:lnTo>
                    <a:lnTo>
                      <a:pt x="1384" y="380"/>
                    </a:lnTo>
                    <a:lnTo>
                      <a:pt x="1360" y="373"/>
                    </a:lnTo>
                    <a:lnTo>
                      <a:pt x="1319" y="351"/>
                    </a:lnTo>
                    <a:lnTo>
                      <a:pt x="1250" y="305"/>
                    </a:lnTo>
                    <a:lnTo>
                      <a:pt x="1345" y="393"/>
                    </a:lnTo>
                    <a:lnTo>
                      <a:pt x="1396" y="396"/>
                    </a:lnTo>
                    <a:lnTo>
                      <a:pt x="1367" y="411"/>
                    </a:lnTo>
                    <a:lnTo>
                      <a:pt x="1416" y="435"/>
                    </a:lnTo>
                    <a:lnTo>
                      <a:pt x="1415" y="455"/>
                    </a:lnTo>
                    <a:lnTo>
                      <a:pt x="1397" y="437"/>
                    </a:lnTo>
                    <a:lnTo>
                      <a:pt x="1377" y="438"/>
                    </a:lnTo>
                    <a:lnTo>
                      <a:pt x="1383" y="456"/>
                    </a:lnTo>
                    <a:lnTo>
                      <a:pt x="1397" y="468"/>
                    </a:lnTo>
                    <a:lnTo>
                      <a:pt x="1377" y="478"/>
                    </a:lnTo>
                    <a:lnTo>
                      <a:pt x="1325" y="441"/>
                    </a:lnTo>
                    <a:lnTo>
                      <a:pt x="1303" y="423"/>
                    </a:lnTo>
                    <a:lnTo>
                      <a:pt x="1316" y="448"/>
                    </a:lnTo>
                    <a:lnTo>
                      <a:pt x="1368" y="485"/>
                    </a:lnTo>
                    <a:lnTo>
                      <a:pt x="1390" y="488"/>
                    </a:lnTo>
                    <a:lnTo>
                      <a:pt x="1413" y="497"/>
                    </a:lnTo>
                    <a:lnTo>
                      <a:pt x="1411" y="510"/>
                    </a:lnTo>
                    <a:lnTo>
                      <a:pt x="1424" y="510"/>
                    </a:lnTo>
                    <a:lnTo>
                      <a:pt x="1428" y="522"/>
                    </a:lnTo>
                    <a:lnTo>
                      <a:pt x="1406" y="540"/>
                    </a:lnTo>
                    <a:lnTo>
                      <a:pt x="1366" y="522"/>
                    </a:lnTo>
                    <a:lnTo>
                      <a:pt x="1357" y="503"/>
                    </a:lnTo>
                    <a:lnTo>
                      <a:pt x="1306" y="497"/>
                    </a:lnTo>
                    <a:lnTo>
                      <a:pt x="1296" y="481"/>
                    </a:lnTo>
                    <a:lnTo>
                      <a:pt x="1280" y="502"/>
                    </a:lnTo>
                    <a:lnTo>
                      <a:pt x="1346" y="517"/>
                    </a:lnTo>
                    <a:lnTo>
                      <a:pt x="1351" y="536"/>
                    </a:lnTo>
                    <a:lnTo>
                      <a:pt x="1409" y="562"/>
                    </a:lnTo>
                    <a:lnTo>
                      <a:pt x="1425" y="562"/>
                    </a:lnTo>
                    <a:lnTo>
                      <a:pt x="1430" y="542"/>
                    </a:lnTo>
                    <a:lnTo>
                      <a:pt x="1452" y="548"/>
                    </a:lnTo>
                    <a:lnTo>
                      <a:pt x="1490" y="545"/>
                    </a:lnTo>
                    <a:lnTo>
                      <a:pt x="1534" y="625"/>
                    </a:lnTo>
                    <a:lnTo>
                      <a:pt x="1506" y="612"/>
                    </a:lnTo>
                    <a:lnTo>
                      <a:pt x="1498" y="636"/>
                    </a:lnTo>
                    <a:lnTo>
                      <a:pt x="895" y="752"/>
                    </a:lnTo>
                    <a:lnTo>
                      <a:pt x="396" y="817"/>
                    </a:lnTo>
                    <a:lnTo>
                      <a:pt x="0" y="87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7" name="Freeform 70">
                <a:extLst>
                  <a:ext uri="{FF2B5EF4-FFF2-40B4-BE49-F238E27FC236}">
                    <a16:creationId xmlns:a16="http://schemas.microsoft.com/office/drawing/2014/main" id="{A97C7044-4E97-45C2-A3D9-134A03418566}"/>
                  </a:ext>
                </a:extLst>
              </p:cNvPr>
              <p:cNvSpPr>
                <a:spLocks/>
              </p:cNvSpPr>
              <p:nvPr/>
            </p:nvSpPr>
            <p:spPr bwMode="gray">
              <a:xfrm>
                <a:off x="4935" y="2210"/>
                <a:ext cx="43" cy="123"/>
              </a:xfrm>
              <a:custGeom>
                <a:avLst/>
                <a:gdLst>
                  <a:gd name="T0" fmla="*/ 1 w 86"/>
                  <a:gd name="T1" fmla="*/ 139 h 247"/>
                  <a:gd name="T2" fmla="*/ 0 w 86"/>
                  <a:gd name="T3" fmla="*/ 216 h 247"/>
                  <a:gd name="T4" fmla="*/ 18 w 86"/>
                  <a:gd name="T5" fmla="*/ 247 h 247"/>
                  <a:gd name="T6" fmla="*/ 33 w 86"/>
                  <a:gd name="T7" fmla="*/ 156 h 247"/>
                  <a:gd name="T8" fmla="*/ 61 w 86"/>
                  <a:gd name="T9" fmla="*/ 118 h 247"/>
                  <a:gd name="T10" fmla="*/ 86 w 86"/>
                  <a:gd name="T11" fmla="*/ 0 h 247"/>
                  <a:gd name="T12" fmla="*/ 36 w 86"/>
                  <a:gd name="T13" fmla="*/ 27 h 247"/>
                  <a:gd name="T14" fmla="*/ 1 w 86"/>
                  <a:gd name="T15" fmla="*/ 139 h 2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247">
                    <a:moveTo>
                      <a:pt x="1" y="139"/>
                    </a:moveTo>
                    <a:lnTo>
                      <a:pt x="0" y="216"/>
                    </a:lnTo>
                    <a:lnTo>
                      <a:pt x="18" y="247"/>
                    </a:lnTo>
                    <a:lnTo>
                      <a:pt x="33" y="156"/>
                    </a:lnTo>
                    <a:lnTo>
                      <a:pt x="61" y="118"/>
                    </a:lnTo>
                    <a:lnTo>
                      <a:pt x="86" y="0"/>
                    </a:lnTo>
                    <a:lnTo>
                      <a:pt x="36" y="27"/>
                    </a:lnTo>
                    <a:lnTo>
                      <a:pt x="1" y="13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8" name="Freeform 71">
                <a:extLst>
                  <a:ext uri="{FF2B5EF4-FFF2-40B4-BE49-F238E27FC236}">
                    <a16:creationId xmlns:a16="http://schemas.microsoft.com/office/drawing/2014/main" id="{A917C533-A709-4834-9841-5566C57FDD42}"/>
                  </a:ext>
                </a:extLst>
              </p:cNvPr>
              <p:cNvSpPr>
                <a:spLocks/>
              </p:cNvSpPr>
              <p:nvPr/>
            </p:nvSpPr>
            <p:spPr bwMode="gray">
              <a:xfrm>
                <a:off x="582" y="721"/>
                <a:ext cx="663" cy="484"/>
              </a:xfrm>
              <a:custGeom>
                <a:avLst/>
                <a:gdLst>
                  <a:gd name="T0" fmla="*/ 46 w 1325"/>
                  <a:gd name="T1" fmla="*/ 266 h 966"/>
                  <a:gd name="T2" fmla="*/ 39 w 1325"/>
                  <a:gd name="T3" fmla="*/ 412 h 966"/>
                  <a:gd name="T4" fmla="*/ 56 w 1325"/>
                  <a:gd name="T5" fmla="*/ 430 h 966"/>
                  <a:gd name="T6" fmla="*/ 30 w 1325"/>
                  <a:gd name="T7" fmla="*/ 476 h 966"/>
                  <a:gd name="T8" fmla="*/ 41 w 1325"/>
                  <a:gd name="T9" fmla="*/ 501 h 966"/>
                  <a:gd name="T10" fmla="*/ 16 w 1325"/>
                  <a:gd name="T11" fmla="*/ 561 h 966"/>
                  <a:gd name="T12" fmla="*/ 0 w 1325"/>
                  <a:gd name="T13" fmla="*/ 571 h 966"/>
                  <a:gd name="T14" fmla="*/ 98 w 1325"/>
                  <a:gd name="T15" fmla="*/ 646 h 966"/>
                  <a:gd name="T16" fmla="*/ 165 w 1325"/>
                  <a:gd name="T17" fmla="*/ 779 h 966"/>
                  <a:gd name="T18" fmla="*/ 477 w 1325"/>
                  <a:gd name="T19" fmla="*/ 885 h 966"/>
                  <a:gd name="T20" fmla="*/ 1174 w 1325"/>
                  <a:gd name="T21" fmla="*/ 966 h 966"/>
                  <a:gd name="T22" fmla="*/ 408 w 1325"/>
                  <a:gd name="T23" fmla="*/ 0 h 966"/>
                  <a:gd name="T24" fmla="*/ 394 w 1325"/>
                  <a:gd name="T25" fmla="*/ 24 h 966"/>
                  <a:gd name="T26" fmla="*/ 404 w 1325"/>
                  <a:gd name="T27" fmla="*/ 66 h 966"/>
                  <a:gd name="T28" fmla="*/ 425 w 1325"/>
                  <a:gd name="T29" fmla="*/ 96 h 966"/>
                  <a:gd name="T30" fmla="*/ 391 w 1325"/>
                  <a:gd name="T31" fmla="*/ 120 h 966"/>
                  <a:gd name="T32" fmla="*/ 399 w 1325"/>
                  <a:gd name="T33" fmla="*/ 144 h 966"/>
                  <a:gd name="T34" fmla="*/ 417 w 1325"/>
                  <a:gd name="T35" fmla="*/ 249 h 966"/>
                  <a:gd name="T36" fmla="*/ 410 w 1325"/>
                  <a:gd name="T37" fmla="*/ 267 h 966"/>
                  <a:gd name="T38" fmla="*/ 375 w 1325"/>
                  <a:gd name="T39" fmla="*/ 330 h 966"/>
                  <a:gd name="T40" fmla="*/ 365 w 1325"/>
                  <a:gd name="T41" fmla="*/ 351 h 966"/>
                  <a:gd name="T42" fmla="*/ 342 w 1325"/>
                  <a:gd name="T43" fmla="*/ 430 h 966"/>
                  <a:gd name="T44" fmla="*/ 287 w 1325"/>
                  <a:gd name="T45" fmla="*/ 455 h 966"/>
                  <a:gd name="T46" fmla="*/ 263 w 1325"/>
                  <a:gd name="T47" fmla="*/ 444 h 966"/>
                  <a:gd name="T48" fmla="*/ 243 w 1325"/>
                  <a:gd name="T49" fmla="*/ 458 h 966"/>
                  <a:gd name="T50" fmla="*/ 248 w 1325"/>
                  <a:gd name="T51" fmla="*/ 429 h 966"/>
                  <a:gd name="T52" fmla="*/ 227 w 1325"/>
                  <a:gd name="T53" fmla="*/ 413 h 966"/>
                  <a:gd name="T54" fmla="*/ 260 w 1325"/>
                  <a:gd name="T55" fmla="*/ 397 h 966"/>
                  <a:gd name="T56" fmla="*/ 279 w 1325"/>
                  <a:gd name="T57" fmla="*/ 431 h 966"/>
                  <a:gd name="T58" fmla="*/ 302 w 1325"/>
                  <a:gd name="T59" fmla="*/ 409 h 966"/>
                  <a:gd name="T60" fmla="*/ 329 w 1325"/>
                  <a:gd name="T61" fmla="*/ 389 h 966"/>
                  <a:gd name="T62" fmla="*/ 316 w 1325"/>
                  <a:gd name="T63" fmla="*/ 350 h 966"/>
                  <a:gd name="T64" fmla="*/ 334 w 1325"/>
                  <a:gd name="T65" fmla="*/ 305 h 966"/>
                  <a:gd name="T66" fmla="*/ 356 w 1325"/>
                  <a:gd name="T67" fmla="*/ 255 h 966"/>
                  <a:gd name="T68" fmla="*/ 326 w 1325"/>
                  <a:gd name="T69" fmla="*/ 295 h 966"/>
                  <a:gd name="T70" fmla="*/ 263 w 1325"/>
                  <a:gd name="T71" fmla="*/ 338 h 966"/>
                  <a:gd name="T72" fmla="*/ 244 w 1325"/>
                  <a:gd name="T73" fmla="*/ 377 h 966"/>
                  <a:gd name="T74" fmla="*/ 289 w 1325"/>
                  <a:gd name="T75" fmla="*/ 304 h 966"/>
                  <a:gd name="T76" fmla="*/ 339 w 1325"/>
                  <a:gd name="T77" fmla="*/ 273 h 966"/>
                  <a:gd name="T78" fmla="*/ 345 w 1325"/>
                  <a:gd name="T79" fmla="*/ 232 h 966"/>
                  <a:gd name="T80" fmla="*/ 332 w 1325"/>
                  <a:gd name="T81" fmla="*/ 202 h 966"/>
                  <a:gd name="T82" fmla="*/ 317 w 1325"/>
                  <a:gd name="T83" fmla="*/ 208 h 966"/>
                  <a:gd name="T84" fmla="*/ 284 w 1325"/>
                  <a:gd name="T85" fmla="*/ 181 h 966"/>
                  <a:gd name="T86" fmla="*/ 55 w 1325"/>
                  <a:gd name="T87" fmla="*/ 47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5" h="966">
                    <a:moveTo>
                      <a:pt x="30" y="167"/>
                    </a:moveTo>
                    <a:lnTo>
                      <a:pt x="49" y="210"/>
                    </a:lnTo>
                    <a:lnTo>
                      <a:pt x="46" y="266"/>
                    </a:lnTo>
                    <a:lnTo>
                      <a:pt x="41" y="318"/>
                    </a:lnTo>
                    <a:lnTo>
                      <a:pt x="48" y="339"/>
                    </a:lnTo>
                    <a:lnTo>
                      <a:pt x="39" y="412"/>
                    </a:lnTo>
                    <a:lnTo>
                      <a:pt x="61" y="397"/>
                    </a:lnTo>
                    <a:lnTo>
                      <a:pt x="92" y="426"/>
                    </a:lnTo>
                    <a:lnTo>
                      <a:pt x="56" y="430"/>
                    </a:lnTo>
                    <a:lnTo>
                      <a:pt x="36" y="428"/>
                    </a:lnTo>
                    <a:lnTo>
                      <a:pt x="33" y="457"/>
                    </a:lnTo>
                    <a:lnTo>
                      <a:pt x="30" y="476"/>
                    </a:lnTo>
                    <a:lnTo>
                      <a:pt x="62" y="476"/>
                    </a:lnTo>
                    <a:lnTo>
                      <a:pt x="67" y="489"/>
                    </a:lnTo>
                    <a:lnTo>
                      <a:pt x="41" y="501"/>
                    </a:lnTo>
                    <a:lnTo>
                      <a:pt x="46" y="529"/>
                    </a:lnTo>
                    <a:lnTo>
                      <a:pt x="28" y="562"/>
                    </a:lnTo>
                    <a:lnTo>
                      <a:pt x="16" y="561"/>
                    </a:lnTo>
                    <a:lnTo>
                      <a:pt x="29" y="513"/>
                    </a:lnTo>
                    <a:lnTo>
                      <a:pt x="22" y="499"/>
                    </a:lnTo>
                    <a:lnTo>
                      <a:pt x="0" y="571"/>
                    </a:lnTo>
                    <a:lnTo>
                      <a:pt x="36" y="595"/>
                    </a:lnTo>
                    <a:lnTo>
                      <a:pt x="93" y="621"/>
                    </a:lnTo>
                    <a:lnTo>
                      <a:pt x="98" y="646"/>
                    </a:lnTo>
                    <a:lnTo>
                      <a:pt x="124" y="650"/>
                    </a:lnTo>
                    <a:lnTo>
                      <a:pt x="173" y="747"/>
                    </a:lnTo>
                    <a:lnTo>
                      <a:pt x="165" y="779"/>
                    </a:lnTo>
                    <a:lnTo>
                      <a:pt x="242" y="845"/>
                    </a:lnTo>
                    <a:lnTo>
                      <a:pt x="377" y="840"/>
                    </a:lnTo>
                    <a:lnTo>
                      <a:pt x="477" y="885"/>
                    </a:lnTo>
                    <a:lnTo>
                      <a:pt x="525" y="875"/>
                    </a:lnTo>
                    <a:lnTo>
                      <a:pt x="828" y="885"/>
                    </a:lnTo>
                    <a:lnTo>
                      <a:pt x="1174" y="966"/>
                    </a:lnTo>
                    <a:lnTo>
                      <a:pt x="1181" y="860"/>
                    </a:lnTo>
                    <a:lnTo>
                      <a:pt x="1325" y="240"/>
                    </a:lnTo>
                    <a:lnTo>
                      <a:pt x="408" y="0"/>
                    </a:lnTo>
                    <a:lnTo>
                      <a:pt x="398" y="5"/>
                    </a:lnTo>
                    <a:lnTo>
                      <a:pt x="404" y="18"/>
                    </a:lnTo>
                    <a:lnTo>
                      <a:pt x="394" y="24"/>
                    </a:lnTo>
                    <a:lnTo>
                      <a:pt x="404" y="37"/>
                    </a:lnTo>
                    <a:lnTo>
                      <a:pt x="400" y="51"/>
                    </a:lnTo>
                    <a:lnTo>
                      <a:pt x="404" y="66"/>
                    </a:lnTo>
                    <a:lnTo>
                      <a:pt x="417" y="61"/>
                    </a:lnTo>
                    <a:lnTo>
                      <a:pt x="432" y="68"/>
                    </a:lnTo>
                    <a:lnTo>
                      <a:pt x="425" y="96"/>
                    </a:lnTo>
                    <a:lnTo>
                      <a:pt x="430" y="107"/>
                    </a:lnTo>
                    <a:lnTo>
                      <a:pt x="412" y="143"/>
                    </a:lnTo>
                    <a:lnTo>
                      <a:pt x="391" y="120"/>
                    </a:lnTo>
                    <a:lnTo>
                      <a:pt x="382" y="124"/>
                    </a:lnTo>
                    <a:lnTo>
                      <a:pt x="382" y="141"/>
                    </a:lnTo>
                    <a:lnTo>
                      <a:pt x="399" y="144"/>
                    </a:lnTo>
                    <a:lnTo>
                      <a:pt x="418" y="183"/>
                    </a:lnTo>
                    <a:lnTo>
                      <a:pt x="410" y="233"/>
                    </a:lnTo>
                    <a:lnTo>
                      <a:pt x="417" y="249"/>
                    </a:lnTo>
                    <a:lnTo>
                      <a:pt x="429" y="253"/>
                    </a:lnTo>
                    <a:lnTo>
                      <a:pt x="421" y="262"/>
                    </a:lnTo>
                    <a:lnTo>
                      <a:pt x="410" y="267"/>
                    </a:lnTo>
                    <a:lnTo>
                      <a:pt x="382" y="299"/>
                    </a:lnTo>
                    <a:lnTo>
                      <a:pt x="382" y="310"/>
                    </a:lnTo>
                    <a:lnTo>
                      <a:pt x="375" y="330"/>
                    </a:lnTo>
                    <a:lnTo>
                      <a:pt x="368" y="332"/>
                    </a:lnTo>
                    <a:lnTo>
                      <a:pt x="377" y="347"/>
                    </a:lnTo>
                    <a:lnTo>
                      <a:pt x="365" y="351"/>
                    </a:lnTo>
                    <a:lnTo>
                      <a:pt x="365" y="408"/>
                    </a:lnTo>
                    <a:lnTo>
                      <a:pt x="342" y="415"/>
                    </a:lnTo>
                    <a:lnTo>
                      <a:pt x="342" y="430"/>
                    </a:lnTo>
                    <a:lnTo>
                      <a:pt x="326" y="411"/>
                    </a:lnTo>
                    <a:lnTo>
                      <a:pt x="323" y="422"/>
                    </a:lnTo>
                    <a:lnTo>
                      <a:pt x="287" y="455"/>
                    </a:lnTo>
                    <a:lnTo>
                      <a:pt x="274" y="450"/>
                    </a:lnTo>
                    <a:lnTo>
                      <a:pt x="268" y="434"/>
                    </a:lnTo>
                    <a:lnTo>
                      <a:pt x="263" y="444"/>
                    </a:lnTo>
                    <a:lnTo>
                      <a:pt x="255" y="436"/>
                    </a:lnTo>
                    <a:lnTo>
                      <a:pt x="248" y="461"/>
                    </a:lnTo>
                    <a:lnTo>
                      <a:pt x="243" y="458"/>
                    </a:lnTo>
                    <a:lnTo>
                      <a:pt x="245" y="441"/>
                    </a:lnTo>
                    <a:lnTo>
                      <a:pt x="232" y="443"/>
                    </a:lnTo>
                    <a:lnTo>
                      <a:pt x="248" y="429"/>
                    </a:lnTo>
                    <a:lnTo>
                      <a:pt x="228" y="428"/>
                    </a:lnTo>
                    <a:lnTo>
                      <a:pt x="243" y="418"/>
                    </a:lnTo>
                    <a:lnTo>
                      <a:pt x="227" y="413"/>
                    </a:lnTo>
                    <a:lnTo>
                      <a:pt x="234" y="402"/>
                    </a:lnTo>
                    <a:lnTo>
                      <a:pt x="250" y="413"/>
                    </a:lnTo>
                    <a:lnTo>
                      <a:pt x="260" y="397"/>
                    </a:lnTo>
                    <a:lnTo>
                      <a:pt x="287" y="383"/>
                    </a:lnTo>
                    <a:lnTo>
                      <a:pt x="273" y="416"/>
                    </a:lnTo>
                    <a:lnTo>
                      <a:pt x="279" y="431"/>
                    </a:lnTo>
                    <a:lnTo>
                      <a:pt x="289" y="400"/>
                    </a:lnTo>
                    <a:lnTo>
                      <a:pt x="315" y="387"/>
                    </a:lnTo>
                    <a:lnTo>
                      <a:pt x="302" y="409"/>
                    </a:lnTo>
                    <a:lnTo>
                      <a:pt x="316" y="421"/>
                    </a:lnTo>
                    <a:lnTo>
                      <a:pt x="316" y="403"/>
                    </a:lnTo>
                    <a:lnTo>
                      <a:pt x="329" y="389"/>
                    </a:lnTo>
                    <a:lnTo>
                      <a:pt x="343" y="366"/>
                    </a:lnTo>
                    <a:lnTo>
                      <a:pt x="340" y="348"/>
                    </a:lnTo>
                    <a:lnTo>
                      <a:pt x="316" y="350"/>
                    </a:lnTo>
                    <a:lnTo>
                      <a:pt x="320" y="328"/>
                    </a:lnTo>
                    <a:lnTo>
                      <a:pt x="333" y="340"/>
                    </a:lnTo>
                    <a:lnTo>
                      <a:pt x="334" y="305"/>
                    </a:lnTo>
                    <a:lnTo>
                      <a:pt x="365" y="307"/>
                    </a:lnTo>
                    <a:lnTo>
                      <a:pt x="367" y="273"/>
                    </a:lnTo>
                    <a:lnTo>
                      <a:pt x="356" y="255"/>
                    </a:lnTo>
                    <a:lnTo>
                      <a:pt x="355" y="287"/>
                    </a:lnTo>
                    <a:lnTo>
                      <a:pt x="347" y="280"/>
                    </a:lnTo>
                    <a:lnTo>
                      <a:pt x="326" y="295"/>
                    </a:lnTo>
                    <a:lnTo>
                      <a:pt x="313" y="315"/>
                    </a:lnTo>
                    <a:lnTo>
                      <a:pt x="295" y="317"/>
                    </a:lnTo>
                    <a:lnTo>
                      <a:pt x="263" y="338"/>
                    </a:lnTo>
                    <a:lnTo>
                      <a:pt x="238" y="366"/>
                    </a:lnTo>
                    <a:lnTo>
                      <a:pt x="282" y="367"/>
                    </a:lnTo>
                    <a:lnTo>
                      <a:pt x="244" y="377"/>
                    </a:lnTo>
                    <a:lnTo>
                      <a:pt x="227" y="370"/>
                    </a:lnTo>
                    <a:lnTo>
                      <a:pt x="263" y="317"/>
                    </a:lnTo>
                    <a:lnTo>
                      <a:pt x="289" y="304"/>
                    </a:lnTo>
                    <a:lnTo>
                      <a:pt x="317" y="271"/>
                    </a:lnTo>
                    <a:lnTo>
                      <a:pt x="322" y="289"/>
                    </a:lnTo>
                    <a:lnTo>
                      <a:pt x="339" y="273"/>
                    </a:lnTo>
                    <a:lnTo>
                      <a:pt x="355" y="237"/>
                    </a:lnTo>
                    <a:lnTo>
                      <a:pt x="351" y="213"/>
                    </a:lnTo>
                    <a:lnTo>
                      <a:pt x="345" y="232"/>
                    </a:lnTo>
                    <a:lnTo>
                      <a:pt x="335" y="229"/>
                    </a:lnTo>
                    <a:lnTo>
                      <a:pt x="343" y="202"/>
                    </a:lnTo>
                    <a:lnTo>
                      <a:pt x="332" y="202"/>
                    </a:lnTo>
                    <a:lnTo>
                      <a:pt x="329" y="226"/>
                    </a:lnTo>
                    <a:lnTo>
                      <a:pt x="319" y="233"/>
                    </a:lnTo>
                    <a:lnTo>
                      <a:pt x="317" y="208"/>
                    </a:lnTo>
                    <a:lnTo>
                      <a:pt x="308" y="202"/>
                    </a:lnTo>
                    <a:lnTo>
                      <a:pt x="300" y="214"/>
                    </a:lnTo>
                    <a:lnTo>
                      <a:pt x="284" y="181"/>
                    </a:lnTo>
                    <a:lnTo>
                      <a:pt x="254" y="180"/>
                    </a:lnTo>
                    <a:lnTo>
                      <a:pt x="137" y="120"/>
                    </a:lnTo>
                    <a:lnTo>
                      <a:pt x="55" y="47"/>
                    </a:lnTo>
                    <a:lnTo>
                      <a:pt x="32" y="100"/>
                    </a:lnTo>
                    <a:lnTo>
                      <a:pt x="30" y="16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9" name="Freeform 72">
                <a:extLst>
                  <a:ext uri="{FF2B5EF4-FFF2-40B4-BE49-F238E27FC236}">
                    <a16:creationId xmlns:a16="http://schemas.microsoft.com/office/drawing/2014/main" id="{ACB99CAF-EFB0-42A1-9892-7866A9B8B8D3}"/>
                  </a:ext>
                </a:extLst>
              </p:cNvPr>
              <p:cNvSpPr>
                <a:spLocks/>
              </p:cNvSpPr>
              <p:nvPr/>
            </p:nvSpPr>
            <p:spPr bwMode="gray">
              <a:xfrm>
                <a:off x="738" y="750"/>
                <a:ext cx="30" cy="36"/>
              </a:xfrm>
              <a:custGeom>
                <a:avLst/>
                <a:gdLst>
                  <a:gd name="T0" fmla="*/ 0 w 60"/>
                  <a:gd name="T1" fmla="*/ 32 h 72"/>
                  <a:gd name="T2" fmla="*/ 49 w 60"/>
                  <a:gd name="T3" fmla="*/ 0 h 72"/>
                  <a:gd name="T4" fmla="*/ 60 w 60"/>
                  <a:gd name="T5" fmla="*/ 30 h 72"/>
                  <a:gd name="T6" fmla="*/ 50 w 60"/>
                  <a:gd name="T7" fmla="*/ 72 h 72"/>
                  <a:gd name="T8" fmla="*/ 0 w 60"/>
                  <a:gd name="T9" fmla="*/ 32 h 72"/>
                </a:gdLst>
                <a:ahLst/>
                <a:cxnLst>
                  <a:cxn ang="0">
                    <a:pos x="T0" y="T1"/>
                  </a:cxn>
                  <a:cxn ang="0">
                    <a:pos x="T2" y="T3"/>
                  </a:cxn>
                  <a:cxn ang="0">
                    <a:pos x="T4" y="T5"/>
                  </a:cxn>
                  <a:cxn ang="0">
                    <a:pos x="T6" y="T7"/>
                  </a:cxn>
                  <a:cxn ang="0">
                    <a:pos x="T8" y="T9"/>
                  </a:cxn>
                </a:cxnLst>
                <a:rect l="0" t="0" r="r" b="b"/>
                <a:pathLst>
                  <a:path w="60" h="72">
                    <a:moveTo>
                      <a:pt x="0" y="32"/>
                    </a:moveTo>
                    <a:lnTo>
                      <a:pt x="49" y="0"/>
                    </a:lnTo>
                    <a:lnTo>
                      <a:pt x="60" y="30"/>
                    </a:lnTo>
                    <a:lnTo>
                      <a:pt x="50" y="72"/>
                    </a:lnTo>
                    <a:lnTo>
                      <a:pt x="0" y="3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0" name="Freeform 73">
                <a:extLst>
                  <a:ext uri="{FF2B5EF4-FFF2-40B4-BE49-F238E27FC236}">
                    <a16:creationId xmlns:a16="http://schemas.microsoft.com/office/drawing/2014/main" id="{76C21F83-7185-43C7-8BA3-3E069CDD6FCE}"/>
                  </a:ext>
                </a:extLst>
              </p:cNvPr>
              <p:cNvSpPr>
                <a:spLocks/>
              </p:cNvSpPr>
              <p:nvPr/>
            </p:nvSpPr>
            <p:spPr bwMode="gray">
              <a:xfrm>
                <a:off x="759" y="797"/>
                <a:ext cx="22" cy="51"/>
              </a:xfrm>
              <a:custGeom>
                <a:avLst/>
                <a:gdLst>
                  <a:gd name="T0" fmla="*/ 0 w 44"/>
                  <a:gd name="T1" fmla="*/ 28 h 103"/>
                  <a:gd name="T2" fmla="*/ 26 w 44"/>
                  <a:gd name="T3" fmla="*/ 0 h 103"/>
                  <a:gd name="T4" fmla="*/ 44 w 44"/>
                  <a:gd name="T5" fmla="*/ 17 h 103"/>
                  <a:gd name="T6" fmla="*/ 32 w 44"/>
                  <a:gd name="T7" fmla="*/ 103 h 103"/>
                  <a:gd name="T8" fmla="*/ 0 w 44"/>
                  <a:gd name="T9" fmla="*/ 28 h 103"/>
                </a:gdLst>
                <a:ahLst/>
                <a:cxnLst>
                  <a:cxn ang="0">
                    <a:pos x="T0" y="T1"/>
                  </a:cxn>
                  <a:cxn ang="0">
                    <a:pos x="T2" y="T3"/>
                  </a:cxn>
                  <a:cxn ang="0">
                    <a:pos x="T4" y="T5"/>
                  </a:cxn>
                  <a:cxn ang="0">
                    <a:pos x="T6" y="T7"/>
                  </a:cxn>
                  <a:cxn ang="0">
                    <a:pos x="T8" y="T9"/>
                  </a:cxn>
                </a:cxnLst>
                <a:rect l="0" t="0" r="r" b="b"/>
                <a:pathLst>
                  <a:path w="44" h="103">
                    <a:moveTo>
                      <a:pt x="0" y="28"/>
                    </a:moveTo>
                    <a:lnTo>
                      <a:pt x="26" y="0"/>
                    </a:lnTo>
                    <a:lnTo>
                      <a:pt x="44" y="17"/>
                    </a:lnTo>
                    <a:lnTo>
                      <a:pt x="32" y="103"/>
                    </a:lnTo>
                    <a:lnTo>
                      <a:pt x="0" y="2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1" name="Freeform 74">
                <a:extLst>
                  <a:ext uri="{FF2B5EF4-FFF2-40B4-BE49-F238E27FC236}">
                    <a16:creationId xmlns:a16="http://schemas.microsoft.com/office/drawing/2014/main" id="{DAED8831-2AA1-4AAF-9969-945F64F3902F}"/>
                  </a:ext>
                </a:extLst>
              </p:cNvPr>
              <p:cNvSpPr>
                <a:spLocks/>
              </p:cNvSpPr>
              <p:nvPr/>
            </p:nvSpPr>
            <p:spPr bwMode="gray">
              <a:xfrm>
                <a:off x="4277" y="1976"/>
                <a:ext cx="446" cy="441"/>
              </a:xfrm>
              <a:custGeom>
                <a:avLst/>
                <a:gdLst>
                  <a:gd name="T0" fmla="*/ 0 w 891"/>
                  <a:gd name="T1" fmla="*/ 611 h 884"/>
                  <a:gd name="T2" fmla="*/ 35 w 891"/>
                  <a:gd name="T3" fmla="*/ 733 h 884"/>
                  <a:gd name="T4" fmla="*/ 74 w 891"/>
                  <a:gd name="T5" fmla="*/ 775 h 884"/>
                  <a:gd name="T6" fmla="*/ 149 w 891"/>
                  <a:gd name="T7" fmla="*/ 818 h 884"/>
                  <a:gd name="T8" fmla="*/ 205 w 891"/>
                  <a:gd name="T9" fmla="*/ 884 h 884"/>
                  <a:gd name="T10" fmla="*/ 274 w 891"/>
                  <a:gd name="T11" fmla="*/ 851 h 884"/>
                  <a:gd name="T12" fmla="*/ 303 w 891"/>
                  <a:gd name="T13" fmla="*/ 871 h 884"/>
                  <a:gd name="T14" fmla="*/ 346 w 891"/>
                  <a:gd name="T15" fmla="*/ 851 h 884"/>
                  <a:gd name="T16" fmla="*/ 372 w 891"/>
                  <a:gd name="T17" fmla="*/ 814 h 884"/>
                  <a:gd name="T18" fmla="*/ 448 w 891"/>
                  <a:gd name="T19" fmla="*/ 801 h 884"/>
                  <a:gd name="T20" fmla="*/ 488 w 891"/>
                  <a:gd name="T21" fmla="*/ 747 h 884"/>
                  <a:gd name="T22" fmla="*/ 468 w 891"/>
                  <a:gd name="T23" fmla="*/ 733 h 884"/>
                  <a:gd name="T24" fmla="*/ 540 w 891"/>
                  <a:gd name="T25" fmla="*/ 569 h 884"/>
                  <a:gd name="T26" fmla="*/ 557 w 891"/>
                  <a:gd name="T27" fmla="*/ 485 h 884"/>
                  <a:gd name="T28" fmla="*/ 626 w 891"/>
                  <a:gd name="T29" fmla="*/ 518 h 884"/>
                  <a:gd name="T30" fmla="*/ 661 w 891"/>
                  <a:gd name="T31" fmla="*/ 422 h 884"/>
                  <a:gd name="T32" fmla="*/ 697 w 891"/>
                  <a:gd name="T33" fmla="*/ 416 h 884"/>
                  <a:gd name="T34" fmla="*/ 749 w 891"/>
                  <a:gd name="T35" fmla="*/ 324 h 884"/>
                  <a:gd name="T36" fmla="*/ 765 w 891"/>
                  <a:gd name="T37" fmla="*/ 226 h 884"/>
                  <a:gd name="T38" fmla="*/ 873 w 891"/>
                  <a:gd name="T39" fmla="*/ 287 h 884"/>
                  <a:gd name="T40" fmla="*/ 891 w 891"/>
                  <a:gd name="T41" fmla="*/ 237 h 884"/>
                  <a:gd name="T42" fmla="*/ 863 w 891"/>
                  <a:gd name="T43" fmla="*/ 198 h 884"/>
                  <a:gd name="T44" fmla="*/ 814 w 891"/>
                  <a:gd name="T45" fmla="*/ 176 h 884"/>
                  <a:gd name="T46" fmla="*/ 756 w 891"/>
                  <a:gd name="T47" fmla="*/ 182 h 884"/>
                  <a:gd name="T48" fmla="*/ 735 w 891"/>
                  <a:gd name="T49" fmla="*/ 216 h 884"/>
                  <a:gd name="T50" fmla="*/ 628 w 891"/>
                  <a:gd name="T51" fmla="*/ 246 h 884"/>
                  <a:gd name="T52" fmla="*/ 560 w 891"/>
                  <a:gd name="T53" fmla="*/ 326 h 884"/>
                  <a:gd name="T54" fmla="*/ 537 w 891"/>
                  <a:gd name="T55" fmla="*/ 199 h 884"/>
                  <a:gd name="T56" fmla="*/ 345 w 891"/>
                  <a:gd name="T57" fmla="*/ 231 h 884"/>
                  <a:gd name="T58" fmla="*/ 307 w 891"/>
                  <a:gd name="T59" fmla="*/ 0 h 884"/>
                  <a:gd name="T60" fmla="*/ 280 w 891"/>
                  <a:gd name="T61" fmla="*/ 20 h 884"/>
                  <a:gd name="T62" fmla="*/ 297 w 891"/>
                  <a:gd name="T63" fmla="*/ 63 h 884"/>
                  <a:gd name="T64" fmla="*/ 272 w 891"/>
                  <a:gd name="T65" fmla="*/ 268 h 884"/>
                  <a:gd name="T66" fmla="*/ 238 w 891"/>
                  <a:gd name="T67" fmla="*/ 313 h 884"/>
                  <a:gd name="T68" fmla="*/ 133 w 891"/>
                  <a:gd name="T69" fmla="*/ 390 h 884"/>
                  <a:gd name="T70" fmla="*/ 114 w 891"/>
                  <a:gd name="T71" fmla="*/ 478 h 884"/>
                  <a:gd name="T72" fmla="*/ 74 w 891"/>
                  <a:gd name="T73" fmla="*/ 456 h 884"/>
                  <a:gd name="T74" fmla="*/ 63 w 891"/>
                  <a:gd name="T75" fmla="*/ 558 h 884"/>
                  <a:gd name="T76" fmla="*/ 0 w 891"/>
                  <a:gd name="T77" fmla="*/ 611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1" h="884">
                    <a:moveTo>
                      <a:pt x="0" y="611"/>
                    </a:moveTo>
                    <a:lnTo>
                      <a:pt x="35" y="733"/>
                    </a:lnTo>
                    <a:lnTo>
                      <a:pt x="74" y="775"/>
                    </a:lnTo>
                    <a:lnTo>
                      <a:pt x="149" y="818"/>
                    </a:lnTo>
                    <a:lnTo>
                      <a:pt x="205" y="884"/>
                    </a:lnTo>
                    <a:lnTo>
                      <a:pt x="274" y="851"/>
                    </a:lnTo>
                    <a:lnTo>
                      <a:pt x="303" y="871"/>
                    </a:lnTo>
                    <a:lnTo>
                      <a:pt x="346" y="851"/>
                    </a:lnTo>
                    <a:lnTo>
                      <a:pt x="372" y="814"/>
                    </a:lnTo>
                    <a:lnTo>
                      <a:pt x="448" y="801"/>
                    </a:lnTo>
                    <a:lnTo>
                      <a:pt x="488" y="747"/>
                    </a:lnTo>
                    <a:lnTo>
                      <a:pt x="468" y="733"/>
                    </a:lnTo>
                    <a:lnTo>
                      <a:pt x="540" y="569"/>
                    </a:lnTo>
                    <a:lnTo>
                      <a:pt x="557" y="485"/>
                    </a:lnTo>
                    <a:lnTo>
                      <a:pt x="626" y="518"/>
                    </a:lnTo>
                    <a:lnTo>
                      <a:pt x="661" y="422"/>
                    </a:lnTo>
                    <a:lnTo>
                      <a:pt x="697" y="416"/>
                    </a:lnTo>
                    <a:lnTo>
                      <a:pt x="749" y="324"/>
                    </a:lnTo>
                    <a:lnTo>
                      <a:pt x="765" y="226"/>
                    </a:lnTo>
                    <a:lnTo>
                      <a:pt x="873" y="287"/>
                    </a:lnTo>
                    <a:lnTo>
                      <a:pt x="891" y="237"/>
                    </a:lnTo>
                    <a:lnTo>
                      <a:pt x="863" y="198"/>
                    </a:lnTo>
                    <a:lnTo>
                      <a:pt x="814" y="176"/>
                    </a:lnTo>
                    <a:lnTo>
                      <a:pt x="756" y="182"/>
                    </a:lnTo>
                    <a:lnTo>
                      <a:pt x="735" y="216"/>
                    </a:lnTo>
                    <a:lnTo>
                      <a:pt x="628" y="246"/>
                    </a:lnTo>
                    <a:lnTo>
                      <a:pt x="560" y="326"/>
                    </a:lnTo>
                    <a:lnTo>
                      <a:pt x="537" y="199"/>
                    </a:lnTo>
                    <a:lnTo>
                      <a:pt x="345" y="231"/>
                    </a:lnTo>
                    <a:lnTo>
                      <a:pt x="307" y="0"/>
                    </a:lnTo>
                    <a:lnTo>
                      <a:pt x="280" y="20"/>
                    </a:lnTo>
                    <a:lnTo>
                      <a:pt x="297" y="63"/>
                    </a:lnTo>
                    <a:lnTo>
                      <a:pt x="272" y="268"/>
                    </a:lnTo>
                    <a:lnTo>
                      <a:pt x="238" y="313"/>
                    </a:lnTo>
                    <a:lnTo>
                      <a:pt x="133" y="390"/>
                    </a:lnTo>
                    <a:lnTo>
                      <a:pt x="114" y="478"/>
                    </a:lnTo>
                    <a:lnTo>
                      <a:pt x="74" y="456"/>
                    </a:lnTo>
                    <a:lnTo>
                      <a:pt x="63" y="558"/>
                    </a:lnTo>
                    <a:lnTo>
                      <a:pt x="0" y="61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2" name="Freeform 75">
                <a:extLst>
                  <a:ext uri="{FF2B5EF4-FFF2-40B4-BE49-F238E27FC236}">
                    <a16:creationId xmlns:a16="http://schemas.microsoft.com/office/drawing/2014/main" id="{C848A36A-60BD-4340-BD9D-D11067DDEDED}"/>
                  </a:ext>
                </a:extLst>
              </p:cNvPr>
              <p:cNvSpPr>
                <a:spLocks/>
              </p:cNvSpPr>
              <p:nvPr/>
            </p:nvSpPr>
            <p:spPr bwMode="gray">
              <a:xfrm>
                <a:off x="3252" y="1289"/>
                <a:ext cx="524" cy="553"/>
              </a:xfrm>
              <a:custGeom>
                <a:avLst/>
                <a:gdLst>
                  <a:gd name="T0" fmla="*/ 0 w 1049"/>
                  <a:gd name="T1" fmla="*/ 337 h 1106"/>
                  <a:gd name="T2" fmla="*/ 27 w 1049"/>
                  <a:gd name="T3" fmla="*/ 422 h 1106"/>
                  <a:gd name="T4" fmla="*/ 24 w 1049"/>
                  <a:gd name="T5" fmla="*/ 558 h 1106"/>
                  <a:gd name="T6" fmla="*/ 150 w 1049"/>
                  <a:gd name="T7" fmla="*/ 637 h 1106"/>
                  <a:gd name="T8" fmla="*/ 201 w 1049"/>
                  <a:gd name="T9" fmla="*/ 693 h 1106"/>
                  <a:gd name="T10" fmla="*/ 274 w 1049"/>
                  <a:gd name="T11" fmla="*/ 740 h 1106"/>
                  <a:gd name="T12" fmla="*/ 303 w 1049"/>
                  <a:gd name="T13" fmla="*/ 773 h 1106"/>
                  <a:gd name="T14" fmla="*/ 318 w 1049"/>
                  <a:gd name="T15" fmla="*/ 863 h 1106"/>
                  <a:gd name="T16" fmla="*/ 337 w 1049"/>
                  <a:gd name="T17" fmla="*/ 989 h 1106"/>
                  <a:gd name="T18" fmla="*/ 436 w 1049"/>
                  <a:gd name="T19" fmla="*/ 1106 h 1106"/>
                  <a:gd name="T20" fmla="*/ 957 w 1049"/>
                  <a:gd name="T21" fmla="*/ 1073 h 1106"/>
                  <a:gd name="T22" fmla="*/ 926 w 1049"/>
                  <a:gd name="T23" fmla="*/ 902 h 1106"/>
                  <a:gd name="T24" fmla="*/ 945 w 1049"/>
                  <a:gd name="T25" fmla="*/ 724 h 1106"/>
                  <a:gd name="T26" fmla="*/ 975 w 1049"/>
                  <a:gd name="T27" fmla="*/ 645 h 1106"/>
                  <a:gd name="T28" fmla="*/ 971 w 1049"/>
                  <a:gd name="T29" fmla="*/ 573 h 1106"/>
                  <a:gd name="T30" fmla="*/ 1037 w 1049"/>
                  <a:gd name="T31" fmla="*/ 413 h 1106"/>
                  <a:gd name="T32" fmla="*/ 1049 w 1049"/>
                  <a:gd name="T33" fmla="*/ 371 h 1106"/>
                  <a:gd name="T34" fmla="*/ 1029 w 1049"/>
                  <a:gd name="T35" fmla="*/ 364 h 1106"/>
                  <a:gd name="T36" fmla="*/ 1003 w 1049"/>
                  <a:gd name="T37" fmla="*/ 397 h 1106"/>
                  <a:gd name="T38" fmla="*/ 982 w 1049"/>
                  <a:gd name="T39" fmla="*/ 481 h 1106"/>
                  <a:gd name="T40" fmla="*/ 939 w 1049"/>
                  <a:gd name="T41" fmla="*/ 488 h 1106"/>
                  <a:gd name="T42" fmla="*/ 920 w 1049"/>
                  <a:gd name="T43" fmla="*/ 537 h 1106"/>
                  <a:gd name="T44" fmla="*/ 877 w 1049"/>
                  <a:gd name="T45" fmla="*/ 571 h 1106"/>
                  <a:gd name="T46" fmla="*/ 880 w 1049"/>
                  <a:gd name="T47" fmla="*/ 518 h 1106"/>
                  <a:gd name="T48" fmla="*/ 909 w 1049"/>
                  <a:gd name="T49" fmla="*/ 461 h 1106"/>
                  <a:gd name="T50" fmla="*/ 938 w 1049"/>
                  <a:gd name="T51" fmla="*/ 444 h 1106"/>
                  <a:gd name="T52" fmla="*/ 941 w 1049"/>
                  <a:gd name="T53" fmla="*/ 421 h 1106"/>
                  <a:gd name="T54" fmla="*/ 884 w 1049"/>
                  <a:gd name="T55" fmla="*/ 268 h 1106"/>
                  <a:gd name="T56" fmla="*/ 845 w 1049"/>
                  <a:gd name="T57" fmla="*/ 257 h 1106"/>
                  <a:gd name="T58" fmla="*/ 831 w 1049"/>
                  <a:gd name="T59" fmla="*/ 221 h 1106"/>
                  <a:gd name="T60" fmla="*/ 730 w 1049"/>
                  <a:gd name="T61" fmla="*/ 209 h 1106"/>
                  <a:gd name="T62" fmla="*/ 512 w 1049"/>
                  <a:gd name="T63" fmla="*/ 153 h 1106"/>
                  <a:gd name="T64" fmla="*/ 423 w 1049"/>
                  <a:gd name="T65" fmla="*/ 90 h 1106"/>
                  <a:gd name="T66" fmla="*/ 373 w 1049"/>
                  <a:gd name="T67" fmla="*/ 68 h 1106"/>
                  <a:gd name="T68" fmla="*/ 344 w 1049"/>
                  <a:gd name="T69" fmla="*/ 89 h 1106"/>
                  <a:gd name="T70" fmla="*/ 333 w 1049"/>
                  <a:gd name="T71" fmla="*/ 84 h 1106"/>
                  <a:gd name="T72" fmla="*/ 349 w 1049"/>
                  <a:gd name="T73" fmla="*/ 68 h 1106"/>
                  <a:gd name="T74" fmla="*/ 350 w 1049"/>
                  <a:gd name="T75" fmla="*/ 38 h 1106"/>
                  <a:gd name="T76" fmla="*/ 359 w 1049"/>
                  <a:gd name="T77" fmla="*/ 30 h 1106"/>
                  <a:gd name="T78" fmla="*/ 360 w 1049"/>
                  <a:gd name="T79" fmla="*/ 8 h 1106"/>
                  <a:gd name="T80" fmla="*/ 346 w 1049"/>
                  <a:gd name="T81" fmla="*/ 0 h 1106"/>
                  <a:gd name="T82" fmla="*/ 225 w 1049"/>
                  <a:gd name="T83" fmla="*/ 56 h 1106"/>
                  <a:gd name="T84" fmla="*/ 180 w 1049"/>
                  <a:gd name="T85" fmla="*/ 73 h 1106"/>
                  <a:gd name="T86" fmla="*/ 161 w 1049"/>
                  <a:gd name="T87" fmla="*/ 76 h 1106"/>
                  <a:gd name="T88" fmla="*/ 130 w 1049"/>
                  <a:gd name="T89" fmla="*/ 59 h 1106"/>
                  <a:gd name="T90" fmla="*/ 124 w 1049"/>
                  <a:gd name="T91" fmla="*/ 73 h 1106"/>
                  <a:gd name="T92" fmla="*/ 121 w 1049"/>
                  <a:gd name="T93" fmla="*/ 58 h 1106"/>
                  <a:gd name="T94" fmla="*/ 96 w 1049"/>
                  <a:gd name="T95" fmla="*/ 79 h 1106"/>
                  <a:gd name="T96" fmla="*/ 102 w 1049"/>
                  <a:gd name="T97" fmla="*/ 207 h 1106"/>
                  <a:gd name="T98" fmla="*/ 0 w 1049"/>
                  <a:gd name="T99" fmla="*/ 337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9" h="1106">
                    <a:moveTo>
                      <a:pt x="0" y="337"/>
                    </a:moveTo>
                    <a:lnTo>
                      <a:pt x="27" y="422"/>
                    </a:lnTo>
                    <a:lnTo>
                      <a:pt x="24" y="558"/>
                    </a:lnTo>
                    <a:lnTo>
                      <a:pt x="150" y="637"/>
                    </a:lnTo>
                    <a:lnTo>
                      <a:pt x="201" y="693"/>
                    </a:lnTo>
                    <a:lnTo>
                      <a:pt x="274" y="740"/>
                    </a:lnTo>
                    <a:lnTo>
                      <a:pt x="303" y="773"/>
                    </a:lnTo>
                    <a:lnTo>
                      <a:pt x="318" y="863"/>
                    </a:lnTo>
                    <a:lnTo>
                      <a:pt x="337" y="989"/>
                    </a:lnTo>
                    <a:lnTo>
                      <a:pt x="436" y="1106"/>
                    </a:lnTo>
                    <a:lnTo>
                      <a:pt x="957" y="1073"/>
                    </a:lnTo>
                    <a:lnTo>
                      <a:pt x="926" y="902"/>
                    </a:lnTo>
                    <a:lnTo>
                      <a:pt x="945" y="724"/>
                    </a:lnTo>
                    <a:lnTo>
                      <a:pt x="975" y="645"/>
                    </a:lnTo>
                    <a:lnTo>
                      <a:pt x="971" y="573"/>
                    </a:lnTo>
                    <a:lnTo>
                      <a:pt x="1037" y="413"/>
                    </a:lnTo>
                    <a:lnTo>
                      <a:pt x="1049" y="371"/>
                    </a:lnTo>
                    <a:lnTo>
                      <a:pt x="1029" y="364"/>
                    </a:lnTo>
                    <a:lnTo>
                      <a:pt x="1003" y="397"/>
                    </a:lnTo>
                    <a:lnTo>
                      <a:pt x="982" y="481"/>
                    </a:lnTo>
                    <a:lnTo>
                      <a:pt x="939" y="488"/>
                    </a:lnTo>
                    <a:lnTo>
                      <a:pt x="920" y="537"/>
                    </a:lnTo>
                    <a:lnTo>
                      <a:pt x="877" y="571"/>
                    </a:lnTo>
                    <a:lnTo>
                      <a:pt x="880" y="518"/>
                    </a:lnTo>
                    <a:lnTo>
                      <a:pt x="909" y="461"/>
                    </a:lnTo>
                    <a:lnTo>
                      <a:pt x="938" y="444"/>
                    </a:lnTo>
                    <a:lnTo>
                      <a:pt x="941" y="421"/>
                    </a:lnTo>
                    <a:lnTo>
                      <a:pt x="884" y="268"/>
                    </a:lnTo>
                    <a:lnTo>
                      <a:pt x="845" y="257"/>
                    </a:lnTo>
                    <a:lnTo>
                      <a:pt x="831" y="221"/>
                    </a:lnTo>
                    <a:lnTo>
                      <a:pt x="730" y="209"/>
                    </a:lnTo>
                    <a:lnTo>
                      <a:pt x="512" y="153"/>
                    </a:lnTo>
                    <a:lnTo>
                      <a:pt x="423" y="90"/>
                    </a:lnTo>
                    <a:lnTo>
                      <a:pt x="373" y="68"/>
                    </a:lnTo>
                    <a:lnTo>
                      <a:pt x="344" y="89"/>
                    </a:lnTo>
                    <a:lnTo>
                      <a:pt x="333" y="84"/>
                    </a:lnTo>
                    <a:lnTo>
                      <a:pt x="349" y="68"/>
                    </a:lnTo>
                    <a:lnTo>
                      <a:pt x="350" y="38"/>
                    </a:lnTo>
                    <a:lnTo>
                      <a:pt x="359" y="30"/>
                    </a:lnTo>
                    <a:lnTo>
                      <a:pt x="360" y="8"/>
                    </a:lnTo>
                    <a:lnTo>
                      <a:pt x="346" y="0"/>
                    </a:lnTo>
                    <a:lnTo>
                      <a:pt x="225" y="56"/>
                    </a:lnTo>
                    <a:lnTo>
                      <a:pt x="180" y="73"/>
                    </a:lnTo>
                    <a:lnTo>
                      <a:pt x="161" y="76"/>
                    </a:lnTo>
                    <a:lnTo>
                      <a:pt x="130" y="59"/>
                    </a:lnTo>
                    <a:lnTo>
                      <a:pt x="124" y="73"/>
                    </a:lnTo>
                    <a:lnTo>
                      <a:pt x="121" y="58"/>
                    </a:lnTo>
                    <a:lnTo>
                      <a:pt x="96" y="79"/>
                    </a:lnTo>
                    <a:lnTo>
                      <a:pt x="102" y="207"/>
                    </a:lnTo>
                    <a:lnTo>
                      <a:pt x="0" y="33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3" name="Freeform 76">
                <a:extLst>
                  <a:ext uri="{FF2B5EF4-FFF2-40B4-BE49-F238E27FC236}">
                    <a16:creationId xmlns:a16="http://schemas.microsoft.com/office/drawing/2014/main" id="{E7552135-56AB-423A-AD7D-904F73462A9C}"/>
                  </a:ext>
                </a:extLst>
              </p:cNvPr>
              <p:cNvSpPr>
                <a:spLocks/>
              </p:cNvSpPr>
              <p:nvPr/>
            </p:nvSpPr>
            <p:spPr bwMode="gray">
              <a:xfrm>
                <a:off x="1570" y="1429"/>
                <a:ext cx="697" cy="577"/>
              </a:xfrm>
              <a:custGeom>
                <a:avLst/>
                <a:gdLst>
                  <a:gd name="T0" fmla="*/ 0 w 1393"/>
                  <a:gd name="T1" fmla="*/ 991 h 1154"/>
                  <a:gd name="T2" fmla="*/ 42 w 1393"/>
                  <a:gd name="T3" fmla="*/ 742 h 1154"/>
                  <a:gd name="T4" fmla="*/ 142 w 1393"/>
                  <a:gd name="T5" fmla="*/ 124 h 1154"/>
                  <a:gd name="T6" fmla="*/ 164 w 1393"/>
                  <a:gd name="T7" fmla="*/ 0 h 1154"/>
                  <a:gd name="T8" fmla="*/ 715 w 1393"/>
                  <a:gd name="T9" fmla="*/ 82 h 1154"/>
                  <a:gd name="T10" fmla="*/ 1393 w 1393"/>
                  <a:gd name="T11" fmla="*/ 154 h 1154"/>
                  <a:gd name="T12" fmla="*/ 1347 w 1393"/>
                  <a:gd name="T13" fmla="*/ 654 h 1154"/>
                  <a:gd name="T14" fmla="*/ 1301 w 1393"/>
                  <a:gd name="T15" fmla="*/ 1154 h 1154"/>
                  <a:gd name="T16" fmla="*/ 371 w 1393"/>
                  <a:gd name="T17" fmla="*/ 1048 h 1154"/>
                  <a:gd name="T18" fmla="*/ 0 w 1393"/>
                  <a:gd name="T19" fmla="*/ 991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3" h="1154">
                    <a:moveTo>
                      <a:pt x="0" y="991"/>
                    </a:moveTo>
                    <a:lnTo>
                      <a:pt x="42" y="742"/>
                    </a:lnTo>
                    <a:lnTo>
                      <a:pt x="142" y="124"/>
                    </a:lnTo>
                    <a:lnTo>
                      <a:pt x="164" y="0"/>
                    </a:lnTo>
                    <a:lnTo>
                      <a:pt x="715" y="82"/>
                    </a:lnTo>
                    <a:lnTo>
                      <a:pt x="1393" y="154"/>
                    </a:lnTo>
                    <a:lnTo>
                      <a:pt x="1347" y="654"/>
                    </a:lnTo>
                    <a:lnTo>
                      <a:pt x="1301" y="1154"/>
                    </a:lnTo>
                    <a:lnTo>
                      <a:pt x="371" y="1048"/>
                    </a:lnTo>
                    <a:lnTo>
                      <a:pt x="0" y="99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sp>
          <p:nvSpPr>
            <p:cNvPr id="11" name="Star: 5 Points 10">
              <a:extLst>
                <a:ext uri="{FF2B5EF4-FFF2-40B4-BE49-F238E27FC236}">
                  <a16:creationId xmlns:a16="http://schemas.microsoft.com/office/drawing/2014/main" id="{2F760047-41BA-40DA-A1E6-D05CBA8BD25D}"/>
                </a:ext>
              </a:extLst>
            </p:cNvPr>
            <p:cNvSpPr/>
            <p:nvPr/>
          </p:nvSpPr>
          <p:spPr>
            <a:xfrm>
              <a:off x="7658844" y="5549977"/>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Star: 5 Points 164">
              <a:extLst>
                <a:ext uri="{FF2B5EF4-FFF2-40B4-BE49-F238E27FC236}">
                  <a16:creationId xmlns:a16="http://schemas.microsoft.com/office/drawing/2014/main" id="{C5C65322-AA7B-48FC-A14D-C370079212AB}"/>
                </a:ext>
              </a:extLst>
            </p:cNvPr>
            <p:cNvSpPr/>
            <p:nvPr/>
          </p:nvSpPr>
          <p:spPr>
            <a:xfrm>
              <a:off x="8163096" y="5709798"/>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Star: 5 Points 165">
              <a:extLst>
                <a:ext uri="{FF2B5EF4-FFF2-40B4-BE49-F238E27FC236}">
                  <a16:creationId xmlns:a16="http://schemas.microsoft.com/office/drawing/2014/main" id="{3C4CB0CF-F62E-4DD1-965D-D45CF50864AB}"/>
                </a:ext>
              </a:extLst>
            </p:cNvPr>
            <p:cNvSpPr/>
            <p:nvPr/>
          </p:nvSpPr>
          <p:spPr>
            <a:xfrm>
              <a:off x="7776172" y="5230014"/>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Star: 5 Points 166">
              <a:extLst>
                <a:ext uri="{FF2B5EF4-FFF2-40B4-BE49-F238E27FC236}">
                  <a16:creationId xmlns:a16="http://schemas.microsoft.com/office/drawing/2014/main" id="{2AEF5FEE-C367-45B2-A4ED-D4132686A2E4}"/>
                </a:ext>
              </a:extLst>
            </p:cNvPr>
            <p:cNvSpPr/>
            <p:nvPr/>
          </p:nvSpPr>
          <p:spPr>
            <a:xfrm>
              <a:off x="7928572" y="5228176"/>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Star: 5 Points 167">
              <a:extLst>
                <a:ext uri="{FF2B5EF4-FFF2-40B4-BE49-F238E27FC236}">
                  <a16:creationId xmlns:a16="http://schemas.microsoft.com/office/drawing/2014/main" id="{557C5C6E-C85F-47E9-8A15-3500774FB34A}"/>
                </a:ext>
              </a:extLst>
            </p:cNvPr>
            <p:cNvSpPr/>
            <p:nvPr/>
          </p:nvSpPr>
          <p:spPr>
            <a:xfrm>
              <a:off x="9185405" y="3483742"/>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TextBox 168">
              <a:extLst>
                <a:ext uri="{FF2B5EF4-FFF2-40B4-BE49-F238E27FC236}">
                  <a16:creationId xmlns:a16="http://schemas.microsoft.com/office/drawing/2014/main" id="{5B4F368F-FF44-4681-8D02-C7AB50BDBA20}"/>
                </a:ext>
              </a:extLst>
            </p:cNvPr>
            <p:cNvSpPr txBox="1"/>
            <p:nvPr/>
          </p:nvSpPr>
          <p:spPr>
            <a:xfrm>
              <a:off x="8356457" y="5695317"/>
              <a:ext cx="668773" cy="261610"/>
            </a:xfrm>
            <a:prstGeom prst="rect">
              <a:avLst/>
            </a:prstGeom>
            <a:noFill/>
          </p:spPr>
          <p:txBody>
            <a:bodyPr wrap="none" rtlCol="0">
              <a:spAutoFit/>
            </a:bodyPr>
            <a:lstStyle/>
            <a:p>
              <a:r>
                <a:rPr lang="en-US" sz="1100" dirty="0">
                  <a:solidFill>
                    <a:srgbClr val="163856"/>
                  </a:solidFill>
                </a:rPr>
                <a:t>Houston</a:t>
              </a:r>
            </a:p>
          </p:txBody>
        </p:sp>
        <p:sp>
          <p:nvSpPr>
            <p:cNvPr id="170" name="TextBox 169">
              <a:extLst>
                <a:ext uri="{FF2B5EF4-FFF2-40B4-BE49-F238E27FC236}">
                  <a16:creationId xmlns:a16="http://schemas.microsoft.com/office/drawing/2014/main" id="{1EADF64B-79FA-4756-B49B-722827ADBF5B}"/>
                </a:ext>
              </a:extLst>
            </p:cNvPr>
            <p:cNvSpPr txBox="1"/>
            <p:nvPr/>
          </p:nvSpPr>
          <p:spPr>
            <a:xfrm>
              <a:off x="7165027" y="5516927"/>
              <a:ext cx="546945" cy="261610"/>
            </a:xfrm>
            <a:prstGeom prst="rect">
              <a:avLst/>
            </a:prstGeom>
            <a:noFill/>
          </p:spPr>
          <p:txBody>
            <a:bodyPr wrap="none" rtlCol="0">
              <a:spAutoFit/>
            </a:bodyPr>
            <a:lstStyle/>
            <a:p>
              <a:r>
                <a:rPr lang="en-US" sz="1100" dirty="0">
                  <a:solidFill>
                    <a:srgbClr val="163856"/>
                  </a:solidFill>
                </a:rPr>
                <a:t>Austin</a:t>
              </a:r>
            </a:p>
          </p:txBody>
        </p:sp>
        <p:sp>
          <p:nvSpPr>
            <p:cNvPr id="171" name="TextBox 170">
              <a:extLst>
                <a:ext uri="{FF2B5EF4-FFF2-40B4-BE49-F238E27FC236}">
                  <a16:creationId xmlns:a16="http://schemas.microsoft.com/office/drawing/2014/main" id="{2FADDD23-7734-4815-93F3-B123B1CDDAC4}"/>
                </a:ext>
              </a:extLst>
            </p:cNvPr>
            <p:cNvSpPr txBox="1"/>
            <p:nvPr/>
          </p:nvSpPr>
          <p:spPr>
            <a:xfrm>
              <a:off x="8157312" y="5232465"/>
              <a:ext cx="524503" cy="261610"/>
            </a:xfrm>
            <a:prstGeom prst="rect">
              <a:avLst/>
            </a:prstGeom>
            <a:noFill/>
          </p:spPr>
          <p:txBody>
            <a:bodyPr wrap="none" rtlCol="0">
              <a:spAutoFit/>
            </a:bodyPr>
            <a:lstStyle/>
            <a:p>
              <a:r>
                <a:rPr lang="en-US" sz="1100" dirty="0">
                  <a:solidFill>
                    <a:srgbClr val="163856"/>
                  </a:solidFill>
                </a:rPr>
                <a:t>Dallas</a:t>
              </a:r>
            </a:p>
          </p:txBody>
        </p:sp>
        <p:sp>
          <p:nvSpPr>
            <p:cNvPr id="172" name="TextBox 171">
              <a:extLst>
                <a:ext uri="{FF2B5EF4-FFF2-40B4-BE49-F238E27FC236}">
                  <a16:creationId xmlns:a16="http://schemas.microsoft.com/office/drawing/2014/main" id="{A367A9A7-70AF-4762-9016-AAAE2906DF59}"/>
                </a:ext>
              </a:extLst>
            </p:cNvPr>
            <p:cNvSpPr txBox="1"/>
            <p:nvPr/>
          </p:nvSpPr>
          <p:spPr>
            <a:xfrm>
              <a:off x="7020738" y="5197576"/>
              <a:ext cx="819455" cy="261610"/>
            </a:xfrm>
            <a:prstGeom prst="rect">
              <a:avLst/>
            </a:prstGeom>
            <a:noFill/>
          </p:spPr>
          <p:txBody>
            <a:bodyPr wrap="none" rtlCol="0">
              <a:spAutoFit/>
            </a:bodyPr>
            <a:lstStyle/>
            <a:p>
              <a:r>
                <a:rPr lang="en-US" sz="1100" dirty="0">
                  <a:solidFill>
                    <a:srgbClr val="163856"/>
                  </a:solidFill>
                </a:rPr>
                <a:t>Fort Worth</a:t>
              </a:r>
            </a:p>
          </p:txBody>
        </p:sp>
        <p:sp>
          <p:nvSpPr>
            <p:cNvPr id="173" name="TextBox 172">
              <a:extLst>
                <a:ext uri="{FF2B5EF4-FFF2-40B4-BE49-F238E27FC236}">
                  <a16:creationId xmlns:a16="http://schemas.microsoft.com/office/drawing/2014/main" id="{4A840065-F5C0-489E-A666-7693C91460FD}"/>
                </a:ext>
              </a:extLst>
            </p:cNvPr>
            <p:cNvSpPr txBox="1"/>
            <p:nvPr/>
          </p:nvSpPr>
          <p:spPr>
            <a:xfrm>
              <a:off x="8629218" y="3484074"/>
              <a:ext cx="663964" cy="261610"/>
            </a:xfrm>
            <a:prstGeom prst="rect">
              <a:avLst/>
            </a:prstGeom>
            <a:noFill/>
          </p:spPr>
          <p:txBody>
            <a:bodyPr wrap="none" rtlCol="0">
              <a:spAutoFit/>
            </a:bodyPr>
            <a:lstStyle/>
            <a:p>
              <a:r>
                <a:rPr lang="en-US" sz="1100" dirty="0">
                  <a:solidFill>
                    <a:srgbClr val="163856"/>
                  </a:solidFill>
                </a:rPr>
                <a:t>Chicago </a:t>
              </a:r>
            </a:p>
          </p:txBody>
        </p:sp>
        <p:sp>
          <p:nvSpPr>
            <p:cNvPr id="174" name="Star: 5 Points 173">
              <a:extLst>
                <a:ext uri="{FF2B5EF4-FFF2-40B4-BE49-F238E27FC236}">
                  <a16:creationId xmlns:a16="http://schemas.microsoft.com/office/drawing/2014/main" id="{02EFBE54-5C90-4EA6-8F2D-DA9B00C357F9}"/>
                </a:ext>
              </a:extLst>
            </p:cNvPr>
            <p:cNvSpPr/>
            <p:nvPr/>
          </p:nvSpPr>
          <p:spPr>
            <a:xfrm>
              <a:off x="11232614" y="3436763"/>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TextBox 174">
              <a:extLst>
                <a:ext uri="{FF2B5EF4-FFF2-40B4-BE49-F238E27FC236}">
                  <a16:creationId xmlns:a16="http://schemas.microsoft.com/office/drawing/2014/main" id="{5EDC2F84-166C-4DCA-80FC-A36390C0903F}"/>
                </a:ext>
              </a:extLst>
            </p:cNvPr>
            <p:cNvSpPr txBox="1"/>
            <p:nvPr/>
          </p:nvSpPr>
          <p:spPr>
            <a:xfrm>
              <a:off x="11369897" y="3449230"/>
              <a:ext cx="800219" cy="261610"/>
            </a:xfrm>
            <a:prstGeom prst="rect">
              <a:avLst/>
            </a:prstGeom>
            <a:noFill/>
          </p:spPr>
          <p:txBody>
            <a:bodyPr wrap="none" rtlCol="0">
              <a:spAutoFit/>
            </a:bodyPr>
            <a:lstStyle/>
            <a:p>
              <a:r>
                <a:rPr lang="en-US" sz="1100" dirty="0">
                  <a:solidFill>
                    <a:srgbClr val="163856"/>
                  </a:solidFill>
                </a:rPr>
                <a:t>New York  </a:t>
              </a:r>
            </a:p>
          </p:txBody>
        </p:sp>
        <p:sp>
          <p:nvSpPr>
            <p:cNvPr id="176" name="Star: 5 Points 175">
              <a:extLst>
                <a:ext uri="{FF2B5EF4-FFF2-40B4-BE49-F238E27FC236}">
                  <a16:creationId xmlns:a16="http://schemas.microsoft.com/office/drawing/2014/main" id="{BC590B3A-1AD2-4CBA-B286-7DDA2CD3A1AA}"/>
                </a:ext>
              </a:extLst>
            </p:cNvPr>
            <p:cNvSpPr/>
            <p:nvPr/>
          </p:nvSpPr>
          <p:spPr>
            <a:xfrm>
              <a:off x="4651908" y="4544644"/>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TextBox 176">
              <a:extLst>
                <a:ext uri="{FF2B5EF4-FFF2-40B4-BE49-F238E27FC236}">
                  <a16:creationId xmlns:a16="http://schemas.microsoft.com/office/drawing/2014/main" id="{6543653B-EE14-4BC7-A801-8E9B19A1B32D}"/>
                </a:ext>
              </a:extLst>
            </p:cNvPr>
            <p:cNvSpPr txBox="1"/>
            <p:nvPr/>
          </p:nvSpPr>
          <p:spPr>
            <a:xfrm>
              <a:off x="3878199" y="4544232"/>
              <a:ext cx="885179" cy="261610"/>
            </a:xfrm>
            <a:prstGeom prst="rect">
              <a:avLst/>
            </a:prstGeom>
            <a:noFill/>
          </p:spPr>
          <p:txBody>
            <a:bodyPr wrap="none" rtlCol="0">
              <a:spAutoFit/>
            </a:bodyPr>
            <a:lstStyle/>
            <a:p>
              <a:r>
                <a:rPr lang="en-US" sz="1100" dirty="0">
                  <a:solidFill>
                    <a:srgbClr val="163856"/>
                  </a:solidFill>
                </a:rPr>
                <a:t>Los Angeles </a:t>
              </a:r>
            </a:p>
          </p:txBody>
        </p:sp>
        <p:sp>
          <p:nvSpPr>
            <p:cNvPr id="179" name="Star: 5 Points 178">
              <a:extLst>
                <a:ext uri="{FF2B5EF4-FFF2-40B4-BE49-F238E27FC236}">
                  <a16:creationId xmlns:a16="http://schemas.microsoft.com/office/drawing/2014/main" id="{A9C5AE74-B18F-48DD-9EE4-D16EC6032054}"/>
                </a:ext>
              </a:extLst>
            </p:cNvPr>
            <p:cNvSpPr/>
            <p:nvPr/>
          </p:nvSpPr>
          <p:spPr>
            <a:xfrm>
              <a:off x="11010436" y="3644248"/>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TextBox 179">
              <a:extLst>
                <a:ext uri="{FF2B5EF4-FFF2-40B4-BE49-F238E27FC236}">
                  <a16:creationId xmlns:a16="http://schemas.microsoft.com/office/drawing/2014/main" id="{4A79E023-3084-4719-9F38-B85781B872CA}"/>
                </a:ext>
              </a:extLst>
            </p:cNvPr>
            <p:cNvSpPr txBox="1"/>
            <p:nvPr/>
          </p:nvSpPr>
          <p:spPr>
            <a:xfrm>
              <a:off x="11147719" y="3656715"/>
              <a:ext cx="949299" cy="261610"/>
            </a:xfrm>
            <a:prstGeom prst="rect">
              <a:avLst/>
            </a:prstGeom>
            <a:noFill/>
          </p:spPr>
          <p:txBody>
            <a:bodyPr wrap="none" rtlCol="0">
              <a:spAutoFit/>
            </a:bodyPr>
            <a:lstStyle/>
            <a:p>
              <a:r>
                <a:rPr lang="en-US" sz="1100" dirty="0">
                  <a:solidFill>
                    <a:srgbClr val="163856"/>
                  </a:solidFill>
                </a:rPr>
                <a:t>Philadelphia  </a:t>
              </a:r>
            </a:p>
          </p:txBody>
        </p:sp>
        <p:sp>
          <p:nvSpPr>
            <p:cNvPr id="181" name="Star: 5 Points 180">
              <a:extLst>
                <a:ext uri="{FF2B5EF4-FFF2-40B4-BE49-F238E27FC236}">
                  <a16:creationId xmlns:a16="http://schemas.microsoft.com/office/drawing/2014/main" id="{5F8E6643-1A0C-4222-88E4-AFA4A0D24AD8}"/>
                </a:ext>
              </a:extLst>
            </p:cNvPr>
            <p:cNvSpPr/>
            <p:nvPr/>
          </p:nvSpPr>
          <p:spPr>
            <a:xfrm>
              <a:off x="4804308" y="4818231"/>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TextBox 181">
              <a:extLst>
                <a:ext uri="{FF2B5EF4-FFF2-40B4-BE49-F238E27FC236}">
                  <a16:creationId xmlns:a16="http://schemas.microsoft.com/office/drawing/2014/main" id="{DE759970-A1BE-4418-B5BB-9ED147F0BF77}"/>
                </a:ext>
              </a:extLst>
            </p:cNvPr>
            <p:cNvSpPr txBox="1"/>
            <p:nvPr/>
          </p:nvSpPr>
          <p:spPr>
            <a:xfrm>
              <a:off x="4107718" y="4784768"/>
              <a:ext cx="782587" cy="261610"/>
            </a:xfrm>
            <a:prstGeom prst="rect">
              <a:avLst/>
            </a:prstGeom>
            <a:noFill/>
          </p:spPr>
          <p:txBody>
            <a:bodyPr wrap="none" rtlCol="0">
              <a:spAutoFit/>
            </a:bodyPr>
            <a:lstStyle/>
            <a:p>
              <a:r>
                <a:rPr lang="en-US" sz="1100" dirty="0">
                  <a:solidFill>
                    <a:srgbClr val="163856"/>
                  </a:solidFill>
                </a:rPr>
                <a:t>San Diego </a:t>
              </a:r>
            </a:p>
          </p:txBody>
        </p:sp>
        <p:sp>
          <p:nvSpPr>
            <p:cNvPr id="183" name="Star: 5 Points 182">
              <a:extLst>
                <a:ext uri="{FF2B5EF4-FFF2-40B4-BE49-F238E27FC236}">
                  <a16:creationId xmlns:a16="http://schemas.microsoft.com/office/drawing/2014/main" id="{E4EE6177-53F8-4EBB-87B1-C1DF50ECBFE2}"/>
                </a:ext>
              </a:extLst>
            </p:cNvPr>
            <p:cNvSpPr/>
            <p:nvPr/>
          </p:nvSpPr>
          <p:spPr>
            <a:xfrm>
              <a:off x="4793185" y="2161999"/>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TextBox 183">
              <a:extLst>
                <a:ext uri="{FF2B5EF4-FFF2-40B4-BE49-F238E27FC236}">
                  <a16:creationId xmlns:a16="http://schemas.microsoft.com/office/drawing/2014/main" id="{D07434CF-F6C4-4E01-A08D-51DDAC7547E6}"/>
                </a:ext>
              </a:extLst>
            </p:cNvPr>
            <p:cNvSpPr txBox="1"/>
            <p:nvPr/>
          </p:nvSpPr>
          <p:spPr>
            <a:xfrm>
              <a:off x="4988837" y="2152743"/>
              <a:ext cx="614271" cy="261610"/>
            </a:xfrm>
            <a:prstGeom prst="rect">
              <a:avLst/>
            </a:prstGeom>
            <a:noFill/>
          </p:spPr>
          <p:txBody>
            <a:bodyPr wrap="none" rtlCol="0">
              <a:spAutoFit/>
            </a:bodyPr>
            <a:lstStyle/>
            <a:p>
              <a:r>
                <a:rPr lang="en-US" sz="1100" dirty="0">
                  <a:solidFill>
                    <a:srgbClr val="163856"/>
                  </a:solidFill>
                </a:rPr>
                <a:t>Seattle </a:t>
              </a:r>
            </a:p>
          </p:txBody>
        </p:sp>
        <p:sp>
          <p:nvSpPr>
            <p:cNvPr id="185" name="Star: 5 Points 184">
              <a:extLst>
                <a:ext uri="{FF2B5EF4-FFF2-40B4-BE49-F238E27FC236}">
                  <a16:creationId xmlns:a16="http://schemas.microsoft.com/office/drawing/2014/main" id="{5FBDE1AA-4158-420F-9D6C-C5F80990024C}"/>
                </a:ext>
              </a:extLst>
            </p:cNvPr>
            <p:cNvSpPr/>
            <p:nvPr/>
          </p:nvSpPr>
          <p:spPr>
            <a:xfrm>
              <a:off x="10689166" y="3819898"/>
              <a:ext cx="198304" cy="211377"/>
            </a:xfrm>
            <a:prstGeom prst="star5">
              <a:avLst/>
            </a:prstGeom>
            <a:solidFill>
              <a:srgbClr val="6FBF1F"/>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TextBox 185">
              <a:extLst>
                <a:ext uri="{FF2B5EF4-FFF2-40B4-BE49-F238E27FC236}">
                  <a16:creationId xmlns:a16="http://schemas.microsoft.com/office/drawing/2014/main" id="{0648827F-5E33-49E2-AF22-48AE3DFFED30}"/>
                </a:ext>
              </a:extLst>
            </p:cNvPr>
            <p:cNvSpPr txBox="1"/>
            <p:nvPr/>
          </p:nvSpPr>
          <p:spPr>
            <a:xfrm>
              <a:off x="10837410" y="3820132"/>
              <a:ext cx="1128835" cy="261610"/>
            </a:xfrm>
            <a:prstGeom prst="rect">
              <a:avLst/>
            </a:prstGeom>
            <a:noFill/>
          </p:spPr>
          <p:txBody>
            <a:bodyPr wrap="none" rtlCol="0">
              <a:spAutoFit/>
            </a:bodyPr>
            <a:lstStyle/>
            <a:p>
              <a:r>
                <a:rPr lang="en-US" sz="1100" dirty="0">
                  <a:solidFill>
                    <a:srgbClr val="163856"/>
                  </a:solidFill>
                </a:rPr>
                <a:t>Washington DC  </a:t>
              </a:r>
            </a:p>
          </p:txBody>
        </p:sp>
      </p:grpSp>
      <p:sp>
        <p:nvSpPr>
          <p:cNvPr id="189" name="Subtitle 12">
            <a:extLst>
              <a:ext uri="{FF2B5EF4-FFF2-40B4-BE49-F238E27FC236}">
                <a16:creationId xmlns:a16="http://schemas.microsoft.com/office/drawing/2014/main" id="{1EB0A7B9-0659-43AF-BCDA-81A67F1D26A7}"/>
              </a:ext>
            </a:extLst>
          </p:cNvPr>
          <p:cNvSpPr>
            <a:spLocks noGrp="1"/>
          </p:cNvSpPr>
          <p:nvPr>
            <p:ph type="subTitle" idx="1"/>
          </p:nvPr>
        </p:nvSpPr>
        <p:spPr>
          <a:xfrm>
            <a:off x="109450" y="2419307"/>
            <a:ext cx="4139656" cy="3939225"/>
          </a:xfrm>
        </p:spPr>
        <p:txBody>
          <a:bodyPr>
            <a:noAutofit/>
          </a:bodyPr>
          <a:lstStyle/>
          <a:p>
            <a:pPr algn="l"/>
            <a:r>
              <a:rPr lang="en-US" sz="1450" dirty="0"/>
              <a:t>Leading coalitions satisfy 4 of the 6 criteria –</a:t>
            </a:r>
          </a:p>
          <a:p>
            <a:pPr marL="457200" lvl="0" indent="-457200" algn="l">
              <a:buFont typeface="+mj-lt"/>
              <a:buAutoNum type="arabicPeriod"/>
            </a:pPr>
            <a:r>
              <a:rPr lang="en-US" sz="1450" dirty="0"/>
              <a:t>Effort explicitly defines ACEs, Trauma Informed Care and/or Toxic Stress and has services directly related </a:t>
            </a:r>
          </a:p>
          <a:p>
            <a:pPr marL="457200" lvl="0" indent="-457200" algn="l">
              <a:buFont typeface="+mj-lt"/>
              <a:buAutoNum type="arabicPeriod"/>
            </a:pPr>
            <a:r>
              <a:rPr lang="en-US" sz="1450" dirty="0"/>
              <a:t>Collective impact effort that includes public, private, non-profit, academic &amp; community organizations/leaders (3 or more groups)</a:t>
            </a:r>
          </a:p>
          <a:p>
            <a:pPr marL="457200" lvl="0" indent="-457200" algn="l">
              <a:buFont typeface="+mj-lt"/>
              <a:buAutoNum type="arabicPeriod"/>
            </a:pPr>
            <a:r>
              <a:rPr lang="en-US" sz="1450" dirty="0"/>
              <a:t>Effort is evidence based </a:t>
            </a:r>
          </a:p>
          <a:p>
            <a:pPr marL="457200" lvl="0" indent="-457200" algn="l">
              <a:buFont typeface="+mj-lt"/>
              <a:buAutoNum type="arabicPeriod"/>
            </a:pPr>
            <a:r>
              <a:rPr lang="en-US" sz="1450" dirty="0"/>
              <a:t>Effort has positive published results (peer reviewed/argument for work is backed by citations or concrete numbers or population it touches)</a:t>
            </a:r>
          </a:p>
          <a:p>
            <a:pPr marL="457200" lvl="0" indent="-457200" algn="l">
              <a:buFont typeface="+mj-lt"/>
              <a:buAutoNum type="arabicPeriod"/>
            </a:pPr>
            <a:r>
              <a:rPr lang="en-US" sz="1450" dirty="0"/>
              <a:t>Effort has state leadership buy in </a:t>
            </a:r>
          </a:p>
          <a:p>
            <a:pPr marL="457200" lvl="0" indent="-457200" algn="l">
              <a:buFont typeface="+mj-lt"/>
              <a:buAutoNum type="arabicPeriod"/>
            </a:pPr>
            <a:r>
              <a:rPr lang="en-US" sz="1450" dirty="0"/>
              <a:t>Effort has effective communications aimed at public </a:t>
            </a:r>
          </a:p>
          <a:p>
            <a:pPr marL="457200" indent="-457200" algn="l">
              <a:buFont typeface="Arial" panose="020B0604020202020204" pitchFamily="34" charset="0"/>
              <a:buChar char="•"/>
            </a:pPr>
            <a:endParaRPr lang="en-US" sz="1450" dirty="0"/>
          </a:p>
        </p:txBody>
      </p:sp>
      <p:sp>
        <p:nvSpPr>
          <p:cNvPr id="188" name="Oval 187">
            <a:extLst>
              <a:ext uri="{FF2B5EF4-FFF2-40B4-BE49-F238E27FC236}">
                <a16:creationId xmlns:a16="http://schemas.microsoft.com/office/drawing/2014/main" id="{712DE7F0-B9F1-4B38-858D-6DAFE7705608}"/>
              </a:ext>
            </a:extLst>
          </p:cNvPr>
          <p:cNvSpPr/>
          <p:nvPr/>
        </p:nvSpPr>
        <p:spPr>
          <a:xfrm>
            <a:off x="127998" y="2813306"/>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1</a:t>
            </a:r>
          </a:p>
        </p:txBody>
      </p:sp>
      <p:sp>
        <p:nvSpPr>
          <p:cNvPr id="190" name="Oval 189">
            <a:extLst>
              <a:ext uri="{FF2B5EF4-FFF2-40B4-BE49-F238E27FC236}">
                <a16:creationId xmlns:a16="http://schemas.microsoft.com/office/drawing/2014/main" id="{8E49DB98-B61F-4C37-A1D0-B36AEC1E3AC1}"/>
              </a:ext>
            </a:extLst>
          </p:cNvPr>
          <p:cNvSpPr/>
          <p:nvPr/>
        </p:nvSpPr>
        <p:spPr>
          <a:xfrm>
            <a:off x="127998" y="3538026"/>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2</a:t>
            </a:r>
          </a:p>
        </p:txBody>
      </p:sp>
      <p:sp>
        <p:nvSpPr>
          <p:cNvPr id="191" name="Oval 190">
            <a:extLst>
              <a:ext uri="{FF2B5EF4-FFF2-40B4-BE49-F238E27FC236}">
                <a16:creationId xmlns:a16="http://schemas.microsoft.com/office/drawing/2014/main" id="{1BD93A9A-8C12-4CAB-B63E-677464EF878B}"/>
              </a:ext>
            </a:extLst>
          </p:cNvPr>
          <p:cNvSpPr/>
          <p:nvPr/>
        </p:nvSpPr>
        <p:spPr>
          <a:xfrm>
            <a:off x="127998" y="4199514"/>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3</a:t>
            </a:r>
          </a:p>
        </p:txBody>
      </p:sp>
      <p:sp>
        <p:nvSpPr>
          <p:cNvPr id="192" name="Oval 191">
            <a:extLst>
              <a:ext uri="{FF2B5EF4-FFF2-40B4-BE49-F238E27FC236}">
                <a16:creationId xmlns:a16="http://schemas.microsoft.com/office/drawing/2014/main" id="{57594B6D-E976-417A-879A-2BE337B96987}"/>
              </a:ext>
            </a:extLst>
          </p:cNvPr>
          <p:cNvSpPr/>
          <p:nvPr/>
        </p:nvSpPr>
        <p:spPr>
          <a:xfrm>
            <a:off x="127998" y="4575108"/>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a:t>
            </a:r>
          </a:p>
        </p:txBody>
      </p:sp>
      <p:sp>
        <p:nvSpPr>
          <p:cNvPr id="193" name="Oval 192">
            <a:extLst>
              <a:ext uri="{FF2B5EF4-FFF2-40B4-BE49-F238E27FC236}">
                <a16:creationId xmlns:a16="http://schemas.microsoft.com/office/drawing/2014/main" id="{7E75BAA3-83B1-4666-AC9F-9928A5BEBF5F}"/>
              </a:ext>
            </a:extLst>
          </p:cNvPr>
          <p:cNvSpPr/>
          <p:nvPr/>
        </p:nvSpPr>
        <p:spPr>
          <a:xfrm>
            <a:off x="127998" y="5486065"/>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5</a:t>
            </a:r>
          </a:p>
        </p:txBody>
      </p:sp>
      <p:sp>
        <p:nvSpPr>
          <p:cNvPr id="194" name="Oval 193">
            <a:extLst>
              <a:ext uri="{FF2B5EF4-FFF2-40B4-BE49-F238E27FC236}">
                <a16:creationId xmlns:a16="http://schemas.microsoft.com/office/drawing/2014/main" id="{CD80FBCF-662B-4240-99A9-E029ECAF1C1A}"/>
              </a:ext>
            </a:extLst>
          </p:cNvPr>
          <p:cNvSpPr/>
          <p:nvPr/>
        </p:nvSpPr>
        <p:spPr>
          <a:xfrm>
            <a:off x="127998" y="5830333"/>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6</a:t>
            </a:r>
          </a:p>
        </p:txBody>
      </p:sp>
    </p:spTree>
    <p:extLst>
      <p:ext uri="{BB962C8B-B14F-4D97-AF65-F5344CB8AC3E}">
        <p14:creationId xmlns:p14="http://schemas.microsoft.com/office/powerpoint/2010/main" val="309830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5698843-747D-416F-8AAF-7682368283E7}"/>
              </a:ext>
            </a:extLst>
          </p:cNvPr>
          <p:cNvSpPr txBox="1"/>
          <p:nvPr/>
        </p:nvSpPr>
        <p:spPr>
          <a:xfrm>
            <a:off x="6313775" y="3403990"/>
            <a:ext cx="55924" cy="312131"/>
          </a:xfrm>
          <a:prstGeom prst="rect">
            <a:avLst/>
          </a:prstGeom>
          <a:noFill/>
        </p:spPr>
        <p:txBody>
          <a:bodyPr wrap="square" rtlCol="0">
            <a:spAutoFit/>
          </a:bodyPr>
          <a:lstStyle/>
          <a:p>
            <a:endParaRPr lang="en-US" sz="1450" dirty="0"/>
          </a:p>
        </p:txBody>
      </p:sp>
      <p:sp>
        <p:nvSpPr>
          <p:cNvPr id="8" name="Rectangle 7">
            <a:extLst>
              <a:ext uri="{FF2B5EF4-FFF2-40B4-BE49-F238E27FC236}">
                <a16:creationId xmlns:a16="http://schemas.microsoft.com/office/drawing/2014/main" id="{BA41CE00-3D7D-4A21-BCE5-C82C49D47F63}"/>
              </a:ext>
            </a:extLst>
          </p:cNvPr>
          <p:cNvSpPr/>
          <p:nvPr/>
        </p:nvSpPr>
        <p:spPr>
          <a:xfrm>
            <a:off x="1694039" y="2397239"/>
            <a:ext cx="4184186"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Coalition Name*</a:t>
            </a:r>
          </a:p>
        </p:txBody>
      </p:sp>
      <p:sp>
        <p:nvSpPr>
          <p:cNvPr id="18" name="Rectangle 17">
            <a:extLst>
              <a:ext uri="{FF2B5EF4-FFF2-40B4-BE49-F238E27FC236}">
                <a16:creationId xmlns:a16="http://schemas.microsoft.com/office/drawing/2014/main" id="{5E3254AE-1070-45B8-AE2E-C44F52975098}"/>
              </a:ext>
            </a:extLst>
          </p:cNvPr>
          <p:cNvSpPr/>
          <p:nvPr/>
        </p:nvSpPr>
        <p:spPr>
          <a:xfrm>
            <a:off x="1694039" y="2757271"/>
            <a:ext cx="4184186" cy="30128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1450" dirty="0">
                <a:solidFill>
                  <a:schemeClr val="tx1"/>
                </a:solidFill>
              </a:rPr>
              <a:t>Austin: </a:t>
            </a:r>
            <a:r>
              <a:rPr lang="en-US" sz="1450" dirty="0">
                <a:solidFill>
                  <a:schemeClr val="tx1"/>
                </a:solidFill>
                <a:hlinkClick r:id="rId2"/>
              </a:rPr>
              <a:t>Travis County Collaborative for Children (TCCC)</a:t>
            </a:r>
            <a:r>
              <a:rPr lang="en-US" sz="1450" dirty="0">
                <a:solidFill>
                  <a:schemeClr val="tx1"/>
                </a:solidFill>
              </a:rPr>
              <a:t>, </a:t>
            </a:r>
            <a:r>
              <a:rPr lang="en-US" sz="1450" dirty="0">
                <a:solidFill>
                  <a:schemeClr val="tx1"/>
                </a:solidFill>
                <a:hlinkClick r:id="rId3"/>
              </a:rPr>
              <a:t>Trauma-Informed Care Consortium of Central Texas (TICC) </a:t>
            </a:r>
            <a:endParaRPr lang="en-US" sz="1450" dirty="0">
              <a:solidFill>
                <a:schemeClr val="tx1"/>
              </a:solidFill>
            </a:endParaRPr>
          </a:p>
          <a:p>
            <a:pPr marL="342900" indent="-342900">
              <a:buFont typeface="+mj-lt"/>
              <a:buAutoNum type="arabicPeriod"/>
            </a:pPr>
            <a:r>
              <a:rPr lang="en-US" sz="1450" dirty="0">
                <a:solidFill>
                  <a:schemeClr val="tx1"/>
                </a:solidFill>
              </a:rPr>
              <a:t>Chicago: </a:t>
            </a:r>
            <a:r>
              <a:rPr lang="en-US" sz="1450" dirty="0">
                <a:solidFill>
                  <a:schemeClr val="tx1"/>
                </a:solidFill>
                <a:hlinkClick r:id="rId4"/>
              </a:rPr>
              <a:t>Healthy Chicago 2.0 Trauma-Informed City Movement</a:t>
            </a:r>
            <a:r>
              <a:rPr lang="en-US" sz="1450" dirty="0">
                <a:solidFill>
                  <a:schemeClr val="tx1"/>
                </a:solidFill>
                <a:hlinkClick r:id="rId5"/>
              </a:rPr>
              <a:t>, Resilient Belmont Cragin Collaborative</a:t>
            </a:r>
            <a:r>
              <a:rPr lang="en-US" sz="1450" dirty="0">
                <a:solidFill>
                  <a:schemeClr val="tx1"/>
                </a:solidFill>
              </a:rPr>
              <a:t>, </a:t>
            </a:r>
            <a:r>
              <a:rPr lang="en-US" sz="1450" dirty="0">
                <a:solidFill>
                  <a:schemeClr val="tx1"/>
                </a:solidFill>
                <a:hlinkClick r:id="rId6"/>
              </a:rPr>
              <a:t>Southside Chicago's The Neighborhood Network</a:t>
            </a:r>
            <a:endParaRPr lang="en-US" sz="1450" dirty="0">
              <a:solidFill>
                <a:schemeClr val="tx1"/>
              </a:solidFill>
            </a:endParaRPr>
          </a:p>
          <a:p>
            <a:pPr marL="342900" indent="-342900">
              <a:buFont typeface="+mj-lt"/>
              <a:buAutoNum type="arabicPeriod"/>
            </a:pPr>
            <a:r>
              <a:rPr lang="en-US" sz="1450" dirty="0">
                <a:solidFill>
                  <a:schemeClr val="tx1"/>
                </a:solidFill>
                <a:hlinkClick r:id="rId7"/>
              </a:rPr>
              <a:t>Building Community Resilience Dallas</a:t>
            </a:r>
            <a:endParaRPr lang="en-US" sz="1450" dirty="0">
              <a:solidFill>
                <a:schemeClr val="tx1"/>
              </a:solidFill>
            </a:endParaRPr>
          </a:p>
          <a:p>
            <a:pPr marL="342900" indent="-342900">
              <a:buFont typeface="+mj-lt"/>
              <a:buAutoNum type="arabicPeriod"/>
            </a:pPr>
            <a:r>
              <a:rPr lang="en-US" sz="1450" dirty="0">
                <a:solidFill>
                  <a:schemeClr val="tx1"/>
                </a:solidFill>
              </a:rPr>
              <a:t>Fort Worth: </a:t>
            </a:r>
            <a:r>
              <a:rPr lang="en-US" sz="1450" dirty="0">
                <a:solidFill>
                  <a:schemeClr val="tx1"/>
                </a:solidFill>
                <a:hlinkClick r:id="rId8"/>
              </a:rPr>
              <a:t>Mental Health Connections </a:t>
            </a:r>
            <a:endParaRPr lang="en-US" sz="1450" dirty="0">
              <a:solidFill>
                <a:schemeClr val="tx1"/>
              </a:solidFill>
            </a:endParaRPr>
          </a:p>
          <a:p>
            <a:pPr marL="342900" indent="-342900">
              <a:buFont typeface="+mj-lt"/>
              <a:buAutoNum type="arabicPeriod"/>
            </a:pPr>
            <a:r>
              <a:rPr lang="en-US" sz="1450" dirty="0">
                <a:solidFill>
                  <a:schemeClr val="tx1"/>
                </a:solidFill>
              </a:rPr>
              <a:t>Houston: </a:t>
            </a:r>
            <a:r>
              <a:rPr lang="en-US" sz="1450" dirty="0">
                <a:solidFill>
                  <a:schemeClr val="tx1"/>
                </a:solidFill>
                <a:hlinkClick r:id="rId9"/>
              </a:rPr>
              <a:t>The Child Trauma Academy (CTA)</a:t>
            </a:r>
            <a:endParaRPr lang="en-US" sz="1450" dirty="0">
              <a:solidFill>
                <a:schemeClr val="tx1"/>
              </a:solidFill>
            </a:endParaRPr>
          </a:p>
          <a:p>
            <a:pPr marL="342900" indent="-342900">
              <a:buFont typeface="+mj-lt"/>
              <a:buAutoNum type="arabicPeriod"/>
            </a:pPr>
            <a:endParaRPr lang="en-US" sz="1450" dirty="0">
              <a:solidFill>
                <a:schemeClr val="tx1"/>
              </a:solidFill>
            </a:endParaRPr>
          </a:p>
        </p:txBody>
      </p:sp>
      <p:sp>
        <p:nvSpPr>
          <p:cNvPr id="21" name="Rectangle 20">
            <a:extLst>
              <a:ext uri="{FF2B5EF4-FFF2-40B4-BE49-F238E27FC236}">
                <a16:creationId xmlns:a16="http://schemas.microsoft.com/office/drawing/2014/main" id="{6437EAA9-9988-4D08-A92D-7504DCEA9CF3}"/>
              </a:ext>
            </a:extLst>
          </p:cNvPr>
          <p:cNvSpPr/>
          <p:nvPr/>
        </p:nvSpPr>
        <p:spPr>
          <a:xfrm>
            <a:off x="6313775" y="2397239"/>
            <a:ext cx="4184186"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Coalition Name*</a:t>
            </a:r>
          </a:p>
        </p:txBody>
      </p:sp>
      <p:sp>
        <p:nvSpPr>
          <p:cNvPr id="22" name="Rectangle 21">
            <a:extLst>
              <a:ext uri="{FF2B5EF4-FFF2-40B4-BE49-F238E27FC236}">
                <a16:creationId xmlns:a16="http://schemas.microsoft.com/office/drawing/2014/main" id="{BA8AD20B-6B77-411D-8131-CB3E85C85671}"/>
              </a:ext>
            </a:extLst>
          </p:cNvPr>
          <p:cNvSpPr/>
          <p:nvPr/>
        </p:nvSpPr>
        <p:spPr>
          <a:xfrm>
            <a:off x="6313775" y="2757271"/>
            <a:ext cx="4184186" cy="30128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6"/>
            </a:pPr>
            <a:r>
              <a:rPr lang="en-US" sz="1450" dirty="0">
                <a:solidFill>
                  <a:schemeClr val="tx1"/>
                </a:solidFill>
                <a:hlinkClick r:id="rId10"/>
              </a:rPr>
              <a:t>First 5 L.A. Trauma-Informed Care Systems Change Initiative</a:t>
            </a:r>
            <a:endParaRPr lang="en-US" sz="1450" dirty="0">
              <a:solidFill>
                <a:schemeClr val="tx1"/>
              </a:solidFill>
            </a:endParaRPr>
          </a:p>
          <a:p>
            <a:pPr marL="342900" indent="-342900">
              <a:buFont typeface="+mj-lt"/>
              <a:buAutoNum type="arabicPeriod" startAt="6"/>
            </a:pPr>
            <a:r>
              <a:rPr lang="en-US" sz="1450" dirty="0">
                <a:solidFill>
                  <a:schemeClr val="tx1"/>
                </a:solidFill>
                <a:hlinkClick r:id="rId11"/>
              </a:rPr>
              <a:t>New York HEARTS (Healthy Environments And Relationships That Support) Initiative </a:t>
            </a:r>
            <a:endParaRPr lang="en-US" sz="1450" dirty="0">
              <a:solidFill>
                <a:schemeClr val="tx1"/>
              </a:solidFill>
            </a:endParaRPr>
          </a:p>
          <a:p>
            <a:pPr marL="342900" indent="-342900">
              <a:buFont typeface="+mj-lt"/>
              <a:buAutoNum type="arabicPeriod" startAt="6"/>
            </a:pPr>
            <a:r>
              <a:rPr lang="en-US" sz="1450" dirty="0">
                <a:solidFill>
                  <a:schemeClr val="tx1"/>
                </a:solidFill>
                <a:hlinkClick r:id="rId12"/>
              </a:rPr>
              <a:t>Philadelphia ACES Task Force</a:t>
            </a:r>
            <a:endParaRPr lang="en-US" sz="1450" dirty="0">
              <a:solidFill>
                <a:schemeClr val="tx1"/>
              </a:solidFill>
            </a:endParaRPr>
          </a:p>
          <a:p>
            <a:pPr marL="342900" indent="-342900">
              <a:buFont typeface="+mj-lt"/>
              <a:buAutoNum type="arabicPeriod" startAt="6"/>
            </a:pPr>
            <a:r>
              <a:rPr lang="en-US" sz="1450" dirty="0">
                <a:solidFill>
                  <a:schemeClr val="tx1"/>
                </a:solidFill>
              </a:rPr>
              <a:t>San Diego: </a:t>
            </a:r>
            <a:r>
              <a:rPr lang="en-US" sz="1450" dirty="0">
                <a:solidFill>
                  <a:schemeClr val="tx1"/>
                </a:solidFill>
                <a:hlinkClick r:id="rId13"/>
              </a:rPr>
              <a:t>San Diego Trauma Informed Guide Team</a:t>
            </a:r>
            <a:r>
              <a:rPr lang="en-US" sz="1450" dirty="0">
                <a:solidFill>
                  <a:schemeClr val="tx1"/>
                </a:solidFill>
              </a:rPr>
              <a:t>, </a:t>
            </a:r>
            <a:r>
              <a:rPr lang="en-US" sz="1450" dirty="0">
                <a:solidFill>
                  <a:schemeClr val="tx1"/>
                </a:solidFill>
                <a:hlinkClick r:id="rId14"/>
              </a:rPr>
              <a:t>Youth Voices San Diego</a:t>
            </a:r>
            <a:r>
              <a:rPr lang="en-US" sz="1450" dirty="0">
                <a:solidFill>
                  <a:schemeClr val="tx1"/>
                </a:solidFill>
              </a:rPr>
              <a:t>, </a:t>
            </a:r>
            <a:r>
              <a:rPr lang="en-US" sz="1450" dirty="0">
                <a:solidFill>
                  <a:schemeClr val="tx1"/>
                </a:solidFill>
                <a:hlinkClick r:id="rId15"/>
              </a:rPr>
              <a:t>Strong Families, Thriving Communities Program</a:t>
            </a:r>
            <a:endParaRPr lang="en-US" sz="1450" dirty="0">
              <a:solidFill>
                <a:schemeClr val="tx1"/>
              </a:solidFill>
            </a:endParaRPr>
          </a:p>
          <a:p>
            <a:pPr marL="342900" indent="-342900">
              <a:buFont typeface="+mj-lt"/>
              <a:buAutoNum type="arabicPeriod" startAt="6"/>
            </a:pPr>
            <a:r>
              <a:rPr lang="en-US" sz="1450" dirty="0">
                <a:solidFill>
                  <a:schemeClr val="tx1"/>
                </a:solidFill>
                <a:hlinkClick r:id="rId16"/>
              </a:rPr>
              <a:t>Seattle Best Starts for Kids </a:t>
            </a:r>
            <a:endParaRPr lang="en-US" sz="1450" dirty="0">
              <a:solidFill>
                <a:schemeClr val="tx1"/>
              </a:solidFill>
            </a:endParaRPr>
          </a:p>
          <a:p>
            <a:pPr marL="342900" indent="-342900">
              <a:buFont typeface="+mj-lt"/>
              <a:buAutoNum type="arabicPeriod" startAt="6"/>
            </a:pPr>
            <a:r>
              <a:rPr lang="en-US" sz="1450" dirty="0">
                <a:solidFill>
                  <a:schemeClr val="tx1"/>
                </a:solidFill>
                <a:hlinkClick r:id="rId17"/>
              </a:rPr>
              <a:t>Washington D.C. Early Childhood Innovation Network (ECIN)</a:t>
            </a:r>
            <a:endParaRPr lang="en-US" sz="1450" dirty="0">
              <a:solidFill>
                <a:schemeClr val="tx1"/>
              </a:solidFill>
            </a:endParaRPr>
          </a:p>
        </p:txBody>
      </p:sp>
      <p:sp>
        <p:nvSpPr>
          <p:cNvPr id="10" name="Title 1">
            <a:extLst>
              <a:ext uri="{FF2B5EF4-FFF2-40B4-BE49-F238E27FC236}">
                <a16:creationId xmlns:a16="http://schemas.microsoft.com/office/drawing/2014/main" id="{71586A3C-2A52-4B80-AA89-C31F1F01DF59}"/>
              </a:ext>
            </a:extLst>
          </p:cNvPr>
          <p:cNvSpPr txBox="1">
            <a:spLocks/>
          </p:cNvSpPr>
          <p:nvPr/>
        </p:nvSpPr>
        <p:spPr>
          <a:xfrm>
            <a:off x="1360952" y="1465421"/>
            <a:ext cx="9470096" cy="623897"/>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163856"/>
                </a:solidFill>
              </a:rPr>
              <a:t>Leading Large Metro Area Wide TIC/ACES Coalitions</a:t>
            </a:r>
          </a:p>
        </p:txBody>
      </p:sp>
      <p:sp>
        <p:nvSpPr>
          <p:cNvPr id="12" name="TextBox 11">
            <a:extLst>
              <a:ext uri="{FF2B5EF4-FFF2-40B4-BE49-F238E27FC236}">
                <a16:creationId xmlns:a16="http://schemas.microsoft.com/office/drawing/2014/main" id="{8EC76F7D-988D-4E82-A097-A60D0462C7AD}"/>
              </a:ext>
            </a:extLst>
          </p:cNvPr>
          <p:cNvSpPr txBox="1"/>
          <p:nvPr/>
        </p:nvSpPr>
        <p:spPr>
          <a:xfrm>
            <a:off x="1694039" y="5770084"/>
            <a:ext cx="2970685" cy="230832"/>
          </a:xfrm>
          <a:prstGeom prst="rect">
            <a:avLst/>
          </a:prstGeom>
          <a:noFill/>
        </p:spPr>
        <p:txBody>
          <a:bodyPr wrap="none" rtlCol="0">
            <a:spAutoFit/>
          </a:bodyPr>
          <a:lstStyle/>
          <a:p>
            <a:r>
              <a:rPr lang="en-US" sz="900" dirty="0"/>
              <a:t>*Additional details and links in companion excel document </a:t>
            </a:r>
          </a:p>
        </p:txBody>
      </p:sp>
    </p:spTree>
    <p:extLst>
      <p:ext uri="{BB962C8B-B14F-4D97-AF65-F5344CB8AC3E}">
        <p14:creationId xmlns:p14="http://schemas.microsoft.com/office/powerpoint/2010/main" val="209716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786" y="1308927"/>
            <a:ext cx="10730428" cy="724930"/>
          </a:xfrm>
        </p:spPr>
        <p:txBody>
          <a:bodyPr>
            <a:noAutofit/>
          </a:bodyPr>
          <a:lstStyle/>
          <a:p>
            <a:r>
              <a:rPr lang="en-US" sz="2800" b="1" dirty="0">
                <a:solidFill>
                  <a:srgbClr val="163856"/>
                </a:solidFill>
              </a:rPr>
              <a:t>Leading Large Metro Area Wide TIC/ACES Coalition Spotlight: Philadelphia</a:t>
            </a:r>
          </a:p>
        </p:txBody>
      </p:sp>
      <p:sp>
        <p:nvSpPr>
          <p:cNvPr id="9" name="TextBox 8">
            <a:extLst>
              <a:ext uri="{FF2B5EF4-FFF2-40B4-BE49-F238E27FC236}">
                <a16:creationId xmlns:a16="http://schemas.microsoft.com/office/drawing/2014/main" id="{D5698843-747D-416F-8AAF-7682368283E7}"/>
              </a:ext>
            </a:extLst>
          </p:cNvPr>
          <p:cNvSpPr txBox="1"/>
          <p:nvPr/>
        </p:nvSpPr>
        <p:spPr>
          <a:xfrm>
            <a:off x="6313828" y="3174842"/>
            <a:ext cx="55870" cy="323165"/>
          </a:xfrm>
          <a:prstGeom prst="rect">
            <a:avLst/>
          </a:prstGeom>
          <a:noFill/>
        </p:spPr>
        <p:txBody>
          <a:bodyPr wrap="square" rtlCol="0">
            <a:spAutoFit/>
          </a:bodyPr>
          <a:lstStyle/>
          <a:p>
            <a:endParaRPr lang="en-US" sz="1450" dirty="0"/>
          </a:p>
        </p:txBody>
      </p:sp>
      <p:sp>
        <p:nvSpPr>
          <p:cNvPr id="8" name="Rectangle 7">
            <a:extLst>
              <a:ext uri="{FF2B5EF4-FFF2-40B4-BE49-F238E27FC236}">
                <a16:creationId xmlns:a16="http://schemas.microsoft.com/office/drawing/2014/main" id="{BA41CE00-3D7D-4A21-BCE5-C82C49D47F63}"/>
              </a:ext>
            </a:extLst>
          </p:cNvPr>
          <p:cNvSpPr/>
          <p:nvPr/>
        </p:nvSpPr>
        <p:spPr>
          <a:xfrm>
            <a:off x="616945" y="2110197"/>
            <a:ext cx="11336356" cy="330448"/>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Coalition Name</a:t>
            </a:r>
          </a:p>
        </p:txBody>
      </p:sp>
      <p:sp>
        <p:nvSpPr>
          <p:cNvPr id="14" name="Rectangle 13">
            <a:extLst>
              <a:ext uri="{FF2B5EF4-FFF2-40B4-BE49-F238E27FC236}">
                <a16:creationId xmlns:a16="http://schemas.microsoft.com/office/drawing/2014/main" id="{32C0CF8B-1BBC-42E6-BE21-2D0CF3BA0810}"/>
              </a:ext>
            </a:extLst>
          </p:cNvPr>
          <p:cNvSpPr/>
          <p:nvPr/>
        </p:nvSpPr>
        <p:spPr>
          <a:xfrm>
            <a:off x="616945" y="2454925"/>
            <a:ext cx="11336356" cy="3764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50" dirty="0">
                <a:solidFill>
                  <a:schemeClr val="tx1"/>
                </a:solidFill>
              </a:rPr>
              <a:t>Philadelphia ACES Taskforce</a:t>
            </a:r>
          </a:p>
        </p:txBody>
      </p:sp>
      <p:sp>
        <p:nvSpPr>
          <p:cNvPr id="15" name="Rectangle 14">
            <a:extLst>
              <a:ext uri="{FF2B5EF4-FFF2-40B4-BE49-F238E27FC236}">
                <a16:creationId xmlns:a16="http://schemas.microsoft.com/office/drawing/2014/main" id="{FF5F0062-F2D0-4EDF-A4D4-D00F64AEA36A}"/>
              </a:ext>
            </a:extLst>
          </p:cNvPr>
          <p:cNvSpPr/>
          <p:nvPr/>
        </p:nvSpPr>
        <p:spPr>
          <a:xfrm>
            <a:off x="616945" y="5765215"/>
            <a:ext cx="11336356" cy="8358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50" dirty="0">
                <a:solidFill>
                  <a:schemeClr val="tx1"/>
                </a:solidFill>
              </a:rPr>
              <a:t>PATF Website - </a:t>
            </a:r>
            <a:r>
              <a:rPr lang="en-US" sz="1450" dirty="0">
                <a:solidFill>
                  <a:schemeClr val="tx1"/>
                </a:solidFill>
                <a:hlinkClick r:id="rId2"/>
              </a:rPr>
              <a:t>http://www.philadelphiaaces.org/</a:t>
            </a:r>
            <a:endParaRPr lang="en-US" sz="1450" dirty="0">
              <a:solidFill>
                <a:schemeClr val="tx1"/>
              </a:solidFill>
            </a:endParaRPr>
          </a:p>
          <a:p>
            <a:pPr marL="285750" indent="-285750">
              <a:buFont typeface="Arial" panose="020B0604020202020204" pitchFamily="34" charset="0"/>
              <a:buChar char="•"/>
            </a:pPr>
            <a:r>
              <a:rPr lang="en-US" sz="1450" dirty="0">
                <a:solidFill>
                  <a:schemeClr val="tx1"/>
                </a:solidFill>
              </a:rPr>
              <a:t>Developing a Community-Wide Initiative to Address Childhood Adversity and Toxic Stress: A Case Study of The Philadelphia ACES Task Force - </a:t>
            </a:r>
            <a:r>
              <a:rPr lang="en-US" sz="1450" dirty="0">
                <a:solidFill>
                  <a:schemeClr val="tx1"/>
                </a:solidFill>
                <a:hlinkClick r:id="rId3"/>
              </a:rPr>
              <a:t>https://www.ncbi.nlm.nih.gov/pubmed/28865645</a:t>
            </a:r>
            <a:r>
              <a:rPr lang="en-US" sz="1450" dirty="0">
                <a:solidFill>
                  <a:schemeClr val="tx1"/>
                </a:solidFill>
              </a:rPr>
              <a:t> (peer reviewed publication)</a:t>
            </a:r>
          </a:p>
        </p:txBody>
      </p:sp>
      <p:sp>
        <p:nvSpPr>
          <p:cNvPr id="16" name="Rectangle 15">
            <a:extLst>
              <a:ext uri="{FF2B5EF4-FFF2-40B4-BE49-F238E27FC236}">
                <a16:creationId xmlns:a16="http://schemas.microsoft.com/office/drawing/2014/main" id="{EEFCCCA0-3271-47FB-95E4-EA4C48975AC4}"/>
              </a:ext>
            </a:extLst>
          </p:cNvPr>
          <p:cNvSpPr/>
          <p:nvPr/>
        </p:nvSpPr>
        <p:spPr>
          <a:xfrm>
            <a:off x="616945" y="5424598"/>
            <a:ext cx="11336356" cy="330448"/>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Source Links</a:t>
            </a:r>
          </a:p>
        </p:txBody>
      </p:sp>
      <p:sp>
        <p:nvSpPr>
          <p:cNvPr id="17" name="Rectangle 16">
            <a:extLst>
              <a:ext uri="{FF2B5EF4-FFF2-40B4-BE49-F238E27FC236}">
                <a16:creationId xmlns:a16="http://schemas.microsoft.com/office/drawing/2014/main" id="{18C7B35F-40D0-4540-95A5-9F83D7BF535B}"/>
              </a:ext>
            </a:extLst>
          </p:cNvPr>
          <p:cNvSpPr/>
          <p:nvPr/>
        </p:nvSpPr>
        <p:spPr>
          <a:xfrm>
            <a:off x="616945" y="2934625"/>
            <a:ext cx="11336356" cy="330448"/>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Brief Description</a:t>
            </a:r>
          </a:p>
        </p:txBody>
      </p:sp>
      <p:sp>
        <p:nvSpPr>
          <p:cNvPr id="18" name="Rectangle 17">
            <a:extLst>
              <a:ext uri="{FF2B5EF4-FFF2-40B4-BE49-F238E27FC236}">
                <a16:creationId xmlns:a16="http://schemas.microsoft.com/office/drawing/2014/main" id="{5E3254AE-1070-45B8-AE2E-C44F52975098}"/>
              </a:ext>
            </a:extLst>
          </p:cNvPr>
          <p:cNvSpPr/>
          <p:nvPr/>
        </p:nvSpPr>
        <p:spPr>
          <a:xfrm>
            <a:off x="616945" y="3257318"/>
            <a:ext cx="11336356" cy="20874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50" dirty="0">
                <a:solidFill>
                  <a:schemeClr val="tx1"/>
                </a:solidFill>
              </a:rPr>
              <a:t>Since 2012, the Philadelphia ACES Taskforce (PATF) has been working to develop research, policies, and practices that treat and prevent ACES. The PATF is a network of 100+ individuals from pediatrics, behavioral health, education, law, philanthropy, and others who are committed to building a resilient Philadelphia. In 2017, the PATF embarked on a new strategic plan and its new goals are to: Strengthen networks among professionals addressing ACEs, Enhance research strategies to better understand the challenges we face and their possible solutions, Partner with communities affected by trauma to better understand and identify related concerns and build awareness about ACEs and trauma, develop advocates, and co-create solutions and Educate policymakers and advocate for systems change to better support trauma-informed approaches. The network holds "Community of Practice" meetings as well as informal networking events to bring people together to accelerate the cross-sector uptake and implementation of trauma-informed practice. PATF committees include advocacy and policy, ace research, workforce development, community education and the Philadelphia aces connection.</a:t>
            </a:r>
          </a:p>
        </p:txBody>
      </p:sp>
    </p:spTree>
    <p:extLst>
      <p:ext uri="{BB962C8B-B14F-4D97-AF65-F5344CB8AC3E}">
        <p14:creationId xmlns:p14="http://schemas.microsoft.com/office/powerpoint/2010/main" val="365700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1586A3C-2A52-4B80-AA89-C31F1F01DF59}"/>
              </a:ext>
            </a:extLst>
          </p:cNvPr>
          <p:cNvSpPr txBox="1">
            <a:spLocks/>
          </p:cNvSpPr>
          <p:nvPr/>
        </p:nvSpPr>
        <p:spPr>
          <a:xfrm>
            <a:off x="1360952" y="1373142"/>
            <a:ext cx="9470096" cy="623897"/>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2300" b="1" dirty="0">
                <a:solidFill>
                  <a:srgbClr val="163856"/>
                </a:solidFill>
              </a:rPr>
              <a:t>National Child Behavioral or Mental Health Organizations</a:t>
            </a:r>
          </a:p>
        </p:txBody>
      </p:sp>
      <p:sp>
        <p:nvSpPr>
          <p:cNvPr id="8" name="TextBox 7">
            <a:extLst>
              <a:ext uri="{FF2B5EF4-FFF2-40B4-BE49-F238E27FC236}">
                <a16:creationId xmlns:a16="http://schemas.microsoft.com/office/drawing/2014/main" id="{4F7DEB3F-ADA3-4546-BB81-7725A4B319FA}"/>
              </a:ext>
            </a:extLst>
          </p:cNvPr>
          <p:cNvSpPr txBox="1"/>
          <p:nvPr/>
        </p:nvSpPr>
        <p:spPr>
          <a:xfrm>
            <a:off x="0" y="6445239"/>
            <a:ext cx="2970685" cy="230832"/>
          </a:xfrm>
          <a:prstGeom prst="rect">
            <a:avLst/>
          </a:prstGeom>
          <a:noFill/>
        </p:spPr>
        <p:txBody>
          <a:bodyPr wrap="none" rtlCol="0">
            <a:spAutoFit/>
          </a:bodyPr>
          <a:lstStyle/>
          <a:p>
            <a:r>
              <a:rPr lang="en-US" sz="900" dirty="0"/>
              <a:t>*Additional details and links in companion excel document </a:t>
            </a:r>
          </a:p>
        </p:txBody>
      </p:sp>
      <p:sp>
        <p:nvSpPr>
          <p:cNvPr id="12" name="TextBox 11">
            <a:extLst>
              <a:ext uri="{FF2B5EF4-FFF2-40B4-BE49-F238E27FC236}">
                <a16:creationId xmlns:a16="http://schemas.microsoft.com/office/drawing/2014/main" id="{A7321E59-F87F-44B5-976C-46CF5F1A503D}"/>
              </a:ext>
            </a:extLst>
          </p:cNvPr>
          <p:cNvSpPr txBox="1"/>
          <p:nvPr/>
        </p:nvSpPr>
        <p:spPr>
          <a:xfrm>
            <a:off x="265652" y="2374875"/>
            <a:ext cx="11660697" cy="369332"/>
          </a:xfrm>
          <a:prstGeom prst="rect">
            <a:avLst/>
          </a:prstGeom>
          <a:noFill/>
        </p:spPr>
        <p:txBody>
          <a:bodyPr wrap="square" rtlCol="0">
            <a:spAutoFit/>
          </a:bodyPr>
          <a:lstStyle/>
          <a:p>
            <a:pPr algn="ctr"/>
            <a:r>
              <a:rPr lang="en-US" dirty="0"/>
              <a:t>This list includes relevant private, academic, non-profit or community organizations* (federal organizations were excluded)</a:t>
            </a:r>
          </a:p>
        </p:txBody>
      </p:sp>
      <p:sp>
        <p:nvSpPr>
          <p:cNvPr id="5" name="Rounded Rectangle 3">
            <a:extLst>
              <a:ext uri="{FF2B5EF4-FFF2-40B4-BE49-F238E27FC236}">
                <a16:creationId xmlns:a16="http://schemas.microsoft.com/office/drawing/2014/main" id="{74FF5FA2-1CC9-4E60-819D-34E61088DD87}"/>
              </a:ext>
            </a:extLst>
          </p:cNvPr>
          <p:cNvSpPr/>
          <p:nvPr/>
        </p:nvSpPr>
        <p:spPr>
          <a:xfrm>
            <a:off x="510330" y="2988461"/>
            <a:ext cx="5469622" cy="2984501"/>
          </a:xfrm>
          <a:prstGeom prst="roundRect">
            <a:avLst/>
          </a:prstGeom>
          <a:solidFill>
            <a:schemeClr val="bg1"/>
          </a:solidFill>
          <a:ln w="38100">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1400" dirty="0">
                <a:solidFill>
                  <a:schemeClr val="tx1"/>
                </a:solidFill>
              </a:rPr>
              <a:t>National Alliance of Children's Trust and Prevention Funds</a:t>
            </a:r>
          </a:p>
          <a:p>
            <a:pPr marL="342900" indent="-342900">
              <a:buFont typeface="+mj-lt"/>
              <a:buAutoNum type="arabicPeriod"/>
            </a:pPr>
            <a:r>
              <a:rPr lang="en-US" sz="1400" dirty="0">
                <a:solidFill>
                  <a:schemeClr val="tx1"/>
                </a:solidFill>
              </a:rPr>
              <a:t>The Roundtable on Trauma-Informed Native Communities</a:t>
            </a:r>
          </a:p>
          <a:p>
            <a:pPr marL="342900" indent="-342900">
              <a:buFont typeface="+mj-lt"/>
              <a:buAutoNum type="arabicPeriod"/>
            </a:pPr>
            <a:r>
              <a:rPr lang="en-US" sz="1400" dirty="0">
                <a:solidFill>
                  <a:schemeClr val="tx1"/>
                </a:solidFill>
              </a:rPr>
              <a:t>National Child Traumatic Stress Network</a:t>
            </a:r>
          </a:p>
          <a:p>
            <a:pPr marL="342900" indent="-342900">
              <a:buFont typeface="+mj-lt"/>
              <a:buAutoNum type="arabicPeriod"/>
            </a:pPr>
            <a:r>
              <a:rPr lang="en-US" sz="1400" dirty="0">
                <a:solidFill>
                  <a:schemeClr val="tx1"/>
                </a:solidFill>
              </a:rPr>
              <a:t>The Child and Adolescent Health Measurement Initiative</a:t>
            </a:r>
          </a:p>
          <a:p>
            <a:pPr marL="342900" indent="-342900">
              <a:buFont typeface="+mj-lt"/>
              <a:buAutoNum type="arabicPeriod"/>
            </a:pPr>
            <a:r>
              <a:rPr lang="en-US" sz="1400" dirty="0">
                <a:solidFill>
                  <a:schemeClr val="tx1"/>
                </a:solidFill>
              </a:rPr>
              <a:t>Center for Youth Wellness</a:t>
            </a:r>
          </a:p>
          <a:p>
            <a:pPr marL="342900" indent="-342900">
              <a:buFont typeface="+mj-lt"/>
              <a:buAutoNum type="arabicPeriod"/>
            </a:pPr>
            <a:r>
              <a:rPr lang="en-US" sz="1400" dirty="0">
                <a:solidFill>
                  <a:schemeClr val="tx1"/>
                </a:solidFill>
              </a:rPr>
              <a:t>National Pediatric Practice Community on Adverse Childhood Experiences</a:t>
            </a:r>
          </a:p>
          <a:p>
            <a:pPr marL="342900" indent="-342900">
              <a:buFont typeface="+mj-lt"/>
              <a:buAutoNum type="arabicPeriod"/>
            </a:pPr>
            <a:r>
              <a:rPr lang="en-US" sz="1400" dirty="0">
                <a:solidFill>
                  <a:schemeClr val="tx1"/>
                </a:solidFill>
              </a:rPr>
              <a:t>The Resilience Project</a:t>
            </a:r>
          </a:p>
          <a:p>
            <a:pPr marL="342900" indent="-342900">
              <a:buFont typeface="+mj-lt"/>
              <a:buAutoNum type="arabicPeriod"/>
            </a:pPr>
            <a:r>
              <a:rPr lang="en-US" sz="1400" dirty="0">
                <a:solidFill>
                  <a:schemeClr val="tx1"/>
                </a:solidFill>
              </a:rPr>
              <a:t>Child Trends</a:t>
            </a:r>
          </a:p>
          <a:p>
            <a:pPr marL="342900" indent="-342900">
              <a:buFont typeface="+mj-lt"/>
              <a:buAutoNum type="arabicPeriod"/>
            </a:pPr>
            <a:r>
              <a:rPr lang="en-US" sz="1400" dirty="0">
                <a:solidFill>
                  <a:schemeClr val="tx1"/>
                </a:solidFill>
              </a:rPr>
              <a:t>National Center for Healthy Safe Children </a:t>
            </a:r>
          </a:p>
          <a:p>
            <a:pPr marL="342900" indent="-342900">
              <a:buFont typeface="+mj-lt"/>
              <a:buAutoNum type="arabicPeriod"/>
            </a:pPr>
            <a:r>
              <a:rPr lang="en-US" sz="1400" dirty="0">
                <a:solidFill>
                  <a:schemeClr val="tx1"/>
                </a:solidFill>
              </a:rPr>
              <a:t>Center for Health Care Strategies, Inc.  Trauma Informed Care</a:t>
            </a:r>
          </a:p>
        </p:txBody>
      </p:sp>
      <p:sp>
        <p:nvSpPr>
          <p:cNvPr id="13" name="Rounded Rectangle 3">
            <a:extLst>
              <a:ext uri="{FF2B5EF4-FFF2-40B4-BE49-F238E27FC236}">
                <a16:creationId xmlns:a16="http://schemas.microsoft.com/office/drawing/2014/main" id="{A17A534D-EEC2-40D0-8A5E-33CB63656875}"/>
              </a:ext>
            </a:extLst>
          </p:cNvPr>
          <p:cNvSpPr/>
          <p:nvPr/>
        </p:nvSpPr>
        <p:spPr>
          <a:xfrm>
            <a:off x="6212048" y="2988461"/>
            <a:ext cx="5469622" cy="2984501"/>
          </a:xfrm>
          <a:prstGeom prst="roundRect">
            <a:avLst/>
          </a:prstGeom>
          <a:solidFill>
            <a:schemeClr val="bg1"/>
          </a:solidFill>
          <a:ln w="38100">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11"/>
            </a:pPr>
            <a:r>
              <a:rPr lang="en-US" sz="1400" dirty="0">
                <a:solidFill>
                  <a:schemeClr val="tx1"/>
                </a:solidFill>
              </a:rPr>
              <a:t>Center for Developing Child, Harvard University</a:t>
            </a:r>
          </a:p>
          <a:p>
            <a:pPr marL="342900" indent="-342900">
              <a:buFont typeface="+mj-lt"/>
              <a:buAutoNum type="arabicPeriod" startAt="11"/>
            </a:pPr>
            <a:r>
              <a:rPr lang="en-US" sz="1400" dirty="0">
                <a:solidFill>
                  <a:schemeClr val="tx1"/>
                </a:solidFill>
              </a:rPr>
              <a:t>The National Federation of Families for Children’s Mental Health</a:t>
            </a:r>
          </a:p>
          <a:p>
            <a:pPr marL="342900" indent="-342900">
              <a:buFont typeface="+mj-lt"/>
              <a:buAutoNum type="arabicPeriod" startAt="11"/>
            </a:pPr>
            <a:r>
              <a:rPr lang="en-US" sz="1400" dirty="0">
                <a:solidFill>
                  <a:schemeClr val="tx1"/>
                </a:solidFill>
              </a:rPr>
              <a:t>National Alliance on Mental Illness</a:t>
            </a:r>
          </a:p>
          <a:p>
            <a:pPr marL="342900" indent="-342900">
              <a:buFont typeface="+mj-lt"/>
              <a:buAutoNum type="arabicPeriod" startAt="11"/>
            </a:pPr>
            <a:r>
              <a:rPr lang="en-US" sz="1400" dirty="0">
                <a:solidFill>
                  <a:schemeClr val="tx1"/>
                </a:solidFill>
              </a:rPr>
              <a:t>Mental Health America</a:t>
            </a:r>
          </a:p>
          <a:p>
            <a:pPr marL="342900" indent="-342900">
              <a:buFont typeface="+mj-lt"/>
              <a:buAutoNum type="arabicPeriod" startAt="11"/>
            </a:pPr>
            <a:r>
              <a:rPr lang="en-US" sz="1400" dirty="0">
                <a:solidFill>
                  <a:schemeClr val="tx1"/>
                </a:solidFill>
              </a:rPr>
              <a:t>The Child Mind Institute </a:t>
            </a:r>
          </a:p>
          <a:p>
            <a:pPr marL="342900" indent="-342900">
              <a:buFont typeface="+mj-lt"/>
              <a:buAutoNum type="arabicPeriod" startAt="11"/>
            </a:pPr>
            <a:r>
              <a:rPr lang="en-US" sz="1400" dirty="0">
                <a:solidFill>
                  <a:schemeClr val="tx1"/>
                </a:solidFill>
              </a:rPr>
              <a:t>Active Minds</a:t>
            </a:r>
          </a:p>
          <a:p>
            <a:pPr marL="342900" indent="-342900">
              <a:buFont typeface="+mj-lt"/>
              <a:buAutoNum type="arabicPeriod" startAt="11"/>
            </a:pPr>
            <a:r>
              <a:rPr lang="en-US" sz="1400" dirty="0">
                <a:solidFill>
                  <a:schemeClr val="tx1"/>
                </a:solidFill>
              </a:rPr>
              <a:t>The American Foundation for Suicide Prevention</a:t>
            </a:r>
          </a:p>
          <a:p>
            <a:pPr marL="342900" indent="-342900">
              <a:buFont typeface="+mj-lt"/>
              <a:buAutoNum type="arabicPeriod" startAt="11"/>
            </a:pPr>
            <a:r>
              <a:rPr lang="en-US" sz="1400" dirty="0">
                <a:solidFill>
                  <a:schemeClr val="tx1"/>
                </a:solidFill>
              </a:rPr>
              <a:t>Brain and Behavior Research Foundation</a:t>
            </a:r>
          </a:p>
          <a:p>
            <a:pPr marL="342900" indent="-342900">
              <a:buFont typeface="+mj-lt"/>
              <a:buAutoNum type="arabicPeriod" startAt="11"/>
            </a:pPr>
            <a:r>
              <a:rPr lang="en-US" sz="1400" dirty="0">
                <a:solidFill>
                  <a:schemeClr val="tx1"/>
                </a:solidFill>
              </a:rPr>
              <a:t>National Association for Children's Behavioral Health</a:t>
            </a:r>
          </a:p>
          <a:p>
            <a:pPr marL="342900" indent="-342900">
              <a:buFont typeface="+mj-lt"/>
              <a:buAutoNum type="arabicPeriod" startAt="11"/>
            </a:pPr>
            <a:r>
              <a:rPr lang="en-US" sz="1400" dirty="0">
                <a:solidFill>
                  <a:schemeClr val="tx1"/>
                </a:solidFill>
              </a:rPr>
              <a:t>The National Council for Behavioral Health</a:t>
            </a:r>
          </a:p>
          <a:p>
            <a:pPr marL="342900" indent="-342900">
              <a:buFont typeface="+mj-lt"/>
              <a:buAutoNum type="arabicPeriod" startAt="11"/>
            </a:pPr>
            <a:r>
              <a:rPr lang="en-US" sz="1400" dirty="0">
                <a:solidFill>
                  <a:schemeClr val="tx1"/>
                </a:solidFill>
              </a:rPr>
              <a:t>National Children's Alliance</a:t>
            </a:r>
          </a:p>
          <a:p>
            <a:pPr marL="342900" indent="-342900">
              <a:buFont typeface="+mj-lt"/>
              <a:buAutoNum type="arabicPeriod" startAt="11"/>
            </a:pPr>
            <a:r>
              <a:rPr lang="en-US" sz="1400" dirty="0">
                <a:solidFill>
                  <a:schemeClr val="tx1"/>
                </a:solidFill>
              </a:rPr>
              <a:t>The Children’s Mental Health Network</a:t>
            </a:r>
          </a:p>
        </p:txBody>
      </p:sp>
    </p:spTree>
    <p:extLst>
      <p:ext uri="{BB962C8B-B14F-4D97-AF65-F5344CB8AC3E}">
        <p14:creationId xmlns:p14="http://schemas.microsoft.com/office/powerpoint/2010/main" val="157139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1586A3C-2A52-4B80-AA89-C31F1F01DF59}"/>
              </a:ext>
            </a:extLst>
          </p:cNvPr>
          <p:cNvSpPr txBox="1">
            <a:spLocks/>
          </p:cNvSpPr>
          <p:nvPr/>
        </p:nvSpPr>
        <p:spPr>
          <a:xfrm>
            <a:off x="1360952" y="1465421"/>
            <a:ext cx="9470096" cy="623897"/>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163856"/>
                </a:solidFill>
              </a:rPr>
              <a:t>Peer Reviewed Publications</a:t>
            </a:r>
          </a:p>
        </p:txBody>
      </p:sp>
      <p:sp>
        <p:nvSpPr>
          <p:cNvPr id="4" name="TextBox 3">
            <a:extLst>
              <a:ext uri="{FF2B5EF4-FFF2-40B4-BE49-F238E27FC236}">
                <a16:creationId xmlns:a16="http://schemas.microsoft.com/office/drawing/2014/main" id="{43978C15-5986-4E5C-86BD-492B3433B16C}"/>
              </a:ext>
            </a:extLst>
          </p:cNvPr>
          <p:cNvSpPr txBox="1"/>
          <p:nvPr/>
        </p:nvSpPr>
        <p:spPr>
          <a:xfrm>
            <a:off x="987105" y="2072871"/>
            <a:ext cx="10217791" cy="646331"/>
          </a:xfrm>
          <a:prstGeom prst="rect">
            <a:avLst/>
          </a:prstGeom>
          <a:noFill/>
        </p:spPr>
        <p:txBody>
          <a:bodyPr wrap="square" rtlCol="0">
            <a:spAutoFit/>
          </a:bodyPr>
          <a:lstStyle/>
          <a:p>
            <a:pPr algn="ctr"/>
            <a:r>
              <a:rPr lang="en-US" dirty="0"/>
              <a:t>We searched the PubMed database for peer reviewed publications in the last 3 years (2016 - Present) focused on TIC/ACES related policy or practice implementation efforts at a city, state or national level</a:t>
            </a:r>
          </a:p>
        </p:txBody>
      </p:sp>
      <p:graphicFrame>
        <p:nvGraphicFramePr>
          <p:cNvPr id="3" name="Table 4">
            <a:extLst>
              <a:ext uri="{FF2B5EF4-FFF2-40B4-BE49-F238E27FC236}">
                <a16:creationId xmlns:a16="http://schemas.microsoft.com/office/drawing/2014/main" id="{6C16419A-04EE-40B9-97B5-F3E3D2440452}"/>
              </a:ext>
            </a:extLst>
          </p:cNvPr>
          <p:cNvGraphicFramePr>
            <a:graphicFrameLocks noGrp="1"/>
          </p:cNvGraphicFramePr>
          <p:nvPr>
            <p:extLst>
              <p:ext uri="{D42A27DB-BD31-4B8C-83A1-F6EECF244321}">
                <p14:modId xmlns:p14="http://schemas.microsoft.com/office/powerpoint/2010/main" val="620962287"/>
              </p:ext>
            </p:extLst>
          </p:nvPr>
        </p:nvGraphicFramePr>
        <p:xfrm>
          <a:off x="487260" y="2786314"/>
          <a:ext cx="11217479" cy="3681594"/>
        </p:xfrm>
        <a:graphic>
          <a:graphicData uri="http://schemas.openxmlformats.org/drawingml/2006/table">
            <a:tbl>
              <a:tblPr firstRow="1" bandRow="1">
                <a:tableStyleId>{5C22544A-7EE6-4342-B048-85BDC9FD1C3A}</a:tableStyleId>
              </a:tblPr>
              <a:tblGrid>
                <a:gridCol w="326472">
                  <a:extLst>
                    <a:ext uri="{9D8B030D-6E8A-4147-A177-3AD203B41FA5}">
                      <a16:colId xmlns:a16="http://schemas.microsoft.com/office/drawing/2014/main" val="406119669"/>
                    </a:ext>
                  </a:extLst>
                </a:gridCol>
                <a:gridCol w="6280596">
                  <a:extLst>
                    <a:ext uri="{9D8B030D-6E8A-4147-A177-3AD203B41FA5}">
                      <a16:colId xmlns:a16="http://schemas.microsoft.com/office/drawing/2014/main" val="3162936446"/>
                    </a:ext>
                  </a:extLst>
                </a:gridCol>
                <a:gridCol w="1451639">
                  <a:extLst>
                    <a:ext uri="{9D8B030D-6E8A-4147-A177-3AD203B41FA5}">
                      <a16:colId xmlns:a16="http://schemas.microsoft.com/office/drawing/2014/main" val="2324609202"/>
                    </a:ext>
                  </a:extLst>
                </a:gridCol>
                <a:gridCol w="3158772">
                  <a:extLst>
                    <a:ext uri="{9D8B030D-6E8A-4147-A177-3AD203B41FA5}">
                      <a16:colId xmlns:a16="http://schemas.microsoft.com/office/drawing/2014/main" val="1923289891"/>
                    </a:ext>
                  </a:extLst>
                </a:gridCol>
              </a:tblGrid>
              <a:tr h="276542">
                <a:tc>
                  <a:txBody>
                    <a:bodyPr/>
                    <a:lstStyle/>
                    <a:p>
                      <a:endParaRPr lang="en-US" sz="1000" dirty="0">
                        <a:latin typeface="+mn-lt"/>
                      </a:endParaRPr>
                    </a:p>
                  </a:txBody>
                  <a:tcPr/>
                </a:tc>
                <a:tc>
                  <a:txBody>
                    <a:bodyPr/>
                    <a:lstStyle/>
                    <a:p>
                      <a:r>
                        <a:rPr lang="en-US" sz="1000" dirty="0">
                          <a:latin typeface="+mn-lt"/>
                        </a:rPr>
                        <a:t>Title*</a:t>
                      </a:r>
                    </a:p>
                  </a:txBody>
                  <a:tcPr/>
                </a:tc>
                <a:tc>
                  <a:txBody>
                    <a:bodyPr/>
                    <a:lstStyle/>
                    <a:p>
                      <a:pPr algn="ctr"/>
                      <a:r>
                        <a:rPr lang="en-US" sz="1000" dirty="0">
                          <a:latin typeface="+mn-lt"/>
                        </a:rPr>
                        <a:t>City/State/National</a:t>
                      </a:r>
                    </a:p>
                  </a:txBody>
                  <a:tcPr/>
                </a:tc>
                <a:tc>
                  <a:txBody>
                    <a:bodyPr/>
                    <a:lstStyle/>
                    <a:p>
                      <a:r>
                        <a:rPr lang="en-US" sz="1000" dirty="0">
                          <a:latin typeface="+mn-lt"/>
                        </a:rPr>
                        <a:t>Link</a:t>
                      </a:r>
                    </a:p>
                  </a:txBody>
                  <a:tcPr/>
                </a:tc>
                <a:extLst>
                  <a:ext uri="{0D108BD9-81ED-4DB2-BD59-A6C34878D82A}">
                    <a16:rowId xmlns:a16="http://schemas.microsoft.com/office/drawing/2014/main" val="3707020675"/>
                  </a:ext>
                </a:extLst>
              </a:tr>
              <a:tr h="276542">
                <a:tc>
                  <a:txBody>
                    <a:bodyPr/>
                    <a:lstStyle/>
                    <a:p>
                      <a:r>
                        <a:rPr lang="en-US" sz="1000" dirty="0">
                          <a:latin typeface="+mn-lt"/>
                        </a:rPr>
                        <a:t>1</a:t>
                      </a:r>
                    </a:p>
                  </a:txBody>
                  <a:tcPr/>
                </a:tc>
                <a:tc>
                  <a:txBody>
                    <a:bodyPr/>
                    <a:lstStyle/>
                    <a:p>
                      <a:pPr algn="l" fontAlgn="t"/>
                      <a:r>
                        <a:rPr lang="en-US" sz="1000" b="0" i="0" u="none" strike="noStrike" dirty="0">
                          <a:solidFill>
                            <a:srgbClr val="000000"/>
                          </a:solidFill>
                          <a:effectLst/>
                          <a:latin typeface="+mn-lt"/>
                        </a:rPr>
                        <a:t>Trauma-Informed Care in the Massachusetts Child Trauma Project.</a:t>
                      </a:r>
                    </a:p>
                  </a:txBody>
                  <a:tcPr marL="9525" marR="9525" marT="9525" marB="0"/>
                </a:tc>
                <a:tc>
                  <a:txBody>
                    <a:bodyPr/>
                    <a:lstStyle/>
                    <a:p>
                      <a:pPr algn="ctr" fontAlgn="t"/>
                      <a:r>
                        <a:rPr lang="en-US" sz="1000" b="0" i="0" u="none" strike="noStrike" dirty="0">
                          <a:solidFill>
                            <a:srgbClr val="000000"/>
                          </a:solidFill>
                          <a:effectLst/>
                          <a:latin typeface="+mn-lt"/>
                        </a:rPr>
                        <a:t>State</a:t>
                      </a:r>
                    </a:p>
                  </a:txBody>
                  <a:tcPr marL="9525" marR="9525" marT="9525" marB="0"/>
                </a:tc>
                <a:tc>
                  <a:txBody>
                    <a:bodyPr/>
                    <a:lstStyle/>
                    <a:p>
                      <a:pPr algn="l" fontAlgn="t"/>
                      <a:r>
                        <a:rPr lang="en-US" sz="1000" b="0" i="0" u="none" strike="noStrike" dirty="0">
                          <a:solidFill>
                            <a:srgbClr val="000000"/>
                          </a:solidFill>
                          <a:effectLst/>
                          <a:latin typeface="+mn-lt"/>
                          <a:hlinkClick r:id="rId2"/>
                        </a:rPr>
                        <a:t>Child Maltreat. 2016 May;21(2):101-12.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209185541"/>
                  </a:ext>
                </a:extLst>
              </a:tr>
              <a:tr h="328412">
                <a:tc>
                  <a:txBody>
                    <a:bodyPr/>
                    <a:lstStyle/>
                    <a:p>
                      <a:r>
                        <a:rPr lang="en-US" sz="1000" dirty="0">
                          <a:latin typeface="+mn-lt"/>
                        </a:rPr>
                        <a:t>2</a:t>
                      </a:r>
                    </a:p>
                  </a:txBody>
                  <a:tcPr/>
                </a:tc>
                <a:tc>
                  <a:txBody>
                    <a:bodyPr/>
                    <a:lstStyle/>
                    <a:p>
                      <a:pPr algn="l" fontAlgn="t"/>
                      <a:r>
                        <a:rPr lang="en-US" sz="1000" b="0" i="0" u="none" strike="noStrike" dirty="0">
                          <a:solidFill>
                            <a:srgbClr val="000000"/>
                          </a:solidFill>
                          <a:effectLst/>
                          <a:latin typeface="+mn-lt"/>
                        </a:rPr>
                        <a:t>Child-Adult Relationship Enhancement (CARE): An evidence-informed program for children with a history of trauma and other behavioral challenges.</a:t>
                      </a:r>
                    </a:p>
                  </a:txBody>
                  <a:tcPr marL="9525" marR="9525" marT="9525" marB="0"/>
                </a:tc>
                <a:tc>
                  <a:txBody>
                    <a:bodyPr/>
                    <a:lstStyle/>
                    <a:p>
                      <a:pPr algn="ctr" fontAlgn="t"/>
                      <a:r>
                        <a:rPr lang="en-US" sz="1000" b="0" i="0" u="none" strike="noStrike" dirty="0">
                          <a:solidFill>
                            <a:srgbClr val="000000"/>
                          </a:solidFill>
                          <a:effectLst/>
                          <a:latin typeface="+mn-lt"/>
                        </a:rPr>
                        <a:t>State</a:t>
                      </a:r>
                    </a:p>
                  </a:txBody>
                  <a:tcPr marL="9525" marR="9525" marT="9525" marB="0"/>
                </a:tc>
                <a:tc>
                  <a:txBody>
                    <a:bodyPr/>
                    <a:lstStyle/>
                    <a:p>
                      <a:pPr algn="l" fontAlgn="t"/>
                      <a:r>
                        <a:rPr lang="en-US" sz="1000" b="0" i="0" u="none" strike="noStrike" dirty="0">
                          <a:solidFill>
                            <a:srgbClr val="000000"/>
                          </a:solidFill>
                          <a:effectLst/>
                          <a:latin typeface="+mn-lt"/>
                          <a:hlinkClick r:id="rId3"/>
                        </a:rPr>
                        <a:t>Child Abuse Negl. 2016 Mar;53:138-45.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784735171"/>
                  </a:ext>
                </a:extLst>
              </a:tr>
              <a:tr h="276542">
                <a:tc>
                  <a:txBody>
                    <a:bodyPr/>
                    <a:lstStyle/>
                    <a:p>
                      <a:r>
                        <a:rPr lang="en-US" sz="1000" dirty="0">
                          <a:latin typeface="+mn-lt"/>
                        </a:rPr>
                        <a:t>3</a:t>
                      </a:r>
                    </a:p>
                  </a:txBody>
                  <a:tcPr/>
                </a:tc>
                <a:tc>
                  <a:txBody>
                    <a:bodyPr/>
                    <a:lstStyle/>
                    <a:p>
                      <a:pPr algn="l" fontAlgn="t"/>
                      <a:r>
                        <a:rPr lang="en-US" sz="1000" b="0" i="0" u="none" strike="noStrike" dirty="0">
                          <a:solidFill>
                            <a:srgbClr val="000000"/>
                          </a:solidFill>
                          <a:effectLst/>
                          <a:latin typeface="+mn-lt"/>
                        </a:rPr>
                        <a:t>Assessing adverse experiences from infancy through early childhood in home visiting programs.</a:t>
                      </a:r>
                    </a:p>
                  </a:txBody>
                  <a:tcPr marL="9525" marR="9525" marT="9525" marB="0"/>
                </a:tc>
                <a:tc>
                  <a:txBody>
                    <a:bodyPr/>
                    <a:lstStyle/>
                    <a:p>
                      <a:pPr algn="ctr" fontAlgn="t"/>
                      <a:r>
                        <a:rPr lang="en-US" sz="1000" b="0" i="0" u="none" strike="noStrike" dirty="0">
                          <a:solidFill>
                            <a:srgbClr val="000000"/>
                          </a:solidFill>
                          <a:effectLst/>
                          <a:latin typeface="+mn-lt"/>
                        </a:rPr>
                        <a:t>State</a:t>
                      </a:r>
                    </a:p>
                  </a:txBody>
                  <a:tcPr marL="9525" marR="9525" marT="9525" marB="0"/>
                </a:tc>
                <a:tc>
                  <a:txBody>
                    <a:bodyPr/>
                    <a:lstStyle/>
                    <a:p>
                      <a:pPr algn="l" fontAlgn="t"/>
                      <a:r>
                        <a:rPr lang="en-US" sz="1000" b="0" i="0" u="none" strike="noStrike" dirty="0">
                          <a:solidFill>
                            <a:srgbClr val="000000"/>
                          </a:solidFill>
                          <a:effectLst/>
                          <a:latin typeface="+mn-lt"/>
                          <a:hlinkClick r:id="rId4"/>
                        </a:rPr>
                        <a:t>Child Abuse Negl. 2016 Jan;51:295-302.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4070321017"/>
                  </a:ext>
                </a:extLst>
              </a:tr>
              <a:tr h="276542">
                <a:tc>
                  <a:txBody>
                    <a:bodyPr/>
                    <a:lstStyle/>
                    <a:p>
                      <a:r>
                        <a:rPr lang="en-US" sz="1000" dirty="0">
                          <a:latin typeface="+mn-lt"/>
                        </a:rPr>
                        <a:t>4</a:t>
                      </a:r>
                    </a:p>
                  </a:txBody>
                  <a:tcPr/>
                </a:tc>
                <a:tc>
                  <a:txBody>
                    <a:bodyPr/>
                    <a:lstStyle/>
                    <a:p>
                      <a:pPr algn="l" fontAlgn="t"/>
                      <a:r>
                        <a:rPr lang="en-US" sz="1000" b="0" i="0" u="none" strike="noStrike" dirty="0">
                          <a:solidFill>
                            <a:srgbClr val="000000"/>
                          </a:solidFill>
                          <a:effectLst/>
                          <a:latin typeface="+mn-lt"/>
                        </a:rPr>
                        <a:t>Building Capacity for Trauma-Informed Care in the Child Welfare System: Initial Results of a Statewide Implementation.</a:t>
                      </a:r>
                    </a:p>
                  </a:txBody>
                  <a:tcPr marL="9525" marR="9525" marT="9525" marB="0"/>
                </a:tc>
                <a:tc>
                  <a:txBody>
                    <a:bodyPr/>
                    <a:lstStyle/>
                    <a:p>
                      <a:pPr algn="ctr" fontAlgn="t"/>
                      <a:r>
                        <a:rPr lang="en-US" sz="1000" b="0" i="0" u="none" strike="noStrike" dirty="0">
                          <a:solidFill>
                            <a:srgbClr val="000000"/>
                          </a:solidFill>
                          <a:effectLst/>
                          <a:latin typeface="+mn-lt"/>
                        </a:rPr>
                        <a:t>State</a:t>
                      </a:r>
                    </a:p>
                  </a:txBody>
                  <a:tcPr marL="9525" marR="9525" marT="9525" marB="0"/>
                </a:tc>
                <a:tc>
                  <a:txBody>
                    <a:bodyPr/>
                    <a:lstStyle/>
                    <a:p>
                      <a:pPr algn="l" fontAlgn="t"/>
                      <a:r>
                        <a:rPr lang="en-US" sz="1000" b="0" i="0" u="none" strike="noStrike" dirty="0">
                          <a:solidFill>
                            <a:srgbClr val="000000"/>
                          </a:solidFill>
                          <a:effectLst/>
                          <a:latin typeface="+mn-lt"/>
                          <a:hlinkClick r:id="rId5"/>
                        </a:rPr>
                        <a:t>Child Maltreat. 2016 May;21(2):113-24.</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4036177100"/>
                  </a:ext>
                </a:extLst>
              </a:tr>
              <a:tr h="328412">
                <a:tc>
                  <a:txBody>
                    <a:bodyPr/>
                    <a:lstStyle/>
                    <a:p>
                      <a:r>
                        <a:rPr lang="en-US" sz="1000" dirty="0">
                          <a:latin typeface="+mn-lt"/>
                        </a:rPr>
                        <a:t>5</a:t>
                      </a:r>
                    </a:p>
                  </a:txBody>
                  <a:tcPr/>
                </a:tc>
                <a:tc>
                  <a:txBody>
                    <a:bodyPr/>
                    <a:lstStyle/>
                    <a:p>
                      <a:pPr algn="l" fontAlgn="t"/>
                      <a:r>
                        <a:rPr lang="en-US" sz="1000" b="0" i="0" u="none" strike="noStrike" dirty="0">
                          <a:solidFill>
                            <a:srgbClr val="000000"/>
                          </a:solidFill>
                          <a:effectLst/>
                          <a:latin typeface="+mn-lt"/>
                        </a:rPr>
                        <a:t>Development and Implementation of a Child Welfare Workforce Strategy to Build a Trauma-Informed System of Support for Foster Care.</a:t>
                      </a:r>
                    </a:p>
                  </a:txBody>
                  <a:tcPr marL="9525" marR="9525" marT="9525" marB="0"/>
                </a:tc>
                <a:tc>
                  <a:txBody>
                    <a:bodyPr/>
                    <a:lstStyle/>
                    <a:p>
                      <a:pPr algn="ctr" fontAlgn="t"/>
                      <a:r>
                        <a:rPr lang="en-US" sz="1000" b="0" i="0" u="none" strike="noStrike" dirty="0">
                          <a:solidFill>
                            <a:srgbClr val="000000"/>
                          </a:solidFill>
                          <a:effectLst/>
                          <a:latin typeface="+mn-lt"/>
                        </a:rPr>
                        <a:t>State</a:t>
                      </a:r>
                    </a:p>
                  </a:txBody>
                  <a:tcPr marL="9525" marR="9525" marT="9525" marB="0"/>
                </a:tc>
                <a:tc>
                  <a:txBody>
                    <a:bodyPr/>
                    <a:lstStyle/>
                    <a:p>
                      <a:pPr algn="l" fontAlgn="t"/>
                      <a:r>
                        <a:rPr lang="en-US" sz="1000" b="0" i="0" u="none" strike="noStrike" dirty="0">
                          <a:solidFill>
                            <a:srgbClr val="000000"/>
                          </a:solidFill>
                          <a:effectLst/>
                          <a:latin typeface="+mn-lt"/>
                          <a:hlinkClick r:id="rId6"/>
                        </a:rPr>
                        <a:t>Child Maltreat. 2016 May;21(2):135-46.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994016813"/>
                  </a:ext>
                </a:extLst>
              </a:tr>
              <a:tr h="328412">
                <a:tc>
                  <a:txBody>
                    <a:bodyPr/>
                    <a:lstStyle/>
                    <a:p>
                      <a:r>
                        <a:rPr lang="en-US" sz="1000" dirty="0">
                          <a:latin typeface="+mn-lt"/>
                        </a:rPr>
                        <a:t>6</a:t>
                      </a:r>
                    </a:p>
                  </a:txBody>
                  <a:tcPr/>
                </a:tc>
                <a:tc>
                  <a:txBody>
                    <a:bodyPr/>
                    <a:lstStyle/>
                    <a:p>
                      <a:pPr algn="l" fontAlgn="t"/>
                      <a:r>
                        <a:rPr lang="en-US" sz="1000" b="0" i="0" u="none" strike="noStrike" dirty="0">
                          <a:solidFill>
                            <a:srgbClr val="000000"/>
                          </a:solidFill>
                          <a:effectLst/>
                          <a:latin typeface="+mn-lt"/>
                        </a:rPr>
                        <a:t>Prioritizing Possibilities for Child and Family Health: An Agenda to Address Adverse Childhood Experiences and Foster the Social and Emotional Roots of Well-being in Pediatrics.</a:t>
                      </a:r>
                    </a:p>
                  </a:txBody>
                  <a:tcPr marL="9525" marR="9525" marT="9525" marB="0"/>
                </a:tc>
                <a:tc>
                  <a:txBody>
                    <a:bodyPr/>
                    <a:lstStyle/>
                    <a:p>
                      <a:pPr algn="ctr" fontAlgn="t"/>
                      <a:r>
                        <a:rPr lang="en-US" sz="1000" b="0" i="0" u="none" strike="noStrike" dirty="0">
                          <a:solidFill>
                            <a:srgbClr val="000000"/>
                          </a:solidFill>
                          <a:effectLst/>
                          <a:latin typeface="+mn-lt"/>
                        </a:rPr>
                        <a:t>National</a:t>
                      </a:r>
                    </a:p>
                  </a:txBody>
                  <a:tcPr marL="9525" marR="9525" marT="9525" marB="0"/>
                </a:tc>
                <a:tc>
                  <a:txBody>
                    <a:bodyPr/>
                    <a:lstStyle/>
                    <a:p>
                      <a:pPr algn="l" fontAlgn="t"/>
                      <a:r>
                        <a:rPr lang="en-US" sz="1000" b="0" i="0" u="none" strike="noStrike" dirty="0">
                          <a:solidFill>
                            <a:srgbClr val="000000"/>
                          </a:solidFill>
                          <a:effectLst/>
                          <a:latin typeface="+mn-lt"/>
                          <a:hlinkClick r:id="rId7"/>
                        </a:rPr>
                        <a:t>Acad Pediatr. 2017 Sep - Oct;17(7S):S36-S50.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2327094554"/>
                  </a:ext>
                </a:extLst>
              </a:tr>
              <a:tr h="328412">
                <a:tc>
                  <a:txBody>
                    <a:bodyPr/>
                    <a:lstStyle/>
                    <a:p>
                      <a:r>
                        <a:rPr lang="en-US" sz="1000" dirty="0">
                          <a:latin typeface="+mn-lt"/>
                        </a:rPr>
                        <a:t>7</a:t>
                      </a:r>
                    </a:p>
                  </a:txBody>
                  <a:tcPr/>
                </a:tc>
                <a:tc>
                  <a:txBody>
                    <a:bodyPr/>
                    <a:lstStyle/>
                    <a:p>
                      <a:pPr algn="l" fontAlgn="t"/>
                      <a:r>
                        <a:rPr lang="en-US" sz="1000" b="0" i="0" u="none" strike="noStrike" dirty="0">
                          <a:solidFill>
                            <a:srgbClr val="000000"/>
                          </a:solidFill>
                          <a:effectLst/>
                          <a:latin typeface="+mn-lt"/>
                        </a:rPr>
                        <a:t>A New Framework for Addressing Adverse Childhood and Community Experiences: The Building Community Resilience Model.</a:t>
                      </a:r>
                    </a:p>
                  </a:txBody>
                  <a:tcPr marL="9525" marR="9525" marT="9525" marB="0"/>
                </a:tc>
                <a:tc>
                  <a:txBody>
                    <a:bodyPr/>
                    <a:lstStyle/>
                    <a:p>
                      <a:pPr algn="ctr" fontAlgn="t"/>
                      <a:r>
                        <a:rPr lang="en-US" sz="1000" b="0" i="0" u="none" strike="noStrike" dirty="0">
                          <a:solidFill>
                            <a:srgbClr val="000000"/>
                          </a:solidFill>
                          <a:effectLst/>
                          <a:latin typeface="+mn-lt"/>
                        </a:rPr>
                        <a:t>National</a:t>
                      </a:r>
                    </a:p>
                  </a:txBody>
                  <a:tcPr marL="9525" marR="9525" marT="9525" marB="0"/>
                </a:tc>
                <a:tc>
                  <a:txBody>
                    <a:bodyPr/>
                    <a:lstStyle/>
                    <a:p>
                      <a:pPr algn="l" fontAlgn="t"/>
                      <a:r>
                        <a:rPr lang="en-US" sz="1000" b="0" i="0" u="none" strike="noStrike" dirty="0">
                          <a:solidFill>
                            <a:srgbClr val="000000"/>
                          </a:solidFill>
                          <a:effectLst/>
                          <a:latin typeface="+mn-lt"/>
                          <a:hlinkClick r:id="rId8"/>
                        </a:rPr>
                        <a:t>Acad Pediatr. 2017 Sep - Oct;17(7S):S86-S93</a:t>
                      </a:r>
                      <a:r>
                        <a:rPr lang="en-US" sz="1000" b="0" i="0" u="none" strike="noStrike" dirty="0">
                          <a:solidFill>
                            <a:srgbClr val="000000"/>
                          </a:solidFill>
                          <a:effectLst/>
                          <a:latin typeface="+mn-lt"/>
                        </a:rPr>
                        <a:t>.</a:t>
                      </a:r>
                    </a:p>
                  </a:txBody>
                  <a:tcPr marL="9525" marR="9525" marT="9525" marB="0"/>
                </a:tc>
                <a:extLst>
                  <a:ext uri="{0D108BD9-81ED-4DB2-BD59-A6C34878D82A}">
                    <a16:rowId xmlns:a16="http://schemas.microsoft.com/office/drawing/2014/main" val="600907416"/>
                  </a:ext>
                </a:extLst>
              </a:tr>
              <a:tr h="328412">
                <a:tc>
                  <a:txBody>
                    <a:bodyPr/>
                    <a:lstStyle/>
                    <a:p>
                      <a:r>
                        <a:rPr lang="en-US" sz="1000" dirty="0">
                          <a:latin typeface="+mn-lt"/>
                        </a:rPr>
                        <a:t>8</a:t>
                      </a:r>
                    </a:p>
                  </a:txBody>
                  <a:tcPr/>
                </a:tc>
                <a:tc>
                  <a:txBody>
                    <a:bodyPr/>
                    <a:lstStyle/>
                    <a:p>
                      <a:pPr algn="l" fontAlgn="t"/>
                      <a:r>
                        <a:rPr lang="en-US" sz="1000" b="0" i="0" u="none" strike="noStrike" dirty="0">
                          <a:solidFill>
                            <a:srgbClr val="000000"/>
                          </a:solidFill>
                          <a:effectLst/>
                          <a:latin typeface="+mn-lt"/>
                        </a:rPr>
                        <a:t>Methods to Assess Adverse Childhood Experiences of Children and Families: Toward Approaches to Promote Child Well-being in Policy and Practice.</a:t>
                      </a:r>
                    </a:p>
                  </a:txBody>
                  <a:tcPr marL="9525" marR="9525" marT="9525" marB="0"/>
                </a:tc>
                <a:tc>
                  <a:txBody>
                    <a:bodyPr/>
                    <a:lstStyle/>
                    <a:p>
                      <a:pPr algn="ctr" fontAlgn="t"/>
                      <a:r>
                        <a:rPr lang="en-US" sz="1000" b="0" i="0" u="none" strike="noStrike" dirty="0">
                          <a:solidFill>
                            <a:srgbClr val="000000"/>
                          </a:solidFill>
                          <a:effectLst/>
                          <a:latin typeface="+mn-lt"/>
                        </a:rPr>
                        <a:t>National</a:t>
                      </a:r>
                    </a:p>
                  </a:txBody>
                  <a:tcPr marL="9525" marR="9525" marT="9525" marB="0"/>
                </a:tc>
                <a:tc>
                  <a:txBody>
                    <a:bodyPr/>
                    <a:lstStyle/>
                    <a:p>
                      <a:pPr algn="l" fontAlgn="t"/>
                      <a:r>
                        <a:rPr lang="en-US" sz="1000" b="0" i="0" u="none" strike="noStrike" dirty="0">
                          <a:solidFill>
                            <a:srgbClr val="000000"/>
                          </a:solidFill>
                          <a:effectLst/>
                          <a:latin typeface="+mn-lt"/>
                          <a:hlinkClick r:id="rId9"/>
                        </a:rPr>
                        <a:t>Acad Pediatr. 2017 Sep - Oct;17(7S):S51-S69.</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797470936"/>
                  </a:ext>
                </a:extLst>
              </a:tr>
              <a:tr h="276542">
                <a:tc>
                  <a:txBody>
                    <a:bodyPr/>
                    <a:lstStyle/>
                    <a:p>
                      <a:r>
                        <a:rPr lang="en-US" sz="1000" dirty="0">
                          <a:latin typeface="+mn-lt"/>
                        </a:rPr>
                        <a:t>9</a:t>
                      </a:r>
                    </a:p>
                  </a:txBody>
                  <a:tcPr/>
                </a:tc>
                <a:tc>
                  <a:txBody>
                    <a:bodyPr/>
                    <a:lstStyle/>
                    <a:p>
                      <a:pPr algn="l" fontAlgn="t"/>
                      <a:r>
                        <a:rPr lang="en-US" sz="1000" b="0" i="0" u="none" strike="noStrike" dirty="0">
                          <a:solidFill>
                            <a:srgbClr val="000000"/>
                          </a:solidFill>
                          <a:effectLst/>
                          <a:latin typeface="+mn-lt"/>
                        </a:rPr>
                        <a:t>Incorporating Trauma-Informed Care Into School-Based Programs.</a:t>
                      </a:r>
                    </a:p>
                  </a:txBody>
                  <a:tcPr marL="9525" marR="9525" marT="9525" marB="0"/>
                </a:tc>
                <a:tc>
                  <a:txBody>
                    <a:bodyPr/>
                    <a:lstStyle/>
                    <a:p>
                      <a:pPr algn="ctr" fontAlgn="t"/>
                      <a:r>
                        <a:rPr lang="en-US" sz="1000" b="0" i="0" u="none" strike="noStrike" dirty="0">
                          <a:solidFill>
                            <a:srgbClr val="000000"/>
                          </a:solidFill>
                          <a:effectLst/>
                          <a:latin typeface="+mn-lt"/>
                        </a:rPr>
                        <a:t>National</a:t>
                      </a:r>
                    </a:p>
                  </a:txBody>
                  <a:tcPr marL="9525" marR="9525" marT="9525" marB="0"/>
                </a:tc>
                <a:tc>
                  <a:txBody>
                    <a:bodyPr/>
                    <a:lstStyle/>
                    <a:p>
                      <a:pPr algn="l" fontAlgn="t"/>
                      <a:r>
                        <a:rPr lang="en-US" sz="1000" b="0" i="0" u="none" strike="noStrike" dirty="0">
                          <a:solidFill>
                            <a:srgbClr val="000000"/>
                          </a:solidFill>
                          <a:effectLst/>
                          <a:latin typeface="+mn-lt"/>
                          <a:hlinkClick r:id="rId10"/>
                        </a:rPr>
                        <a:t>J Sch Health. 2017 Dec;87(12):958-967.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76785237"/>
                  </a:ext>
                </a:extLst>
              </a:tr>
              <a:tr h="328412">
                <a:tc>
                  <a:txBody>
                    <a:bodyPr/>
                    <a:lstStyle/>
                    <a:p>
                      <a:r>
                        <a:rPr lang="en-US" sz="1000" dirty="0">
                          <a:latin typeface="+mn-lt"/>
                        </a:rPr>
                        <a:t>10</a:t>
                      </a:r>
                    </a:p>
                  </a:txBody>
                  <a:tcPr/>
                </a:tc>
                <a:tc>
                  <a:txBody>
                    <a:bodyPr/>
                    <a:lstStyle/>
                    <a:p>
                      <a:pPr algn="l" fontAlgn="t"/>
                      <a:r>
                        <a:rPr lang="en-US" sz="1000" b="0" i="0" u="none" strike="noStrike" dirty="0">
                          <a:solidFill>
                            <a:srgbClr val="000000"/>
                          </a:solidFill>
                          <a:effectLst/>
                          <a:latin typeface="+mn-lt"/>
                        </a:rPr>
                        <a:t>Organizational and provider level factors in implementation of trauma-informed care after a city-wide training: an explanatory mixed methods assessment.</a:t>
                      </a:r>
                    </a:p>
                  </a:txBody>
                  <a:tcPr marL="9525" marR="9525" marT="9525" marB="0"/>
                </a:tc>
                <a:tc>
                  <a:txBody>
                    <a:bodyPr/>
                    <a:lstStyle/>
                    <a:p>
                      <a:pPr algn="ctr" fontAlgn="t"/>
                      <a:r>
                        <a:rPr lang="en-US" sz="1000" b="0" i="0" u="none" strike="noStrike" dirty="0">
                          <a:solidFill>
                            <a:srgbClr val="000000"/>
                          </a:solidFill>
                          <a:effectLst/>
                          <a:latin typeface="+mn-lt"/>
                        </a:rPr>
                        <a:t>City</a:t>
                      </a:r>
                    </a:p>
                  </a:txBody>
                  <a:tcPr marL="9525" marR="9525" marT="9525" marB="0"/>
                </a:tc>
                <a:tc>
                  <a:txBody>
                    <a:bodyPr/>
                    <a:lstStyle/>
                    <a:p>
                      <a:pPr algn="l" fontAlgn="t"/>
                      <a:r>
                        <a:rPr lang="en-US" sz="1000" b="0" i="0" u="none" strike="noStrike" dirty="0">
                          <a:solidFill>
                            <a:srgbClr val="000000"/>
                          </a:solidFill>
                          <a:effectLst/>
                          <a:latin typeface="+mn-lt"/>
                          <a:hlinkClick r:id="rId11"/>
                        </a:rPr>
                        <a:t>BMC Health Serv Res. 2017 Nov 21;17(1):750. </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471423368"/>
                  </a:ext>
                </a:extLst>
              </a:tr>
              <a:tr h="328412">
                <a:tc>
                  <a:txBody>
                    <a:bodyPr/>
                    <a:lstStyle/>
                    <a:p>
                      <a:r>
                        <a:rPr lang="en-US" sz="1000" dirty="0">
                          <a:latin typeface="+mn-lt"/>
                        </a:rPr>
                        <a:t>11</a:t>
                      </a:r>
                    </a:p>
                  </a:txBody>
                  <a:tcPr/>
                </a:tc>
                <a:tc>
                  <a:txBody>
                    <a:bodyPr/>
                    <a:lstStyle/>
                    <a:p>
                      <a:pPr algn="l" fontAlgn="t"/>
                      <a:r>
                        <a:rPr lang="en-US" sz="1000" b="0" i="0" u="none" strike="noStrike" dirty="0">
                          <a:solidFill>
                            <a:srgbClr val="000000"/>
                          </a:solidFill>
                          <a:effectLst/>
                          <a:latin typeface="+mn-lt"/>
                        </a:rPr>
                        <a:t>Developing a Community-Wide Initiative to Address Childhood Adversity and Toxic Stress: A Case Study of The Philadelphia ACE Task Force.</a:t>
                      </a:r>
                    </a:p>
                  </a:txBody>
                  <a:tcPr marL="9525" marR="9525" marT="9525" marB="0"/>
                </a:tc>
                <a:tc>
                  <a:txBody>
                    <a:bodyPr/>
                    <a:lstStyle/>
                    <a:p>
                      <a:pPr algn="ctr" fontAlgn="t"/>
                      <a:r>
                        <a:rPr lang="en-US" sz="1000" b="0" i="0" u="none" strike="noStrike" dirty="0">
                          <a:solidFill>
                            <a:srgbClr val="000000"/>
                          </a:solidFill>
                          <a:effectLst/>
                          <a:latin typeface="+mn-lt"/>
                        </a:rPr>
                        <a:t>City</a:t>
                      </a:r>
                    </a:p>
                  </a:txBody>
                  <a:tcPr marL="9525" marR="9525" marT="9525" marB="0"/>
                </a:tc>
                <a:tc>
                  <a:txBody>
                    <a:bodyPr/>
                    <a:lstStyle/>
                    <a:p>
                      <a:pPr algn="l" fontAlgn="t"/>
                      <a:r>
                        <a:rPr lang="en-US" sz="1000" b="0" i="0" u="none" strike="noStrike" dirty="0">
                          <a:solidFill>
                            <a:srgbClr val="000000"/>
                          </a:solidFill>
                          <a:effectLst/>
                          <a:latin typeface="+mn-lt"/>
                          <a:hlinkClick r:id="rId12"/>
                        </a:rPr>
                        <a:t>Acad Pediatr. 2017 Sep - Oct;17(7S):S130-S135.</a:t>
                      </a:r>
                      <a:endParaRPr lang="en-US" sz="10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151461098"/>
                  </a:ext>
                </a:extLst>
              </a:tr>
            </a:tbl>
          </a:graphicData>
        </a:graphic>
      </p:graphicFrame>
      <p:sp>
        <p:nvSpPr>
          <p:cNvPr id="9" name="TextBox 8">
            <a:extLst>
              <a:ext uri="{FF2B5EF4-FFF2-40B4-BE49-F238E27FC236}">
                <a16:creationId xmlns:a16="http://schemas.microsoft.com/office/drawing/2014/main" id="{BF7E08BF-F3B5-4EED-BA5D-81434955B43F}"/>
              </a:ext>
            </a:extLst>
          </p:cNvPr>
          <p:cNvSpPr txBox="1"/>
          <p:nvPr/>
        </p:nvSpPr>
        <p:spPr>
          <a:xfrm>
            <a:off x="402672" y="6411683"/>
            <a:ext cx="2273379" cy="215444"/>
          </a:xfrm>
          <a:prstGeom prst="rect">
            <a:avLst/>
          </a:prstGeom>
          <a:noFill/>
        </p:spPr>
        <p:txBody>
          <a:bodyPr wrap="none" rtlCol="0">
            <a:spAutoFit/>
          </a:bodyPr>
          <a:lstStyle/>
          <a:p>
            <a:r>
              <a:rPr lang="en-US" sz="800" dirty="0"/>
              <a:t>*Additional details in companion excel document </a:t>
            </a:r>
          </a:p>
        </p:txBody>
      </p:sp>
    </p:spTree>
    <p:extLst>
      <p:ext uri="{BB962C8B-B14F-4D97-AF65-F5344CB8AC3E}">
        <p14:creationId xmlns:p14="http://schemas.microsoft.com/office/powerpoint/2010/main" val="78540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1586A3C-2A52-4B80-AA89-C31F1F01DF59}"/>
              </a:ext>
            </a:extLst>
          </p:cNvPr>
          <p:cNvSpPr txBox="1">
            <a:spLocks/>
          </p:cNvSpPr>
          <p:nvPr/>
        </p:nvSpPr>
        <p:spPr>
          <a:xfrm>
            <a:off x="1360952" y="1465421"/>
            <a:ext cx="9470096" cy="623897"/>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163856"/>
                </a:solidFill>
              </a:rPr>
              <a:t>Peer Reviewed Publications (cont’d)</a:t>
            </a:r>
          </a:p>
        </p:txBody>
      </p:sp>
      <p:sp>
        <p:nvSpPr>
          <p:cNvPr id="4" name="TextBox 3">
            <a:extLst>
              <a:ext uri="{FF2B5EF4-FFF2-40B4-BE49-F238E27FC236}">
                <a16:creationId xmlns:a16="http://schemas.microsoft.com/office/drawing/2014/main" id="{43978C15-5986-4E5C-86BD-492B3433B16C}"/>
              </a:ext>
            </a:extLst>
          </p:cNvPr>
          <p:cNvSpPr txBox="1"/>
          <p:nvPr/>
        </p:nvSpPr>
        <p:spPr>
          <a:xfrm>
            <a:off x="987105" y="2072871"/>
            <a:ext cx="10217791" cy="646331"/>
          </a:xfrm>
          <a:prstGeom prst="rect">
            <a:avLst/>
          </a:prstGeom>
          <a:noFill/>
        </p:spPr>
        <p:txBody>
          <a:bodyPr wrap="square" rtlCol="0">
            <a:spAutoFit/>
          </a:bodyPr>
          <a:lstStyle/>
          <a:p>
            <a:pPr algn="ctr"/>
            <a:r>
              <a:rPr lang="en-US" dirty="0"/>
              <a:t>We searched the PubMed database for peer reviewed publications in the last 3 years (2016 - Present) focused on TIC/ACES related policy or practice implementation efforts at a city, state or national level</a:t>
            </a:r>
          </a:p>
        </p:txBody>
      </p:sp>
      <p:graphicFrame>
        <p:nvGraphicFramePr>
          <p:cNvPr id="3" name="Table 4">
            <a:extLst>
              <a:ext uri="{FF2B5EF4-FFF2-40B4-BE49-F238E27FC236}">
                <a16:creationId xmlns:a16="http://schemas.microsoft.com/office/drawing/2014/main" id="{6C16419A-04EE-40B9-97B5-F3E3D2440452}"/>
              </a:ext>
            </a:extLst>
          </p:cNvPr>
          <p:cNvGraphicFramePr>
            <a:graphicFrameLocks noGrp="1"/>
          </p:cNvGraphicFramePr>
          <p:nvPr>
            <p:extLst>
              <p:ext uri="{D42A27DB-BD31-4B8C-83A1-F6EECF244321}">
                <p14:modId xmlns:p14="http://schemas.microsoft.com/office/powerpoint/2010/main" val="4198973801"/>
              </p:ext>
            </p:extLst>
          </p:nvPr>
        </p:nvGraphicFramePr>
        <p:xfrm>
          <a:off x="487260" y="2735980"/>
          <a:ext cx="11217479" cy="3675702"/>
        </p:xfrm>
        <a:graphic>
          <a:graphicData uri="http://schemas.openxmlformats.org/drawingml/2006/table">
            <a:tbl>
              <a:tblPr firstRow="1" bandRow="1">
                <a:tableStyleId>{5C22544A-7EE6-4342-B048-85BDC9FD1C3A}</a:tableStyleId>
              </a:tblPr>
              <a:tblGrid>
                <a:gridCol w="234193">
                  <a:extLst>
                    <a:ext uri="{9D8B030D-6E8A-4147-A177-3AD203B41FA5}">
                      <a16:colId xmlns:a16="http://schemas.microsoft.com/office/drawing/2014/main" val="406119669"/>
                    </a:ext>
                  </a:extLst>
                </a:gridCol>
                <a:gridCol w="6753138">
                  <a:extLst>
                    <a:ext uri="{9D8B030D-6E8A-4147-A177-3AD203B41FA5}">
                      <a16:colId xmlns:a16="http://schemas.microsoft.com/office/drawing/2014/main" val="3162936446"/>
                    </a:ext>
                  </a:extLst>
                </a:gridCol>
                <a:gridCol w="1325460">
                  <a:extLst>
                    <a:ext uri="{9D8B030D-6E8A-4147-A177-3AD203B41FA5}">
                      <a16:colId xmlns:a16="http://schemas.microsoft.com/office/drawing/2014/main" val="2324609202"/>
                    </a:ext>
                  </a:extLst>
                </a:gridCol>
                <a:gridCol w="2904688">
                  <a:extLst>
                    <a:ext uri="{9D8B030D-6E8A-4147-A177-3AD203B41FA5}">
                      <a16:colId xmlns:a16="http://schemas.microsoft.com/office/drawing/2014/main" val="1923289891"/>
                    </a:ext>
                  </a:extLst>
                </a:gridCol>
              </a:tblGrid>
              <a:tr h="270957">
                <a:tc>
                  <a:txBody>
                    <a:bodyPr/>
                    <a:lstStyle/>
                    <a:p>
                      <a:endParaRPr lang="en-US" sz="1000" dirty="0">
                        <a:latin typeface="+mn-lt"/>
                      </a:endParaRPr>
                    </a:p>
                  </a:txBody>
                  <a:tcPr/>
                </a:tc>
                <a:tc>
                  <a:txBody>
                    <a:bodyPr/>
                    <a:lstStyle/>
                    <a:p>
                      <a:r>
                        <a:rPr lang="en-US" sz="1000" dirty="0">
                          <a:latin typeface="+mn-lt"/>
                        </a:rPr>
                        <a:t>Title*</a:t>
                      </a:r>
                    </a:p>
                  </a:txBody>
                  <a:tcPr/>
                </a:tc>
                <a:tc>
                  <a:txBody>
                    <a:bodyPr/>
                    <a:lstStyle/>
                    <a:p>
                      <a:pPr algn="ctr"/>
                      <a:r>
                        <a:rPr lang="en-US" sz="1000" dirty="0">
                          <a:latin typeface="+mn-lt"/>
                        </a:rPr>
                        <a:t>City/State/National</a:t>
                      </a:r>
                    </a:p>
                  </a:txBody>
                  <a:tcPr/>
                </a:tc>
                <a:tc>
                  <a:txBody>
                    <a:bodyPr/>
                    <a:lstStyle/>
                    <a:p>
                      <a:r>
                        <a:rPr lang="en-US" sz="1000" dirty="0">
                          <a:latin typeface="+mn-lt"/>
                        </a:rPr>
                        <a:t>Link</a:t>
                      </a:r>
                    </a:p>
                  </a:txBody>
                  <a:tcPr/>
                </a:tc>
                <a:extLst>
                  <a:ext uri="{0D108BD9-81ED-4DB2-BD59-A6C34878D82A}">
                    <a16:rowId xmlns:a16="http://schemas.microsoft.com/office/drawing/2014/main" val="3707020675"/>
                  </a:ext>
                </a:extLst>
              </a:tr>
              <a:tr h="322250">
                <a:tc>
                  <a:txBody>
                    <a:bodyPr/>
                    <a:lstStyle/>
                    <a:p>
                      <a:pPr algn="l" fontAlgn="t"/>
                      <a:r>
                        <a:rPr lang="en-US" sz="1000" b="0" i="0" u="none" strike="noStrike" dirty="0">
                          <a:solidFill>
                            <a:srgbClr val="000000"/>
                          </a:solidFill>
                          <a:effectLst/>
                          <a:latin typeface="Calibri" panose="020F0502020204030204" pitchFamily="34" charset="0"/>
                        </a:rPr>
                        <a:t>12</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Addressing Adverse Childhood Experiences Through the Affordable Care Act: Promising Advances and Missed Opportunities.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National</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2"/>
                        </a:rPr>
                        <a:t>Acad Pediatr. 2017 Sep - Oct;17(7S):S136-S143.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209185541"/>
                  </a:ext>
                </a:extLst>
              </a:tr>
              <a:tr h="331159">
                <a:tc>
                  <a:txBody>
                    <a:bodyPr/>
                    <a:lstStyle/>
                    <a:p>
                      <a:pPr algn="l" fontAlgn="t"/>
                      <a:r>
                        <a:rPr lang="en-US" sz="1000" b="0" i="0" u="none" strike="noStrike" dirty="0">
                          <a:solidFill>
                            <a:srgbClr val="000000"/>
                          </a:solidFill>
                          <a:effectLst/>
                          <a:latin typeface="Calibri" panose="020F0502020204030204" pitchFamily="34" charset="0"/>
                        </a:rPr>
                        <a:t>13</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Consideration of Personal Adverse Childhood Experiences during Implementation of Trauma-Informed Care Curriculum in Graduate Health Programs.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3"/>
                        </a:rPr>
                        <a:t>Perm J. 2017;21:16-061.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850233125"/>
                  </a:ext>
                </a:extLst>
              </a:tr>
              <a:tr h="235812">
                <a:tc>
                  <a:txBody>
                    <a:bodyPr/>
                    <a:lstStyle/>
                    <a:p>
                      <a:pPr algn="l" fontAlgn="t"/>
                      <a:r>
                        <a:rPr lang="en-US" sz="1000" b="0" i="0" u="none" strike="noStrike" dirty="0">
                          <a:solidFill>
                            <a:srgbClr val="000000"/>
                          </a:solidFill>
                          <a:effectLst/>
                          <a:latin typeface="Calibri" panose="020F0502020204030204" pitchFamily="34" charset="0"/>
                        </a:rPr>
                        <a:t>14</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A simulation and video-based training program to address adverse childhood experiences.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4"/>
                        </a:rPr>
                        <a:t>Int J Psychiatry Med. 2017 May;52(3):255-264.</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784735171"/>
                  </a:ext>
                </a:extLst>
              </a:tr>
              <a:tr h="206413">
                <a:tc>
                  <a:txBody>
                    <a:bodyPr/>
                    <a:lstStyle/>
                    <a:p>
                      <a:pPr algn="l" fontAlgn="t"/>
                      <a:r>
                        <a:rPr lang="en-US" sz="1000" b="0" i="0" u="none" strike="noStrike" dirty="0">
                          <a:solidFill>
                            <a:srgbClr val="000000"/>
                          </a:solidFill>
                          <a:effectLst/>
                          <a:latin typeface="Calibri" panose="020F0502020204030204" pitchFamily="34" charset="0"/>
                        </a:rPr>
                        <a:t>15</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Application of a Framework to Implement Trauma-Informed Care Throughout a Pediatric Health Care Network.</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5"/>
                        </a:rPr>
                        <a:t>J Contin Educ Health Prof. 2017 Winter;37(1):55-60.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070321017"/>
                  </a:ext>
                </a:extLst>
              </a:tr>
              <a:tr h="197810">
                <a:tc>
                  <a:txBody>
                    <a:bodyPr/>
                    <a:lstStyle/>
                    <a:p>
                      <a:pPr algn="l" fontAlgn="t"/>
                      <a:r>
                        <a:rPr lang="en-US" sz="1000" b="0" i="0" u="none" strike="noStrike" dirty="0">
                          <a:solidFill>
                            <a:srgbClr val="000000"/>
                          </a:solidFill>
                          <a:effectLst/>
                          <a:latin typeface="Calibri" panose="020F0502020204030204" pitchFamily="34" charset="0"/>
                        </a:rPr>
                        <a:t>16</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Adaptation and implementation of a trauma-focused cognitive behavioral intervention for girls in child welfare.</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6"/>
                        </a:rPr>
                        <a:t>Am J Orthopsychiatry. 2017;87(3):206-215.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036177100"/>
                  </a:ext>
                </a:extLst>
              </a:tr>
              <a:tr h="288076">
                <a:tc>
                  <a:txBody>
                    <a:bodyPr/>
                    <a:lstStyle/>
                    <a:p>
                      <a:pPr algn="l" fontAlgn="t"/>
                      <a:r>
                        <a:rPr lang="en-US" sz="1000" b="0" i="0" u="none" strike="noStrike" dirty="0">
                          <a:solidFill>
                            <a:srgbClr val="000000"/>
                          </a:solidFill>
                          <a:effectLst/>
                          <a:latin typeface="Calibri" panose="020F0502020204030204" pitchFamily="34" charset="0"/>
                        </a:rPr>
                        <a:t>17</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The impact of a statewide trauma-informed child welfare initiative on children's permanency and maltreatment outcomes.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State</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7"/>
                        </a:rPr>
                        <a:t>Child Abuse Negl. 2018 Jul;81:149-160.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994016813"/>
                  </a:ext>
                </a:extLst>
              </a:tr>
              <a:tr h="331159">
                <a:tc>
                  <a:txBody>
                    <a:bodyPr/>
                    <a:lstStyle/>
                    <a:p>
                      <a:pPr algn="l" fontAlgn="t"/>
                      <a:r>
                        <a:rPr lang="en-US" sz="1000" b="0" i="0" u="none" strike="noStrike" dirty="0">
                          <a:solidFill>
                            <a:srgbClr val="000000"/>
                          </a:solidFill>
                          <a:effectLst/>
                          <a:latin typeface="Calibri" panose="020F0502020204030204" pitchFamily="34" charset="0"/>
                        </a:rPr>
                        <a:t>18</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A mixed methods exploratory assessment of the usefulness of Baltimore City Health Department's trauma-informed care training intervention.</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8"/>
                        </a:rPr>
                        <a:t>Am J Orthopsychiatry. 2019;89(2):228-236.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327094554"/>
                  </a:ext>
                </a:extLst>
              </a:tr>
              <a:tr h="271184">
                <a:tc>
                  <a:txBody>
                    <a:bodyPr/>
                    <a:lstStyle/>
                    <a:p>
                      <a:pPr algn="l" fontAlgn="t"/>
                      <a:r>
                        <a:rPr lang="en-US" sz="1000" b="0" i="0" u="none" strike="noStrike" dirty="0">
                          <a:solidFill>
                            <a:srgbClr val="000000"/>
                          </a:solidFill>
                          <a:effectLst/>
                          <a:latin typeface="Calibri" panose="020F0502020204030204" pitchFamily="34" charset="0"/>
                        </a:rPr>
                        <a:t>19</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Applying a Trauma Informed School Systems Approach: Examples from School Community-Academic Partnerships.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9"/>
                        </a:rPr>
                        <a:t>Ethn Dis. 2018 Sep 6;28(Suppl 2):417-426.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600907416"/>
                  </a:ext>
                </a:extLst>
              </a:tr>
              <a:tr h="331159">
                <a:tc>
                  <a:txBody>
                    <a:bodyPr/>
                    <a:lstStyle/>
                    <a:p>
                      <a:pPr algn="l" fontAlgn="t"/>
                      <a:r>
                        <a:rPr lang="en-US" sz="1000" b="0" i="0" u="none" strike="noStrike" dirty="0">
                          <a:solidFill>
                            <a:srgbClr val="000000"/>
                          </a:solidFill>
                          <a:effectLst/>
                          <a:latin typeface="Calibri" panose="020F0502020204030204" pitchFamily="34" charset="0"/>
                        </a:rPr>
                        <a:t>20</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Development and implementation of a pediatric ACEs and other determinants of health questionnaire in the pediatric medical home: A pilot study.</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10"/>
                        </a:rPr>
                        <a:t>PLoS One. 2018 Dec 12;13(12):e0208088.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797470936"/>
                  </a:ext>
                </a:extLst>
              </a:tr>
              <a:tr h="322250">
                <a:tc>
                  <a:txBody>
                    <a:bodyPr/>
                    <a:lstStyle/>
                    <a:p>
                      <a:pPr algn="l" fontAlgn="t"/>
                      <a:r>
                        <a:rPr lang="en-US" sz="1000" b="0" i="0" u="none" strike="noStrike" dirty="0">
                          <a:solidFill>
                            <a:srgbClr val="000000"/>
                          </a:solidFill>
                          <a:effectLst/>
                          <a:latin typeface="Calibri" panose="020F0502020204030204" pitchFamily="34" charset="0"/>
                        </a:rPr>
                        <a:t>21</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Promoting trauma-informed parenting of children in out-of-home care: An effectiveness study of the resource parent curriculum.</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National</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11"/>
                        </a:rPr>
                        <a:t>Psychol Serv. 2019 Feb;16(1):162-169.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76785237"/>
                  </a:ext>
                </a:extLst>
              </a:tr>
              <a:tr h="245694">
                <a:tc>
                  <a:txBody>
                    <a:bodyPr/>
                    <a:lstStyle/>
                    <a:p>
                      <a:pPr algn="l" fontAlgn="t"/>
                      <a:r>
                        <a:rPr lang="en-US" sz="1000" b="0" i="0" u="none" strike="noStrike" dirty="0">
                          <a:solidFill>
                            <a:srgbClr val="000000"/>
                          </a:solidFill>
                          <a:effectLst/>
                          <a:latin typeface="Calibri" panose="020F0502020204030204" pitchFamily="34" charset="0"/>
                        </a:rPr>
                        <a:t>22</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Implementation of the Whole Child Assessment to Screen for Adverse Childhood Experiences.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12"/>
                        </a:rPr>
                        <a:t>Glob Pediatr Health. 2019 Jul 4;6:2333794X19862093.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71423368"/>
                  </a:ext>
                </a:extLst>
              </a:tr>
              <a:tr h="321779">
                <a:tc>
                  <a:txBody>
                    <a:bodyPr/>
                    <a:lstStyle/>
                    <a:p>
                      <a:pPr algn="l" fontAlgn="t"/>
                      <a:r>
                        <a:rPr lang="en-US" sz="1000" b="0" i="0" u="none" strike="noStrike" dirty="0">
                          <a:solidFill>
                            <a:srgbClr val="000000"/>
                          </a:solidFill>
                          <a:effectLst/>
                          <a:latin typeface="Calibri" panose="020F0502020204030204" pitchFamily="34" charset="0"/>
                        </a:rPr>
                        <a:t>23</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rPr>
                        <a:t>Impact of a Trauma-Informed Intervention for Youth and Staff on Rates of Violence in Juvenile Detention Settings.</a:t>
                      </a:r>
                    </a:p>
                  </a:txBody>
                  <a:tcPr marL="9525" marR="9525" marT="9525" marB="0"/>
                </a:tc>
                <a:tc>
                  <a:txBody>
                    <a:bodyPr/>
                    <a:lstStyle/>
                    <a:p>
                      <a:pPr algn="ctr" fontAlgn="t"/>
                      <a:r>
                        <a:rPr lang="en-US" sz="1000" b="0" i="0" u="none" strike="noStrike" dirty="0">
                          <a:solidFill>
                            <a:srgbClr val="000000"/>
                          </a:solidFill>
                          <a:effectLst/>
                          <a:latin typeface="Calibri" panose="020F0502020204030204" pitchFamily="34" charset="0"/>
                        </a:rPr>
                        <a:t>City</a:t>
                      </a:r>
                    </a:p>
                  </a:txBody>
                  <a:tcPr marL="9525" marR="9525" marT="9525" marB="0"/>
                </a:tc>
                <a:tc>
                  <a:txBody>
                    <a:bodyPr/>
                    <a:lstStyle/>
                    <a:p>
                      <a:pPr algn="l" fontAlgn="t"/>
                      <a:r>
                        <a:rPr lang="en-US" sz="1000" b="0" i="0" u="none" strike="noStrike" dirty="0">
                          <a:solidFill>
                            <a:srgbClr val="000000"/>
                          </a:solidFill>
                          <a:effectLst/>
                          <a:latin typeface="Calibri" panose="020F0502020204030204" pitchFamily="34" charset="0"/>
                          <a:hlinkClick r:id="rId13"/>
                        </a:rPr>
                        <a:t>J Interpers Violence. 2019 Jun 28:886260519857163. </a:t>
                      </a:r>
                      <a:endParaRPr lang="en-US" sz="1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151461098"/>
                  </a:ext>
                </a:extLst>
              </a:tr>
            </a:tbl>
          </a:graphicData>
        </a:graphic>
      </p:graphicFrame>
      <p:sp>
        <p:nvSpPr>
          <p:cNvPr id="9" name="TextBox 8">
            <a:extLst>
              <a:ext uri="{FF2B5EF4-FFF2-40B4-BE49-F238E27FC236}">
                <a16:creationId xmlns:a16="http://schemas.microsoft.com/office/drawing/2014/main" id="{BF7E08BF-F3B5-4EED-BA5D-81434955B43F}"/>
              </a:ext>
            </a:extLst>
          </p:cNvPr>
          <p:cNvSpPr txBox="1"/>
          <p:nvPr/>
        </p:nvSpPr>
        <p:spPr>
          <a:xfrm>
            <a:off x="402672" y="6411683"/>
            <a:ext cx="2273379" cy="215444"/>
          </a:xfrm>
          <a:prstGeom prst="rect">
            <a:avLst/>
          </a:prstGeom>
          <a:noFill/>
        </p:spPr>
        <p:txBody>
          <a:bodyPr wrap="none" rtlCol="0">
            <a:spAutoFit/>
          </a:bodyPr>
          <a:lstStyle/>
          <a:p>
            <a:r>
              <a:rPr lang="en-US" sz="800" dirty="0"/>
              <a:t>*Additional details in companion excel document </a:t>
            </a:r>
          </a:p>
        </p:txBody>
      </p:sp>
    </p:spTree>
    <p:extLst>
      <p:ext uri="{BB962C8B-B14F-4D97-AF65-F5344CB8AC3E}">
        <p14:creationId xmlns:p14="http://schemas.microsoft.com/office/powerpoint/2010/main" val="342933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1586A3C-2A52-4B80-AA89-C31F1F01DF59}"/>
              </a:ext>
            </a:extLst>
          </p:cNvPr>
          <p:cNvSpPr txBox="1">
            <a:spLocks/>
          </p:cNvSpPr>
          <p:nvPr/>
        </p:nvSpPr>
        <p:spPr>
          <a:xfrm>
            <a:off x="1360952" y="1482199"/>
            <a:ext cx="9470096" cy="623897"/>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163856"/>
                </a:solidFill>
              </a:rPr>
              <a:t>U.S. Foundations Awarding Public Health Grants*</a:t>
            </a:r>
          </a:p>
        </p:txBody>
      </p:sp>
      <p:sp>
        <p:nvSpPr>
          <p:cNvPr id="5" name="Rounded Rectangle 3">
            <a:extLst>
              <a:ext uri="{FF2B5EF4-FFF2-40B4-BE49-F238E27FC236}">
                <a16:creationId xmlns:a16="http://schemas.microsoft.com/office/drawing/2014/main" id="{4A10DBAA-E53F-4453-8F2E-07D7DA9994EE}"/>
              </a:ext>
            </a:extLst>
          </p:cNvPr>
          <p:cNvSpPr/>
          <p:nvPr/>
        </p:nvSpPr>
        <p:spPr>
          <a:xfrm>
            <a:off x="1719743" y="2424878"/>
            <a:ext cx="2743200" cy="3514528"/>
          </a:xfrm>
          <a:prstGeom prst="roundRect">
            <a:avLst/>
          </a:prstGeom>
          <a:solidFill>
            <a:schemeClr val="bg1"/>
          </a:solidFill>
          <a:ln w="38100">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1500" dirty="0">
                <a:solidFill>
                  <a:schemeClr val="tx1"/>
                </a:solidFill>
              </a:rPr>
              <a:t>Aetna Foundation </a:t>
            </a:r>
          </a:p>
          <a:p>
            <a:pPr marL="342900" indent="-342900">
              <a:buFont typeface="+mj-lt"/>
              <a:buAutoNum type="arabicPeriod"/>
            </a:pPr>
            <a:r>
              <a:rPr lang="en-US" sz="1500" dirty="0">
                <a:solidFill>
                  <a:schemeClr val="tx1"/>
                </a:solidFill>
              </a:rPr>
              <a:t>American Legion Child Welfare Foundation </a:t>
            </a:r>
          </a:p>
          <a:p>
            <a:pPr marL="342900" indent="-342900">
              <a:buFont typeface="+mj-lt"/>
              <a:buAutoNum type="arabicPeriod"/>
            </a:pPr>
            <a:r>
              <a:rPr lang="en-US" sz="1500" dirty="0">
                <a:solidFill>
                  <a:schemeClr val="tx1"/>
                </a:solidFill>
              </a:rPr>
              <a:t>Annie E. Casey Foundation </a:t>
            </a:r>
          </a:p>
          <a:p>
            <a:pPr marL="342900" indent="-342900">
              <a:buFont typeface="+mj-lt"/>
              <a:buAutoNum type="arabicPeriod"/>
            </a:pPr>
            <a:r>
              <a:rPr lang="en-US" sz="1500" dirty="0">
                <a:solidFill>
                  <a:schemeClr val="tx1"/>
                </a:solidFill>
              </a:rPr>
              <a:t>Anthem Foundation </a:t>
            </a:r>
          </a:p>
          <a:p>
            <a:pPr marL="342900" indent="-342900">
              <a:buFont typeface="+mj-lt"/>
              <a:buAutoNum type="arabicPeriod"/>
            </a:pPr>
            <a:r>
              <a:rPr lang="en-US" sz="1500" dirty="0">
                <a:solidFill>
                  <a:schemeClr val="tx1"/>
                </a:solidFill>
              </a:rPr>
              <a:t>Argosy Foundation </a:t>
            </a:r>
          </a:p>
          <a:p>
            <a:pPr marL="342900" indent="-342900">
              <a:buFont typeface="+mj-lt"/>
              <a:buAutoNum type="arabicPeriod"/>
            </a:pPr>
            <a:r>
              <a:rPr lang="en-US" sz="1500" dirty="0">
                <a:solidFill>
                  <a:schemeClr val="tx1"/>
                </a:solidFill>
              </a:rPr>
              <a:t>The California Endowment</a:t>
            </a:r>
          </a:p>
          <a:p>
            <a:pPr marL="342900" indent="-342900">
              <a:buFont typeface="+mj-lt"/>
              <a:buAutoNum type="arabicPeriod"/>
            </a:pPr>
            <a:r>
              <a:rPr lang="en-US" sz="1500" dirty="0">
                <a:solidFill>
                  <a:schemeClr val="tx1"/>
                </a:solidFill>
              </a:rPr>
              <a:t>The California Wellness Foundation</a:t>
            </a:r>
          </a:p>
          <a:p>
            <a:pPr marL="342900" indent="-342900">
              <a:buFont typeface="+mj-lt"/>
              <a:buAutoNum type="arabicPeriod"/>
            </a:pPr>
            <a:r>
              <a:rPr lang="en-US" sz="1500" dirty="0">
                <a:solidFill>
                  <a:schemeClr val="tx1"/>
                </a:solidFill>
              </a:rPr>
              <a:t>Cambia Health Foundation </a:t>
            </a:r>
          </a:p>
        </p:txBody>
      </p:sp>
      <p:sp>
        <p:nvSpPr>
          <p:cNvPr id="7" name="Rounded Rectangle 3">
            <a:extLst>
              <a:ext uri="{FF2B5EF4-FFF2-40B4-BE49-F238E27FC236}">
                <a16:creationId xmlns:a16="http://schemas.microsoft.com/office/drawing/2014/main" id="{B23A3B9B-58D7-44DF-8B7D-96442C975DAD}"/>
              </a:ext>
            </a:extLst>
          </p:cNvPr>
          <p:cNvSpPr/>
          <p:nvPr/>
        </p:nvSpPr>
        <p:spPr>
          <a:xfrm>
            <a:off x="4724400" y="2424878"/>
            <a:ext cx="2743200" cy="3514528"/>
          </a:xfrm>
          <a:prstGeom prst="roundRect">
            <a:avLst/>
          </a:prstGeom>
          <a:solidFill>
            <a:schemeClr val="bg1"/>
          </a:solidFill>
          <a:ln w="38100">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a:p>
            <a:pPr marL="342900" indent="-342900">
              <a:buFont typeface="+mj-lt"/>
              <a:buAutoNum type="arabicPeriod" startAt="9"/>
            </a:pPr>
            <a:r>
              <a:rPr lang="en-US" sz="1500" dirty="0">
                <a:solidFill>
                  <a:schemeClr val="tx1"/>
                </a:solidFill>
              </a:rPr>
              <a:t>Cisco Systems Foundation </a:t>
            </a:r>
          </a:p>
          <a:p>
            <a:pPr marL="342900" indent="-342900">
              <a:buFont typeface="+mj-lt"/>
              <a:buAutoNum type="arabicPeriod" startAt="9"/>
            </a:pPr>
            <a:r>
              <a:rPr lang="en-US" sz="1500" dirty="0">
                <a:solidFill>
                  <a:schemeClr val="tx1"/>
                </a:solidFill>
              </a:rPr>
              <a:t>Commonwealth Fund</a:t>
            </a:r>
          </a:p>
          <a:p>
            <a:pPr marL="342900" indent="-342900">
              <a:buFont typeface="+mj-lt"/>
              <a:buAutoNum type="arabicPeriod" startAt="9"/>
            </a:pPr>
            <a:r>
              <a:rPr lang="en-US" sz="1500" dirty="0">
                <a:solidFill>
                  <a:schemeClr val="tx1"/>
                </a:solidFill>
              </a:rPr>
              <a:t>de Baumont Foundation </a:t>
            </a:r>
          </a:p>
          <a:p>
            <a:pPr marL="342900" indent="-342900">
              <a:buFont typeface="+mj-lt"/>
              <a:buAutoNum type="arabicPeriod" startAt="9"/>
            </a:pPr>
            <a:r>
              <a:rPr lang="en-US" sz="1500" dirty="0">
                <a:solidFill>
                  <a:schemeClr val="tx1"/>
                </a:solidFill>
              </a:rPr>
              <a:t>Doris Duke Charitable Foundation </a:t>
            </a:r>
          </a:p>
          <a:p>
            <a:pPr marL="342900" indent="-342900">
              <a:buFont typeface="+mj-lt"/>
              <a:buAutoNum type="arabicPeriod" startAt="9"/>
            </a:pPr>
            <a:r>
              <a:rPr lang="en-US" sz="1500" dirty="0">
                <a:solidFill>
                  <a:schemeClr val="tx1"/>
                </a:solidFill>
              </a:rPr>
              <a:t>Duke Endowment </a:t>
            </a:r>
          </a:p>
          <a:p>
            <a:pPr marL="342900" indent="-342900">
              <a:buFont typeface="+mj-lt"/>
              <a:buAutoNum type="arabicPeriod" startAt="9"/>
            </a:pPr>
            <a:r>
              <a:rPr lang="en-US" sz="1500" dirty="0">
                <a:solidFill>
                  <a:schemeClr val="tx1"/>
                </a:solidFill>
              </a:rPr>
              <a:t>GE Foundation </a:t>
            </a:r>
          </a:p>
          <a:p>
            <a:pPr marL="342900" indent="-342900">
              <a:buFont typeface="+mj-lt"/>
              <a:buAutoNum type="arabicPeriod" startAt="9"/>
            </a:pPr>
            <a:r>
              <a:rPr lang="en-US" sz="1500" dirty="0">
                <a:solidFill>
                  <a:schemeClr val="tx1"/>
                </a:solidFill>
              </a:rPr>
              <a:t>Hearst Foundation </a:t>
            </a:r>
          </a:p>
          <a:p>
            <a:pPr marL="342900" indent="-342900">
              <a:buFont typeface="+mj-lt"/>
              <a:buAutoNum type="arabicPeriod" startAt="9"/>
            </a:pPr>
            <a:r>
              <a:rPr lang="en-US" sz="1500" dirty="0">
                <a:solidFill>
                  <a:schemeClr val="tx1"/>
                </a:solidFill>
              </a:rPr>
              <a:t>Highmark Foundation </a:t>
            </a:r>
          </a:p>
          <a:p>
            <a:pPr marL="342900" indent="-342900">
              <a:buFont typeface="+mj-lt"/>
              <a:buAutoNum type="arabicPeriod" startAt="9"/>
            </a:pPr>
            <a:r>
              <a:rPr lang="en-US" sz="1500" dirty="0">
                <a:solidFill>
                  <a:schemeClr val="tx1"/>
                </a:solidFill>
              </a:rPr>
              <a:t>Humana Foundation</a:t>
            </a:r>
          </a:p>
          <a:p>
            <a:pPr marL="342900" indent="-342900">
              <a:buFont typeface="+mj-lt"/>
              <a:buAutoNum type="arabicPeriod" startAt="9"/>
            </a:pPr>
            <a:r>
              <a:rPr lang="en-US" sz="1500" dirty="0">
                <a:solidFill>
                  <a:schemeClr val="tx1"/>
                </a:solidFill>
              </a:rPr>
              <a:t>W. K. Kellogg Foundation </a:t>
            </a:r>
          </a:p>
          <a:p>
            <a:pPr marL="342900" indent="-342900">
              <a:buFont typeface="+mj-lt"/>
              <a:buAutoNum type="arabicPeriod" startAt="9"/>
            </a:pPr>
            <a:r>
              <a:rPr lang="en-US" sz="1500" dirty="0">
                <a:solidFill>
                  <a:schemeClr val="tx1"/>
                </a:solidFill>
              </a:rPr>
              <a:t>Kresge Foundation </a:t>
            </a:r>
          </a:p>
          <a:p>
            <a:pPr marL="342900" indent="-342900" algn="ctr">
              <a:buFont typeface="+mj-lt"/>
              <a:buAutoNum type="arabicPeriod" startAt="9"/>
            </a:pPr>
            <a:endParaRPr lang="en-US" sz="1500" dirty="0">
              <a:solidFill>
                <a:schemeClr val="tx1"/>
              </a:solidFill>
            </a:endParaRPr>
          </a:p>
        </p:txBody>
      </p:sp>
      <p:sp>
        <p:nvSpPr>
          <p:cNvPr id="8" name="Rounded Rectangle 3">
            <a:extLst>
              <a:ext uri="{FF2B5EF4-FFF2-40B4-BE49-F238E27FC236}">
                <a16:creationId xmlns:a16="http://schemas.microsoft.com/office/drawing/2014/main" id="{D84A5E75-AC17-4151-BD6C-463446CFA5D0}"/>
              </a:ext>
            </a:extLst>
          </p:cNvPr>
          <p:cNvSpPr/>
          <p:nvPr/>
        </p:nvSpPr>
        <p:spPr>
          <a:xfrm>
            <a:off x="7729057" y="2424878"/>
            <a:ext cx="2743200" cy="3514528"/>
          </a:xfrm>
          <a:prstGeom prst="roundRect">
            <a:avLst/>
          </a:prstGeom>
          <a:solidFill>
            <a:schemeClr val="bg1"/>
          </a:solidFill>
          <a:ln w="38100">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20"/>
            </a:pPr>
            <a:r>
              <a:rPr lang="en-US" sz="1500" dirty="0">
                <a:solidFill>
                  <a:schemeClr val="tx1"/>
                </a:solidFill>
              </a:rPr>
              <a:t>Maximus Foundation </a:t>
            </a:r>
          </a:p>
          <a:p>
            <a:pPr marL="342900" indent="-342900">
              <a:buFont typeface="+mj-lt"/>
              <a:buAutoNum type="arabicPeriod" startAt="20"/>
            </a:pPr>
            <a:r>
              <a:rPr lang="en-US" sz="1500" dirty="0">
                <a:solidFill>
                  <a:schemeClr val="tx1"/>
                </a:solidFill>
              </a:rPr>
              <a:t>New Profit</a:t>
            </a:r>
          </a:p>
          <a:p>
            <a:pPr marL="342900" indent="-342900">
              <a:buFont typeface="+mj-lt"/>
              <a:buAutoNum type="arabicPeriod" startAt="20"/>
            </a:pPr>
            <a:r>
              <a:rPr lang="en-US" sz="1500" dirty="0">
                <a:solidFill>
                  <a:schemeClr val="tx1"/>
                </a:solidFill>
              </a:rPr>
              <a:t>Office of Massachusetts Attorney General Maura Healey</a:t>
            </a:r>
          </a:p>
          <a:p>
            <a:pPr marL="342900" indent="-342900">
              <a:buFont typeface="+mj-lt"/>
              <a:buAutoNum type="arabicPeriod" startAt="20"/>
            </a:pPr>
            <a:r>
              <a:rPr lang="en-US" sz="1500" dirty="0">
                <a:solidFill>
                  <a:schemeClr val="tx1"/>
                </a:solidFill>
              </a:rPr>
              <a:t>Otto Bremer Trust</a:t>
            </a:r>
          </a:p>
          <a:p>
            <a:pPr marL="342900" indent="-342900">
              <a:buFont typeface="+mj-lt"/>
              <a:buAutoNum type="arabicPeriod" startAt="20"/>
            </a:pPr>
            <a:r>
              <a:rPr lang="en-US" sz="1500" dirty="0">
                <a:solidFill>
                  <a:schemeClr val="tx1"/>
                </a:solidFill>
              </a:rPr>
              <a:t>Kate B. Reynolds Charitable Trust</a:t>
            </a:r>
          </a:p>
          <a:p>
            <a:pPr marL="342900" indent="-342900">
              <a:buFont typeface="+mj-lt"/>
              <a:buAutoNum type="arabicPeriod" startAt="20"/>
            </a:pPr>
            <a:r>
              <a:rPr lang="en-US" sz="1500" dirty="0">
                <a:solidFill>
                  <a:schemeClr val="tx1"/>
                </a:solidFill>
              </a:rPr>
              <a:t>Robert Wood Johnson</a:t>
            </a:r>
          </a:p>
          <a:p>
            <a:pPr marL="342900" indent="-342900">
              <a:buFont typeface="+mj-lt"/>
              <a:buAutoNum type="arabicPeriod" startAt="20"/>
            </a:pPr>
            <a:r>
              <a:rPr lang="en-US" sz="1500" dirty="0">
                <a:solidFill>
                  <a:schemeClr val="tx1"/>
                </a:solidFill>
              </a:rPr>
              <a:t>Steel- Reese Foundation </a:t>
            </a:r>
          </a:p>
          <a:p>
            <a:pPr marL="342900" indent="-342900">
              <a:buFont typeface="+mj-lt"/>
              <a:buAutoNum type="arabicPeriod" startAt="20"/>
            </a:pPr>
            <a:r>
              <a:rPr lang="en-US" sz="1500" dirty="0">
                <a:solidFill>
                  <a:schemeClr val="tx1"/>
                </a:solidFill>
              </a:rPr>
              <a:t>United Health Foundation </a:t>
            </a:r>
          </a:p>
          <a:p>
            <a:pPr marL="342900" indent="-342900">
              <a:buFont typeface="+mj-lt"/>
              <a:buAutoNum type="arabicPeriod" startAt="20"/>
            </a:pPr>
            <a:r>
              <a:rPr lang="en-US" sz="1500" dirty="0">
                <a:solidFill>
                  <a:schemeClr val="tx1"/>
                </a:solidFill>
              </a:rPr>
              <a:t>VNA Foundation </a:t>
            </a:r>
          </a:p>
        </p:txBody>
      </p:sp>
      <p:sp>
        <p:nvSpPr>
          <p:cNvPr id="12" name="TextBox 11">
            <a:extLst>
              <a:ext uri="{FF2B5EF4-FFF2-40B4-BE49-F238E27FC236}">
                <a16:creationId xmlns:a16="http://schemas.microsoft.com/office/drawing/2014/main" id="{31248B86-C1DD-4195-8C0C-13E3E8D03866}"/>
              </a:ext>
            </a:extLst>
          </p:cNvPr>
          <p:cNvSpPr txBox="1"/>
          <p:nvPr/>
        </p:nvSpPr>
        <p:spPr>
          <a:xfrm>
            <a:off x="0" y="6445239"/>
            <a:ext cx="2970685" cy="230832"/>
          </a:xfrm>
          <a:prstGeom prst="rect">
            <a:avLst/>
          </a:prstGeom>
          <a:noFill/>
        </p:spPr>
        <p:txBody>
          <a:bodyPr wrap="none" rtlCol="0">
            <a:spAutoFit/>
          </a:bodyPr>
          <a:lstStyle/>
          <a:p>
            <a:r>
              <a:rPr lang="en-US" sz="900" dirty="0"/>
              <a:t>*Additional details and links in companion excel document </a:t>
            </a:r>
          </a:p>
        </p:txBody>
      </p:sp>
    </p:spTree>
    <p:extLst>
      <p:ext uri="{BB962C8B-B14F-4D97-AF65-F5344CB8AC3E}">
        <p14:creationId xmlns:p14="http://schemas.microsoft.com/office/powerpoint/2010/main" val="208129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1586A3C-2A52-4B80-AA89-C31F1F01DF59}"/>
              </a:ext>
            </a:extLst>
          </p:cNvPr>
          <p:cNvSpPr txBox="1">
            <a:spLocks/>
          </p:cNvSpPr>
          <p:nvPr/>
        </p:nvSpPr>
        <p:spPr>
          <a:xfrm>
            <a:off x="1360952" y="1465421"/>
            <a:ext cx="9470096" cy="623897"/>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163856"/>
                </a:solidFill>
              </a:rPr>
              <a:t>TIC/ACEs Related National Data Sets</a:t>
            </a:r>
          </a:p>
        </p:txBody>
      </p:sp>
      <p:sp>
        <p:nvSpPr>
          <p:cNvPr id="12" name="Subtitle 12">
            <a:extLst>
              <a:ext uri="{FF2B5EF4-FFF2-40B4-BE49-F238E27FC236}">
                <a16:creationId xmlns:a16="http://schemas.microsoft.com/office/drawing/2014/main" id="{7A5D52EB-7C33-4FA4-84B3-AFED2CD44CE5}"/>
              </a:ext>
            </a:extLst>
          </p:cNvPr>
          <p:cNvSpPr>
            <a:spLocks noGrp="1"/>
          </p:cNvSpPr>
          <p:nvPr>
            <p:ph type="subTitle" idx="1"/>
          </p:nvPr>
        </p:nvSpPr>
        <p:spPr>
          <a:xfrm>
            <a:off x="185956" y="2185716"/>
            <a:ext cx="11820088" cy="2620610"/>
          </a:xfrm>
        </p:spPr>
        <p:txBody>
          <a:bodyPr>
            <a:noAutofit/>
          </a:bodyPr>
          <a:lstStyle/>
          <a:p>
            <a:pPr marL="342900" indent="-342900" algn="l">
              <a:lnSpc>
                <a:spcPct val="150000"/>
              </a:lnSpc>
              <a:buFont typeface="Arial" panose="020B0604020202020204" pitchFamily="34" charset="0"/>
              <a:buChar char="•"/>
            </a:pPr>
            <a:r>
              <a:rPr lang="en-US" sz="1500" dirty="0">
                <a:hlinkClick r:id="rId2"/>
              </a:rPr>
              <a:t>American Academy of Child and Adolescent Psychiatry’s Workforce Maps by State</a:t>
            </a:r>
            <a:r>
              <a:rPr lang="en-US" sz="1500" dirty="0"/>
              <a:t>: Number of Practicing Child &amp; Adolescent Psychiatrists By State.</a:t>
            </a:r>
          </a:p>
          <a:p>
            <a:pPr marL="342900" indent="-342900" algn="l">
              <a:lnSpc>
                <a:spcPct val="150000"/>
              </a:lnSpc>
              <a:buFont typeface="Arial" panose="020B0604020202020204" pitchFamily="34" charset="0"/>
              <a:buChar char="•"/>
            </a:pPr>
            <a:r>
              <a:rPr lang="en-US" sz="1500" dirty="0">
                <a:hlinkClick r:id="rId3"/>
              </a:rPr>
              <a:t>HSRA and MCH Bureau’s National Survey of Children's Health</a:t>
            </a:r>
            <a:r>
              <a:rPr lang="en-US" sz="1500" dirty="0"/>
              <a:t>: Provides rich data on child and family health and well-being—over 300 indicators and survey items. Also asks parents about nine types of adversity in their children (adopted from the original ACE study).</a:t>
            </a:r>
          </a:p>
          <a:p>
            <a:pPr marL="342900" indent="-342900" algn="l">
              <a:lnSpc>
                <a:spcPct val="150000"/>
              </a:lnSpc>
              <a:buFont typeface="Arial" panose="020B0604020202020204" pitchFamily="34" charset="0"/>
              <a:buChar char="•"/>
            </a:pPr>
            <a:r>
              <a:rPr lang="en-US" sz="1500" dirty="0">
                <a:hlinkClick r:id="rId4"/>
              </a:rPr>
              <a:t>CDC’s Behavioral Risk Factor Surveillance System (BRFSS)</a:t>
            </a:r>
            <a:r>
              <a:rPr lang="en-US" sz="1500" dirty="0"/>
              <a:t>: Nation’s premier system of health-related telephone surveys that collect state data about U.S. residents regarding their health-related risk behaviors, chronic health conditions, and use of preventive services.</a:t>
            </a:r>
          </a:p>
          <a:p>
            <a:pPr marL="342900" indent="-342900" algn="l">
              <a:lnSpc>
                <a:spcPct val="150000"/>
              </a:lnSpc>
              <a:buFont typeface="Arial" panose="020B0604020202020204" pitchFamily="34" charset="0"/>
              <a:buChar char="•"/>
            </a:pPr>
            <a:r>
              <a:rPr lang="en-US" sz="1500" dirty="0">
                <a:hlinkClick r:id="rId5"/>
              </a:rPr>
              <a:t>Annie E Casey Foundation’s KIDS COUNT</a:t>
            </a:r>
            <a:r>
              <a:rPr lang="en-US" sz="1500" dirty="0"/>
              <a:t>: Provides data on child and family well-being. Among the hundreds of indicators, some are ACEs focused, and some states have supplemented with additional ACEs data.</a:t>
            </a:r>
          </a:p>
          <a:p>
            <a:pPr marL="342900" indent="-342900" algn="l">
              <a:lnSpc>
                <a:spcPct val="150000"/>
              </a:lnSpc>
              <a:buFont typeface="Arial" panose="020B0604020202020204" pitchFamily="34" charset="0"/>
              <a:buChar char="•"/>
            </a:pPr>
            <a:r>
              <a:rPr lang="en-US" sz="1500" dirty="0">
                <a:hlinkClick r:id="rId6"/>
              </a:rPr>
              <a:t>Measure of America’s Youth Disconnection By State</a:t>
            </a:r>
            <a:r>
              <a:rPr lang="en-US" sz="1500" dirty="0"/>
              <a:t>: Disconnected youth between the ages of 16 and 24 who are not in school &amp; not working. These rates are calculations of data from the US Census Bureau’s annual American Community Survey. </a:t>
            </a:r>
          </a:p>
          <a:p>
            <a:pPr marL="342900" indent="-342900" algn="l">
              <a:lnSpc>
                <a:spcPct val="150000"/>
              </a:lnSpc>
              <a:buFont typeface="Arial" panose="020B0604020202020204" pitchFamily="34" charset="0"/>
              <a:buChar char="•"/>
            </a:pPr>
            <a:r>
              <a:rPr lang="en-US" sz="1500" dirty="0">
                <a:hlinkClick r:id="rId7"/>
              </a:rPr>
              <a:t>U. S. News Healthiest Communities</a:t>
            </a:r>
            <a:r>
              <a:rPr lang="en-US" sz="1500" dirty="0"/>
              <a:t>: Nearly 3,000 communities are evaluated on 81 health-related measures in 10 categories.</a:t>
            </a:r>
          </a:p>
        </p:txBody>
      </p:sp>
    </p:spTree>
    <p:extLst>
      <p:ext uri="{BB962C8B-B14F-4D97-AF65-F5344CB8AC3E}">
        <p14:creationId xmlns:p14="http://schemas.microsoft.com/office/powerpoint/2010/main" val="2906172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9233" y="1779220"/>
            <a:ext cx="10163894" cy="724930"/>
          </a:xfrm>
        </p:spPr>
        <p:txBody>
          <a:bodyPr>
            <a:normAutofit fontScale="90000"/>
          </a:bodyPr>
          <a:lstStyle/>
          <a:p>
            <a:r>
              <a:rPr lang="en-US" sz="3000" b="1" dirty="0">
                <a:solidFill>
                  <a:srgbClr val="163856"/>
                </a:solidFill>
              </a:rPr>
              <a:t>National Landscape Scan: </a:t>
            </a:r>
            <a:br>
              <a:rPr lang="en-US" sz="3000" b="1" dirty="0">
                <a:solidFill>
                  <a:srgbClr val="163856"/>
                </a:solidFill>
              </a:rPr>
            </a:br>
            <a:r>
              <a:rPr lang="en-US" sz="3000" b="1" dirty="0">
                <a:solidFill>
                  <a:srgbClr val="163856"/>
                </a:solidFill>
              </a:rPr>
              <a:t>Suggestions for Future Research &amp; Evaluation</a:t>
            </a:r>
          </a:p>
        </p:txBody>
      </p:sp>
      <p:sp>
        <p:nvSpPr>
          <p:cNvPr id="22" name="Subtitle 12">
            <a:extLst>
              <a:ext uri="{FF2B5EF4-FFF2-40B4-BE49-F238E27FC236}">
                <a16:creationId xmlns:a16="http://schemas.microsoft.com/office/drawing/2014/main" id="{EAF68463-54C9-41A3-8BDA-948FF2B8C9E5}"/>
              </a:ext>
            </a:extLst>
          </p:cNvPr>
          <p:cNvSpPr>
            <a:spLocks noGrp="1"/>
          </p:cNvSpPr>
          <p:nvPr>
            <p:ph type="subTitle" idx="1"/>
          </p:nvPr>
        </p:nvSpPr>
        <p:spPr>
          <a:xfrm>
            <a:off x="980114" y="2714223"/>
            <a:ext cx="10231772" cy="2620610"/>
          </a:xfrm>
        </p:spPr>
        <p:txBody>
          <a:bodyPr>
            <a:noAutofit/>
          </a:bodyPr>
          <a:lstStyle/>
          <a:p>
            <a:pPr marL="285750" indent="-285750" algn="l">
              <a:lnSpc>
                <a:spcPct val="150000"/>
              </a:lnSpc>
              <a:buFont typeface="Arial" panose="020B0604020202020204" pitchFamily="34" charset="0"/>
              <a:buChar char="•"/>
            </a:pPr>
            <a:r>
              <a:rPr lang="en-US" sz="1900" dirty="0"/>
              <a:t>National/state/city Faith-based TIC/ACEs efforts</a:t>
            </a:r>
          </a:p>
          <a:p>
            <a:pPr marL="285750" indent="-285750" algn="l">
              <a:lnSpc>
                <a:spcPct val="150000"/>
              </a:lnSpc>
              <a:buFont typeface="Arial" panose="020B0604020202020204" pitchFamily="34" charset="0"/>
              <a:buChar char="•"/>
            </a:pPr>
            <a:r>
              <a:rPr lang="en-US" sz="1900" dirty="0"/>
              <a:t>National/state/city Early Care and Out-of-School Time TIC/ACEs efforts</a:t>
            </a:r>
          </a:p>
          <a:p>
            <a:pPr marL="285750" lvl="0" indent="-285750" algn="l">
              <a:lnSpc>
                <a:spcPct val="150000"/>
              </a:lnSpc>
              <a:buFont typeface="Arial" panose="020B0604020202020204" pitchFamily="34" charset="0"/>
              <a:buChar char="•"/>
            </a:pPr>
            <a:r>
              <a:rPr lang="en-US" sz="1900" dirty="0"/>
              <a:t>Additional large metro area wide TIC/ACEs coalitions (beyond the 20 largest U.S. metros that have been evaluated) </a:t>
            </a:r>
          </a:p>
          <a:p>
            <a:pPr marL="285750" lvl="0" indent="-285750" algn="l">
              <a:lnSpc>
                <a:spcPct val="150000"/>
              </a:lnSpc>
              <a:buFont typeface="Arial" panose="020B0604020202020204" pitchFamily="34" charset="0"/>
              <a:buChar char="•"/>
            </a:pPr>
            <a:r>
              <a:rPr lang="en-US" sz="1900" dirty="0"/>
              <a:t>Deeper dive into specifics around TIC/ACEs efforts being conducted by National Child Mental or Behavioral Health Organizations </a:t>
            </a:r>
          </a:p>
        </p:txBody>
      </p:sp>
    </p:spTree>
    <p:extLst>
      <p:ext uri="{BB962C8B-B14F-4D97-AF65-F5344CB8AC3E}">
        <p14:creationId xmlns:p14="http://schemas.microsoft.com/office/powerpoint/2010/main" val="2952280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D4054C1-29BA-47C9-972E-A254C2B53875}"/>
              </a:ext>
            </a:extLst>
          </p:cNvPr>
          <p:cNvSpPr/>
          <p:nvPr/>
        </p:nvSpPr>
        <p:spPr>
          <a:xfrm>
            <a:off x="471665" y="1712150"/>
            <a:ext cx="1522248" cy="134102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Project Objective</a:t>
            </a:r>
          </a:p>
        </p:txBody>
      </p:sp>
      <p:sp>
        <p:nvSpPr>
          <p:cNvPr id="21" name="Rectangle 20">
            <a:extLst>
              <a:ext uri="{FF2B5EF4-FFF2-40B4-BE49-F238E27FC236}">
                <a16:creationId xmlns:a16="http://schemas.microsoft.com/office/drawing/2014/main" id="{9F71CFC6-4FFF-4F09-9670-0FC76ADFB6B3}"/>
              </a:ext>
            </a:extLst>
          </p:cNvPr>
          <p:cNvSpPr/>
          <p:nvPr/>
        </p:nvSpPr>
        <p:spPr>
          <a:xfrm>
            <a:off x="2057185" y="1712150"/>
            <a:ext cx="9726680" cy="13410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tx1"/>
                </a:solidFill>
              </a:rPr>
              <a:t>Conduct a descriptive audit of existing programs across the U.S., excluding Georgia, that aim to deliver trauma informed care (TIC) and prevent or reduce adverse childhood experiences (ACEs), which Resilient Georgia should consider while planning new and innovative efforts with its stakeholders and partners. These research efforts are in support of Strategy A1 outlined in Resilient Georgia’s Strategy Map and complements an effort already underway to review and compile information about all TIC and ACEs efforts currently underway in Georgia. </a:t>
            </a:r>
          </a:p>
        </p:txBody>
      </p:sp>
      <p:pic>
        <p:nvPicPr>
          <p:cNvPr id="15" name="Picture 14">
            <a:extLst>
              <a:ext uri="{FF2B5EF4-FFF2-40B4-BE49-F238E27FC236}">
                <a16:creationId xmlns:a16="http://schemas.microsoft.com/office/drawing/2014/main" id="{3460CACA-B0EE-4C01-9397-D8B52E63B57A}"/>
              </a:ext>
            </a:extLst>
          </p:cNvPr>
          <p:cNvPicPr>
            <a:picLocks noChangeAspect="1"/>
          </p:cNvPicPr>
          <p:nvPr/>
        </p:nvPicPr>
        <p:blipFill rotWithShape="1">
          <a:blip r:embed="rId2"/>
          <a:srcRect l="25723" t="11091" r="38562" b="3938"/>
          <a:stretch/>
        </p:blipFill>
        <p:spPr>
          <a:xfrm>
            <a:off x="2755439" y="3379384"/>
            <a:ext cx="2319069" cy="3103519"/>
          </a:xfrm>
          <a:prstGeom prst="rect">
            <a:avLst/>
          </a:prstGeom>
          <a:ln w="38100">
            <a:solidFill>
              <a:srgbClr val="6FBF1F"/>
            </a:solidFill>
          </a:ln>
        </p:spPr>
      </p:pic>
      <p:sp>
        <p:nvSpPr>
          <p:cNvPr id="19" name="Cloud Callout 3">
            <a:extLst>
              <a:ext uri="{FF2B5EF4-FFF2-40B4-BE49-F238E27FC236}">
                <a16:creationId xmlns:a16="http://schemas.microsoft.com/office/drawing/2014/main" id="{4D41A573-7A21-4CD8-94D1-CB16503AA764}"/>
              </a:ext>
            </a:extLst>
          </p:cNvPr>
          <p:cNvSpPr/>
          <p:nvPr/>
        </p:nvSpPr>
        <p:spPr>
          <a:xfrm>
            <a:off x="5929612" y="3231157"/>
            <a:ext cx="4466439" cy="2601371"/>
          </a:xfrm>
          <a:prstGeom prst="cloudCallout">
            <a:avLst>
              <a:gd name="adj1" fmla="val -111717"/>
              <a:gd name="adj2" fmla="val -2546"/>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solidFill>
              </a:rPr>
              <a:t>Strategy A1 “Assess Assets across the Behavioral Health Continuum in Georgia and Nationally and Identify Gaps in GA”</a:t>
            </a:r>
            <a:endParaRPr lang="en-US" dirty="0"/>
          </a:p>
        </p:txBody>
      </p:sp>
    </p:spTree>
    <p:extLst>
      <p:ext uri="{BB962C8B-B14F-4D97-AF65-F5344CB8AC3E}">
        <p14:creationId xmlns:p14="http://schemas.microsoft.com/office/powerpoint/2010/main" val="181199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9233" y="1427510"/>
            <a:ext cx="10163894" cy="724930"/>
          </a:xfrm>
        </p:spPr>
        <p:txBody>
          <a:bodyPr>
            <a:normAutofit/>
          </a:bodyPr>
          <a:lstStyle/>
          <a:p>
            <a:r>
              <a:rPr lang="en-US" sz="3000" b="1" dirty="0">
                <a:solidFill>
                  <a:srgbClr val="163856"/>
                </a:solidFill>
              </a:rPr>
              <a:t>National Landscape Scan: Criteria for Rating</a:t>
            </a:r>
          </a:p>
        </p:txBody>
      </p:sp>
      <p:sp>
        <p:nvSpPr>
          <p:cNvPr id="22" name="Subtitle 12">
            <a:extLst>
              <a:ext uri="{FF2B5EF4-FFF2-40B4-BE49-F238E27FC236}">
                <a16:creationId xmlns:a16="http://schemas.microsoft.com/office/drawing/2014/main" id="{EAF68463-54C9-41A3-8BDA-948FF2B8C9E5}"/>
              </a:ext>
            </a:extLst>
          </p:cNvPr>
          <p:cNvSpPr>
            <a:spLocks noGrp="1"/>
          </p:cNvSpPr>
          <p:nvPr>
            <p:ph type="subTitle" idx="1"/>
          </p:nvPr>
        </p:nvSpPr>
        <p:spPr>
          <a:xfrm>
            <a:off x="1082181" y="1961955"/>
            <a:ext cx="9882231" cy="4534368"/>
          </a:xfrm>
        </p:spPr>
        <p:txBody>
          <a:bodyPr>
            <a:noAutofit/>
          </a:bodyPr>
          <a:lstStyle/>
          <a:p>
            <a:pPr algn="l"/>
            <a:endParaRPr lang="en-US" sz="1600" dirty="0"/>
          </a:p>
          <a:p>
            <a:pPr marL="285750" lvl="0" indent="-285750" algn="l">
              <a:buFont typeface="Arial" panose="020B0604020202020204" pitchFamily="34" charset="0"/>
              <a:buChar char="•"/>
            </a:pPr>
            <a:r>
              <a:rPr lang="en-US" sz="1600" dirty="0"/>
              <a:t>Effort explicitly defines ACEs, Trauma Informed Care and/or Toxic Stress and has services directly related </a:t>
            </a:r>
          </a:p>
          <a:p>
            <a:pPr marL="742950" lvl="1" indent="-285750" algn="l">
              <a:buFont typeface="Arial" panose="020B0604020202020204" pitchFamily="34" charset="0"/>
              <a:buChar char="•"/>
            </a:pPr>
            <a:r>
              <a:rPr lang="en-US" sz="1600" dirty="0"/>
              <a:t>If the effort is Behavioral Health or Mental Health based (broad), and the reader can interpret direct work is being based explicitly on ACEs/TIC/T Stress without using the language, it may be counted</a:t>
            </a:r>
          </a:p>
          <a:p>
            <a:pPr marL="285750" lvl="0" indent="-285750" algn="l">
              <a:buFont typeface="Arial" panose="020B0604020202020204" pitchFamily="34" charset="0"/>
              <a:buChar char="•"/>
            </a:pPr>
            <a:r>
              <a:rPr lang="en-US" sz="1600" dirty="0"/>
              <a:t>Collective Impact Effort- Public (state or federal agencies), Private (Corporations or for-Profit Companies), Non-Profit, Academia and Community Organizations or Leaders at the table </a:t>
            </a:r>
          </a:p>
          <a:p>
            <a:pPr marL="742950" lvl="1" indent="-285750" algn="l">
              <a:buFont typeface="Arial" panose="020B0604020202020204" pitchFamily="34" charset="0"/>
              <a:buChar char="•"/>
            </a:pPr>
            <a:r>
              <a:rPr lang="en-US" sz="1600" dirty="0"/>
              <a:t>Can count as collective impact if they have 3 or more of these groups at table</a:t>
            </a:r>
          </a:p>
          <a:p>
            <a:pPr marL="285750" lvl="0" indent="-285750" algn="l">
              <a:buFont typeface="Arial" panose="020B0604020202020204" pitchFamily="34" charset="0"/>
              <a:buChar char="•"/>
            </a:pPr>
            <a:r>
              <a:rPr lang="en-US" sz="1600" dirty="0"/>
              <a:t>Effort is Statewide, or has at least one rural and one large metro component</a:t>
            </a:r>
          </a:p>
          <a:p>
            <a:pPr marL="285750" lvl="0" indent="-285750" algn="l">
              <a:buFont typeface="Arial" panose="020B0604020202020204" pitchFamily="34" charset="0"/>
              <a:buChar char="•"/>
            </a:pPr>
            <a:r>
              <a:rPr lang="en-US" sz="1600" dirty="0"/>
              <a:t>Effort is Evidence Based </a:t>
            </a:r>
          </a:p>
          <a:p>
            <a:pPr marL="285750" lvl="0" indent="-285750" algn="l">
              <a:buFont typeface="Arial" panose="020B0604020202020204" pitchFamily="34" charset="0"/>
              <a:buChar char="•"/>
            </a:pPr>
            <a:r>
              <a:rPr lang="en-US" sz="1600" dirty="0"/>
              <a:t>Effort has positive published results </a:t>
            </a:r>
          </a:p>
          <a:p>
            <a:pPr marL="742950" lvl="1" indent="-285750" algn="l">
              <a:buFont typeface="Arial" panose="020B0604020202020204" pitchFamily="34" charset="0"/>
              <a:buChar char="•"/>
            </a:pPr>
            <a:r>
              <a:rPr lang="en-US" sz="1600" dirty="0"/>
              <a:t>Ideally this is peer reviewed, but if they make a good argument for their work on website with citations or concreate numbers or population touches, it can count</a:t>
            </a:r>
          </a:p>
          <a:p>
            <a:pPr marL="285750" lvl="0" indent="-285750" algn="l">
              <a:buFont typeface="Arial" panose="020B0604020202020204" pitchFamily="34" charset="0"/>
              <a:buChar char="•"/>
            </a:pPr>
            <a:r>
              <a:rPr lang="en-US" sz="1600" dirty="0"/>
              <a:t>Effort has State leadership buy in (Commissioner level, Legislatures, Governor, Mayor of large metro area, etc.)</a:t>
            </a:r>
          </a:p>
          <a:p>
            <a:pPr marL="285750" lvl="0" indent="-285750" algn="l">
              <a:buFont typeface="Arial" panose="020B0604020202020204" pitchFamily="34" charset="0"/>
              <a:buChar char="•"/>
            </a:pPr>
            <a:r>
              <a:rPr lang="en-US" sz="1600" dirty="0"/>
              <a:t>Effort has effective Communications aimed at public (website, blog, newsletter, etc.)  </a:t>
            </a:r>
          </a:p>
          <a:p>
            <a:pPr algn="l"/>
            <a:r>
              <a:rPr lang="en-US" sz="1600" dirty="0"/>
              <a:t>                                    5-7 Bullets=</a:t>
            </a:r>
            <a:r>
              <a:rPr lang="en-US" sz="1600" dirty="0">
                <a:solidFill>
                  <a:srgbClr val="78CA43"/>
                </a:solidFill>
              </a:rPr>
              <a:t> </a:t>
            </a:r>
            <a:r>
              <a:rPr lang="en-US" sz="1600" b="1" dirty="0">
                <a:solidFill>
                  <a:srgbClr val="78CA43"/>
                </a:solidFill>
              </a:rPr>
              <a:t>Green                       </a:t>
            </a:r>
            <a:r>
              <a:rPr lang="en-US" sz="1600" dirty="0"/>
              <a:t>3-4 Bullets=</a:t>
            </a:r>
            <a:r>
              <a:rPr lang="en-US" sz="1600" dirty="0">
                <a:solidFill>
                  <a:srgbClr val="FFFF00"/>
                </a:solidFill>
              </a:rPr>
              <a:t> </a:t>
            </a:r>
            <a:r>
              <a:rPr lang="en-US" sz="1600" b="1" dirty="0">
                <a:solidFill>
                  <a:srgbClr val="EAEA64"/>
                </a:solidFill>
              </a:rPr>
              <a:t>Yellow   </a:t>
            </a:r>
            <a:r>
              <a:rPr lang="en-US" sz="1600" b="1" dirty="0">
                <a:solidFill>
                  <a:srgbClr val="FFFF00"/>
                </a:solidFill>
              </a:rPr>
              <a:t>                        </a:t>
            </a:r>
            <a:r>
              <a:rPr lang="en-US" sz="1600" dirty="0"/>
              <a:t>0-2 Bullets= </a:t>
            </a:r>
            <a:r>
              <a:rPr lang="en-US" sz="1600" b="1" dirty="0">
                <a:solidFill>
                  <a:srgbClr val="FF0000"/>
                </a:solidFill>
              </a:rPr>
              <a:t>Red</a:t>
            </a:r>
            <a:endParaRPr lang="en-US" sz="1600" dirty="0">
              <a:solidFill>
                <a:srgbClr val="FF0000"/>
              </a:solidFill>
            </a:endParaRPr>
          </a:p>
          <a:p>
            <a:pPr lvl="0" algn="l"/>
            <a:endParaRPr lang="en-US" sz="1600" dirty="0"/>
          </a:p>
          <a:p>
            <a:pPr lvl="0" algn="l"/>
            <a:endParaRPr lang="en-US" sz="1600" dirty="0"/>
          </a:p>
          <a:p>
            <a:pPr marL="457200" indent="-457200" algn="l">
              <a:buFont typeface="Arial" panose="020B0604020202020204" pitchFamily="34" charset="0"/>
              <a:buChar char="•"/>
            </a:pPr>
            <a:endParaRPr lang="en-US" sz="1600" dirty="0"/>
          </a:p>
        </p:txBody>
      </p:sp>
      <p:sp>
        <p:nvSpPr>
          <p:cNvPr id="23" name="Oval 22">
            <a:extLst>
              <a:ext uri="{FF2B5EF4-FFF2-40B4-BE49-F238E27FC236}">
                <a16:creationId xmlns:a16="http://schemas.microsoft.com/office/drawing/2014/main" id="{D2E4734E-1819-455A-AAC0-57EC07A2DEDF}"/>
              </a:ext>
            </a:extLst>
          </p:cNvPr>
          <p:cNvSpPr/>
          <p:nvPr/>
        </p:nvSpPr>
        <p:spPr>
          <a:xfrm>
            <a:off x="1082181" y="2356964"/>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1</a:t>
            </a:r>
          </a:p>
        </p:txBody>
      </p:sp>
      <p:sp>
        <p:nvSpPr>
          <p:cNvPr id="25" name="Oval 24">
            <a:extLst>
              <a:ext uri="{FF2B5EF4-FFF2-40B4-BE49-F238E27FC236}">
                <a16:creationId xmlns:a16="http://schemas.microsoft.com/office/drawing/2014/main" id="{F5BB43F8-93B1-4660-8808-5E32E0518F02}"/>
              </a:ext>
            </a:extLst>
          </p:cNvPr>
          <p:cNvSpPr/>
          <p:nvPr/>
        </p:nvSpPr>
        <p:spPr>
          <a:xfrm>
            <a:off x="1082181" y="3162441"/>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2</a:t>
            </a:r>
          </a:p>
        </p:txBody>
      </p:sp>
      <p:sp>
        <p:nvSpPr>
          <p:cNvPr id="26" name="Oval 25">
            <a:extLst>
              <a:ext uri="{FF2B5EF4-FFF2-40B4-BE49-F238E27FC236}">
                <a16:creationId xmlns:a16="http://schemas.microsoft.com/office/drawing/2014/main" id="{31FB2A04-E67A-417A-A677-52544714FDA8}"/>
              </a:ext>
            </a:extLst>
          </p:cNvPr>
          <p:cNvSpPr/>
          <p:nvPr/>
        </p:nvSpPr>
        <p:spPr>
          <a:xfrm>
            <a:off x="1082181" y="3999937"/>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3</a:t>
            </a:r>
          </a:p>
        </p:txBody>
      </p:sp>
      <p:sp>
        <p:nvSpPr>
          <p:cNvPr id="27" name="Oval 26">
            <a:extLst>
              <a:ext uri="{FF2B5EF4-FFF2-40B4-BE49-F238E27FC236}">
                <a16:creationId xmlns:a16="http://schemas.microsoft.com/office/drawing/2014/main" id="{E8583BB9-9CC8-4937-8ADB-C56A2CE4AEC9}"/>
              </a:ext>
            </a:extLst>
          </p:cNvPr>
          <p:cNvSpPr/>
          <p:nvPr/>
        </p:nvSpPr>
        <p:spPr>
          <a:xfrm>
            <a:off x="1082181" y="4353171"/>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a:t>
            </a:r>
          </a:p>
        </p:txBody>
      </p:sp>
      <p:sp>
        <p:nvSpPr>
          <p:cNvPr id="28" name="Oval 27">
            <a:extLst>
              <a:ext uri="{FF2B5EF4-FFF2-40B4-BE49-F238E27FC236}">
                <a16:creationId xmlns:a16="http://schemas.microsoft.com/office/drawing/2014/main" id="{3260891C-C4D4-4C77-BC1B-BE3B6EEDF393}"/>
              </a:ext>
            </a:extLst>
          </p:cNvPr>
          <p:cNvSpPr/>
          <p:nvPr/>
        </p:nvSpPr>
        <p:spPr>
          <a:xfrm>
            <a:off x="1082181" y="4732667"/>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5</a:t>
            </a:r>
          </a:p>
        </p:txBody>
      </p:sp>
      <p:sp>
        <p:nvSpPr>
          <p:cNvPr id="29" name="Oval 28">
            <a:extLst>
              <a:ext uri="{FF2B5EF4-FFF2-40B4-BE49-F238E27FC236}">
                <a16:creationId xmlns:a16="http://schemas.microsoft.com/office/drawing/2014/main" id="{5025C29A-A0E9-4593-A450-4D2E5DCB07CD}"/>
              </a:ext>
            </a:extLst>
          </p:cNvPr>
          <p:cNvSpPr/>
          <p:nvPr/>
        </p:nvSpPr>
        <p:spPr>
          <a:xfrm>
            <a:off x="1082181" y="5533523"/>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6</a:t>
            </a:r>
          </a:p>
        </p:txBody>
      </p:sp>
      <p:sp>
        <p:nvSpPr>
          <p:cNvPr id="30" name="Oval 29">
            <a:extLst>
              <a:ext uri="{FF2B5EF4-FFF2-40B4-BE49-F238E27FC236}">
                <a16:creationId xmlns:a16="http://schemas.microsoft.com/office/drawing/2014/main" id="{BF278C26-AD1C-40E9-831C-03FE9313267B}"/>
              </a:ext>
            </a:extLst>
          </p:cNvPr>
          <p:cNvSpPr/>
          <p:nvPr/>
        </p:nvSpPr>
        <p:spPr>
          <a:xfrm>
            <a:off x="1082181" y="5881811"/>
            <a:ext cx="297702"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7</a:t>
            </a:r>
          </a:p>
        </p:txBody>
      </p:sp>
    </p:spTree>
    <p:extLst>
      <p:ext uri="{BB962C8B-B14F-4D97-AF65-F5344CB8AC3E}">
        <p14:creationId xmlns:p14="http://schemas.microsoft.com/office/powerpoint/2010/main" val="91728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053" y="1376548"/>
            <a:ext cx="10163894" cy="724930"/>
          </a:xfrm>
        </p:spPr>
        <p:txBody>
          <a:bodyPr>
            <a:normAutofit/>
          </a:bodyPr>
          <a:lstStyle/>
          <a:p>
            <a:r>
              <a:rPr lang="en-US" sz="3000" b="1" dirty="0">
                <a:solidFill>
                  <a:srgbClr val="163856"/>
                </a:solidFill>
              </a:rPr>
              <a:t>National Landscape Scan: State Department Audit</a:t>
            </a:r>
          </a:p>
        </p:txBody>
      </p:sp>
      <p:sp>
        <p:nvSpPr>
          <p:cNvPr id="3" name="TextBox 2">
            <a:extLst>
              <a:ext uri="{FF2B5EF4-FFF2-40B4-BE49-F238E27FC236}">
                <a16:creationId xmlns:a16="http://schemas.microsoft.com/office/drawing/2014/main" id="{685EF616-3E11-4EE1-8154-5AFE588B0068}"/>
              </a:ext>
            </a:extLst>
          </p:cNvPr>
          <p:cNvSpPr txBox="1"/>
          <p:nvPr/>
        </p:nvSpPr>
        <p:spPr>
          <a:xfrm>
            <a:off x="1462244" y="2374875"/>
            <a:ext cx="9267512" cy="369332"/>
          </a:xfrm>
          <a:prstGeom prst="rect">
            <a:avLst/>
          </a:prstGeom>
          <a:noFill/>
        </p:spPr>
        <p:txBody>
          <a:bodyPr wrap="square" rtlCol="0">
            <a:spAutoFit/>
          </a:bodyPr>
          <a:lstStyle/>
          <a:p>
            <a:pPr algn="ctr"/>
            <a:r>
              <a:rPr lang="en-US" dirty="0"/>
              <a:t>We audited &amp; rated TIC/ACES efforts across 8 state departments for all 50 states and concluded …</a:t>
            </a:r>
          </a:p>
        </p:txBody>
      </p:sp>
      <p:sp>
        <p:nvSpPr>
          <p:cNvPr id="9" name="TextBox 8">
            <a:extLst>
              <a:ext uri="{FF2B5EF4-FFF2-40B4-BE49-F238E27FC236}">
                <a16:creationId xmlns:a16="http://schemas.microsoft.com/office/drawing/2014/main" id="{D5698843-747D-416F-8AAF-7682368283E7}"/>
              </a:ext>
            </a:extLst>
          </p:cNvPr>
          <p:cNvSpPr txBox="1"/>
          <p:nvPr/>
        </p:nvSpPr>
        <p:spPr>
          <a:xfrm>
            <a:off x="5108932" y="4532377"/>
            <a:ext cx="45719" cy="430428"/>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5A2D79F5-6189-4BE4-B0F8-266752640DC0}"/>
              </a:ext>
            </a:extLst>
          </p:cNvPr>
          <p:cNvSpPr txBox="1"/>
          <p:nvPr/>
        </p:nvSpPr>
        <p:spPr>
          <a:xfrm>
            <a:off x="10179320" y="3059528"/>
            <a:ext cx="2205628" cy="846386"/>
          </a:xfrm>
          <a:prstGeom prst="rect">
            <a:avLst/>
          </a:prstGeom>
          <a:noFill/>
        </p:spPr>
        <p:txBody>
          <a:bodyPr wrap="square" rtlCol="0">
            <a:spAutoFit/>
          </a:bodyPr>
          <a:lstStyle/>
          <a:p>
            <a:r>
              <a:rPr lang="en-US" sz="700" dirty="0"/>
              <a:t>DHS - Dept of Human Services</a:t>
            </a:r>
          </a:p>
          <a:p>
            <a:r>
              <a:rPr lang="en-US" sz="700" dirty="0"/>
              <a:t>DPH – Dept of Public Health</a:t>
            </a:r>
          </a:p>
          <a:p>
            <a:r>
              <a:rPr lang="en-US" sz="700" dirty="0"/>
              <a:t>DOE – Dept of Education</a:t>
            </a:r>
          </a:p>
          <a:p>
            <a:r>
              <a:rPr lang="en-US" sz="700" dirty="0"/>
              <a:t>DJJ – Dept of Juvenile Justice </a:t>
            </a:r>
          </a:p>
          <a:p>
            <a:r>
              <a:rPr lang="en-US" sz="700" dirty="0"/>
              <a:t>DBH – Dept of Behavioral Sciences</a:t>
            </a:r>
          </a:p>
          <a:p>
            <a:r>
              <a:rPr lang="en-US" sz="700" dirty="0"/>
              <a:t>D CANP – Dept of Child Abuse &amp; Neglect Prevention</a:t>
            </a:r>
          </a:p>
          <a:p>
            <a:r>
              <a:rPr lang="en-US" sz="700" dirty="0"/>
              <a:t>DFCS – Dept of Family &amp; Child Services</a:t>
            </a:r>
          </a:p>
        </p:txBody>
      </p:sp>
      <p:grpSp>
        <p:nvGrpSpPr>
          <p:cNvPr id="74" name="Group 73">
            <a:extLst>
              <a:ext uri="{FF2B5EF4-FFF2-40B4-BE49-F238E27FC236}">
                <a16:creationId xmlns:a16="http://schemas.microsoft.com/office/drawing/2014/main" id="{6E17674C-ADDA-4299-A331-CEAEF2BD0192}"/>
              </a:ext>
            </a:extLst>
          </p:cNvPr>
          <p:cNvGrpSpPr/>
          <p:nvPr/>
        </p:nvGrpSpPr>
        <p:grpSpPr>
          <a:xfrm>
            <a:off x="10377505" y="5716706"/>
            <a:ext cx="1155532" cy="588181"/>
            <a:chOff x="6096000" y="4178851"/>
            <a:chExt cx="1155532" cy="588181"/>
          </a:xfrm>
        </p:grpSpPr>
        <p:sp>
          <p:nvSpPr>
            <p:cNvPr id="10" name="Rectangle 9">
              <a:extLst>
                <a:ext uri="{FF2B5EF4-FFF2-40B4-BE49-F238E27FC236}">
                  <a16:creationId xmlns:a16="http://schemas.microsoft.com/office/drawing/2014/main" id="{E6FEFB30-DC58-486F-9F41-A14DE3A7B474}"/>
                </a:ext>
              </a:extLst>
            </p:cNvPr>
            <p:cNvSpPr/>
            <p:nvPr/>
          </p:nvSpPr>
          <p:spPr>
            <a:xfrm>
              <a:off x="6096000" y="4368513"/>
              <a:ext cx="218855" cy="859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16" name="Rectangle 15">
              <a:extLst>
                <a:ext uri="{FF2B5EF4-FFF2-40B4-BE49-F238E27FC236}">
                  <a16:creationId xmlns:a16="http://schemas.microsoft.com/office/drawing/2014/main" id="{E8E01C6B-36D6-40AB-A6CB-6170C4206EEF}"/>
                </a:ext>
              </a:extLst>
            </p:cNvPr>
            <p:cNvSpPr/>
            <p:nvPr/>
          </p:nvSpPr>
          <p:spPr>
            <a:xfrm>
              <a:off x="6096000" y="4626624"/>
              <a:ext cx="218855" cy="85935"/>
            </a:xfrm>
            <a:prstGeom prst="rect">
              <a:avLst/>
            </a:prstGeom>
            <a:solidFill>
              <a:srgbClr val="6FBF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17" name="Rectangle 16">
              <a:extLst>
                <a:ext uri="{FF2B5EF4-FFF2-40B4-BE49-F238E27FC236}">
                  <a16:creationId xmlns:a16="http://schemas.microsoft.com/office/drawing/2014/main" id="{3F0C4912-E4FA-4BFF-81C1-2DF2EC7F2EE5}"/>
                </a:ext>
              </a:extLst>
            </p:cNvPr>
            <p:cNvSpPr/>
            <p:nvPr/>
          </p:nvSpPr>
          <p:spPr>
            <a:xfrm>
              <a:off x="6096000" y="4253331"/>
              <a:ext cx="218855" cy="8593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18" name="Rectangle 17">
              <a:extLst>
                <a:ext uri="{FF2B5EF4-FFF2-40B4-BE49-F238E27FC236}">
                  <a16:creationId xmlns:a16="http://schemas.microsoft.com/office/drawing/2014/main" id="{E55B4D41-9C96-45C5-8591-26621F94745D}"/>
                </a:ext>
              </a:extLst>
            </p:cNvPr>
            <p:cNvSpPr/>
            <p:nvPr/>
          </p:nvSpPr>
          <p:spPr>
            <a:xfrm>
              <a:off x="6096000" y="4499324"/>
              <a:ext cx="218855" cy="8593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13" name="TextBox 12">
              <a:extLst>
                <a:ext uri="{FF2B5EF4-FFF2-40B4-BE49-F238E27FC236}">
                  <a16:creationId xmlns:a16="http://schemas.microsoft.com/office/drawing/2014/main" id="{0EAEAB7B-09CA-4BC8-A225-A0F70A2540A4}"/>
                </a:ext>
              </a:extLst>
            </p:cNvPr>
            <p:cNvSpPr txBox="1"/>
            <p:nvPr/>
          </p:nvSpPr>
          <p:spPr>
            <a:xfrm>
              <a:off x="6265365" y="4178851"/>
              <a:ext cx="986167" cy="215444"/>
            </a:xfrm>
            <a:prstGeom prst="rect">
              <a:avLst/>
            </a:prstGeom>
            <a:noFill/>
          </p:spPr>
          <p:txBody>
            <a:bodyPr wrap="square" rtlCol="0">
              <a:spAutoFit/>
            </a:bodyPr>
            <a:lstStyle/>
            <a:p>
              <a:r>
                <a:rPr lang="en-US" sz="800" dirty="0"/>
                <a:t>N.A. or Repetitive </a:t>
              </a:r>
            </a:p>
          </p:txBody>
        </p:sp>
        <p:sp>
          <p:nvSpPr>
            <p:cNvPr id="20" name="TextBox 19">
              <a:extLst>
                <a:ext uri="{FF2B5EF4-FFF2-40B4-BE49-F238E27FC236}">
                  <a16:creationId xmlns:a16="http://schemas.microsoft.com/office/drawing/2014/main" id="{B773298D-7E67-4FA2-A280-98B703A948EB}"/>
                </a:ext>
              </a:extLst>
            </p:cNvPr>
            <p:cNvSpPr txBox="1"/>
            <p:nvPr/>
          </p:nvSpPr>
          <p:spPr>
            <a:xfrm>
              <a:off x="6265365" y="4309217"/>
              <a:ext cx="381836" cy="215444"/>
            </a:xfrm>
            <a:prstGeom prst="rect">
              <a:avLst/>
            </a:prstGeom>
            <a:noFill/>
          </p:spPr>
          <p:txBody>
            <a:bodyPr wrap="none" rtlCol="0">
              <a:spAutoFit/>
            </a:bodyPr>
            <a:lstStyle/>
            <a:p>
              <a:r>
                <a:rPr lang="en-US" sz="800" dirty="0"/>
                <a:t>Poor</a:t>
              </a:r>
            </a:p>
          </p:txBody>
        </p:sp>
        <p:sp>
          <p:nvSpPr>
            <p:cNvPr id="21" name="TextBox 20">
              <a:extLst>
                <a:ext uri="{FF2B5EF4-FFF2-40B4-BE49-F238E27FC236}">
                  <a16:creationId xmlns:a16="http://schemas.microsoft.com/office/drawing/2014/main" id="{C575C311-0A2D-41EC-829F-3943EDE898BD}"/>
                </a:ext>
              </a:extLst>
            </p:cNvPr>
            <p:cNvSpPr txBox="1"/>
            <p:nvPr/>
          </p:nvSpPr>
          <p:spPr>
            <a:xfrm>
              <a:off x="6265365" y="4430401"/>
              <a:ext cx="526106" cy="215444"/>
            </a:xfrm>
            <a:prstGeom prst="rect">
              <a:avLst/>
            </a:prstGeom>
            <a:noFill/>
          </p:spPr>
          <p:txBody>
            <a:bodyPr wrap="none" rtlCol="0">
              <a:spAutoFit/>
            </a:bodyPr>
            <a:lstStyle/>
            <a:p>
              <a:r>
                <a:rPr lang="en-US" sz="800" dirty="0"/>
                <a:t>Average</a:t>
              </a:r>
            </a:p>
          </p:txBody>
        </p:sp>
        <p:sp>
          <p:nvSpPr>
            <p:cNvPr id="24" name="TextBox 23">
              <a:extLst>
                <a:ext uri="{FF2B5EF4-FFF2-40B4-BE49-F238E27FC236}">
                  <a16:creationId xmlns:a16="http://schemas.microsoft.com/office/drawing/2014/main" id="{5D89D2CE-CA37-49FE-85CA-4BBFBE22A06E}"/>
                </a:ext>
              </a:extLst>
            </p:cNvPr>
            <p:cNvSpPr txBox="1"/>
            <p:nvPr/>
          </p:nvSpPr>
          <p:spPr>
            <a:xfrm>
              <a:off x="6265365" y="4551588"/>
              <a:ext cx="412292" cy="215444"/>
            </a:xfrm>
            <a:prstGeom prst="rect">
              <a:avLst/>
            </a:prstGeom>
            <a:noFill/>
          </p:spPr>
          <p:txBody>
            <a:bodyPr wrap="none" rtlCol="0">
              <a:spAutoFit/>
            </a:bodyPr>
            <a:lstStyle/>
            <a:p>
              <a:r>
                <a:rPr lang="en-US" sz="800" dirty="0"/>
                <a:t>Good</a:t>
              </a:r>
            </a:p>
          </p:txBody>
        </p:sp>
      </p:grpSp>
      <p:pic>
        <p:nvPicPr>
          <p:cNvPr id="19" name="Picture 18">
            <a:extLst>
              <a:ext uri="{FF2B5EF4-FFF2-40B4-BE49-F238E27FC236}">
                <a16:creationId xmlns:a16="http://schemas.microsoft.com/office/drawing/2014/main" id="{5D70FD8B-9F1B-40EA-8F1B-E913B88A72C9}"/>
              </a:ext>
            </a:extLst>
          </p:cNvPr>
          <p:cNvPicPr>
            <a:picLocks noChangeAspect="1"/>
          </p:cNvPicPr>
          <p:nvPr/>
        </p:nvPicPr>
        <p:blipFill rotWithShape="1">
          <a:blip r:embed="rId2"/>
          <a:srcRect l="2472" t="21774" r="48218" b="14166"/>
          <a:stretch/>
        </p:blipFill>
        <p:spPr>
          <a:xfrm>
            <a:off x="877360" y="3047063"/>
            <a:ext cx="4458074" cy="3257824"/>
          </a:xfrm>
          <a:prstGeom prst="rect">
            <a:avLst/>
          </a:prstGeom>
          <a:ln w="38100">
            <a:solidFill>
              <a:srgbClr val="6FBF1F"/>
            </a:solidFill>
          </a:ln>
        </p:spPr>
      </p:pic>
      <p:pic>
        <p:nvPicPr>
          <p:cNvPr id="14" name="Picture 13">
            <a:extLst>
              <a:ext uri="{FF2B5EF4-FFF2-40B4-BE49-F238E27FC236}">
                <a16:creationId xmlns:a16="http://schemas.microsoft.com/office/drawing/2014/main" id="{79DD4A3D-761B-4ED3-AF02-88699ACE7FCD}"/>
              </a:ext>
            </a:extLst>
          </p:cNvPr>
          <p:cNvPicPr>
            <a:picLocks noChangeAspect="1"/>
          </p:cNvPicPr>
          <p:nvPr/>
        </p:nvPicPr>
        <p:blipFill rotWithShape="1">
          <a:blip r:embed="rId3"/>
          <a:srcRect l="2702" t="13511" r="36607" b="15355"/>
          <a:stretch/>
        </p:blipFill>
        <p:spPr>
          <a:xfrm>
            <a:off x="5607432" y="3047063"/>
            <a:ext cx="4458074" cy="3257825"/>
          </a:xfrm>
          <a:prstGeom prst="rect">
            <a:avLst/>
          </a:prstGeom>
          <a:ln w="38100">
            <a:solidFill>
              <a:srgbClr val="78CA43"/>
            </a:solidFill>
          </a:ln>
        </p:spPr>
      </p:pic>
    </p:spTree>
    <p:extLst>
      <p:ext uri="{BB962C8B-B14F-4D97-AF65-F5344CB8AC3E}">
        <p14:creationId xmlns:p14="http://schemas.microsoft.com/office/powerpoint/2010/main" val="1012831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053" y="1376548"/>
            <a:ext cx="10163894" cy="724930"/>
          </a:xfrm>
        </p:spPr>
        <p:txBody>
          <a:bodyPr>
            <a:normAutofit/>
          </a:bodyPr>
          <a:lstStyle/>
          <a:p>
            <a:r>
              <a:rPr lang="en-US" sz="3000" b="1" dirty="0">
                <a:solidFill>
                  <a:srgbClr val="163856"/>
                </a:solidFill>
              </a:rPr>
              <a:t>National Landscape Scan: State Department Audit</a:t>
            </a:r>
          </a:p>
        </p:txBody>
      </p:sp>
      <p:grpSp>
        <p:nvGrpSpPr>
          <p:cNvPr id="5" name="Group 4">
            <a:extLst>
              <a:ext uri="{FF2B5EF4-FFF2-40B4-BE49-F238E27FC236}">
                <a16:creationId xmlns:a16="http://schemas.microsoft.com/office/drawing/2014/main" id="{36689618-39C1-4544-AF8B-DF17F25F0192}"/>
              </a:ext>
            </a:extLst>
          </p:cNvPr>
          <p:cNvGrpSpPr/>
          <p:nvPr/>
        </p:nvGrpSpPr>
        <p:grpSpPr>
          <a:xfrm>
            <a:off x="2839405" y="2645659"/>
            <a:ext cx="6513189" cy="3852144"/>
            <a:chOff x="6761015" y="2851368"/>
            <a:chExt cx="5129517" cy="3435241"/>
          </a:xfrm>
        </p:grpSpPr>
        <p:sp>
          <p:nvSpPr>
            <p:cNvPr id="15" name="Rectangle 14">
              <a:extLst>
                <a:ext uri="{FF2B5EF4-FFF2-40B4-BE49-F238E27FC236}">
                  <a16:creationId xmlns:a16="http://schemas.microsoft.com/office/drawing/2014/main" id="{6B1C4F47-5DAF-4F9A-B62E-6206B9113A3D}"/>
                </a:ext>
              </a:extLst>
            </p:cNvPr>
            <p:cNvSpPr/>
            <p:nvPr/>
          </p:nvSpPr>
          <p:spPr>
            <a:xfrm>
              <a:off x="7206939" y="3721016"/>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WA</a:t>
              </a:r>
            </a:p>
          </p:txBody>
        </p:sp>
        <p:sp>
          <p:nvSpPr>
            <p:cNvPr id="25" name="Rectangle 24">
              <a:extLst>
                <a:ext uri="{FF2B5EF4-FFF2-40B4-BE49-F238E27FC236}">
                  <a16:creationId xmlns:a16="http://schemas.microsoft.com/office/drawing/2014/main" id="{A2D91357-012D-44EF-8E48-47E575CC418F}"/>
                </a:ext>
              </a:extLst>
            </p:cNvPr>
            <p:cNvSpPr/>
            <p:nvPr/>
          </p:nvSpPr>
          <p:spPr>
            <a:xfrm>
              <a:off x="7206939"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OR</a:t>
              </a:r>
            </a:p>
          </p:txBody>
        </p:sp>
        <p:sp>
          <p:nvSpPr>
            <p:cNvPr id="26" name="Rectangle 25">
              <a:extLst>
                <a:ext uri="{FF2B5EF4-FFF2-40B4-BE49-F238E27FC236}">
                  <a16:creationId xmlns:a16="http://schemas.microsoft.com/office/drawing/2014/main" id="{322ABDE2-3C27-498A-91C8-155166409D38}"/>
                </a:ext>
              </a:extLst>
            </p:cNvPr>
            <p:cNvSpPr/>
            <p:nvPr/>
          </p:nvSpPr>
          <p:spPr>
            <a:xfrm>
              <a:off x="7206939" y="4596525"/>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CA</a:t>
              </a:r>
            </a:p>
          </p:txBody>
        </p:sp>
        <p:sp>
          <p:nvSpPr>
            <p:cNvPr id="27" name="Rectangle 26">
              <a:extLst>
                <a:ext uri="{FF2B5EF4-FFF2-40B4-BE49-F238E27FC236}">
                  <a16:creationId xmlns:a16="http://schemas.microsoft.com/office/drawing/2014/main" id="{5F40DB9D-2E90-47DF-B593-193DA2C5EC40}"/>
                </a:ext>
              </a:extLst>
            </p:cNvPr>
            <p:cNvSpPr/>
            <p:nvPr/>
          </p:nvSpPr>
          <p:spPr>
            <a:xfrm>
              <a:off x="7634311" y="3721016"/>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ID</a:t>
              </a:r>
            </a:p>
          </p:txBody>
        </p:sp>
        <p:sp>
          <p:nvSpPr>
            <p:cNvPr id="28" name="Rectangle 27">
              <a:extLst>
                <a:ext uri="{FF2B5EF4-FFF2-40B4-BE49-F238E27FC236}">
                  <a16:creationId xmlns:a16="http://schemas.microsoft.com/office/drawing/2014/main" id="{3CDA3EC6-4609-448D-8E15-CECEAE508E6F}"/>
                </a:ext>
              </a:extLst>
            </p:cNvPr>
            <p:cNvSpPr/>
            <p:nvPr/>
          </p:nvSpPr>
          <p:spPr>
            <a:xfrm>
              <a:off x="7634311"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NV</a:t>
              </a:r>
            </a:p>
          </p:txBody>
        </p:sp>
        <p:sp>
          <p:nvSpPr>
            <p:cNvPr id="29" name="Rectangle 28">
              <a:extLst>
                <a:ext uri="{FF2B5EF4-FFF2-40B4-BE49-F238E27FC236}">
                  <a16:creationId xmlns:a16="http://schemas.microsoft.com/office/drawing/2014/main" id="{FA1F774F-AB2A-402E-A23F-8391555CADEC}"/>
                </a:ext>
              </a:extLst>
            </p:cNvPr>
            <p:cNvSpPr/>
            <p:nvPr/>
          </p:nvSpPr>
          <p:spPr>
            <a:xfrm>
              <a:off x="7634311" y="4596525"/>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UT</a:t>
              </a:r>
            </a:p>
          </p:txBody>
        </p:sp>
        <p:sp>
          <p:nvSpPr>
            <p:cNvPr id="30" name="Rectangle 29">
              <a:extLst>
                <a:ext uri="{FF2B5EF4-FFF2-40B4-BE49-F238E27FC236}">
                  <a16:creationId xmlns:a16="http://schemas.microsoft.com/office/drawing/2014/main" id="{ED37BCCA-3126-432F-AD20-F56304A8D3F6}"/>
                </a:ext>
              </a:extLst>
            </p:cNvPr>
            <p:cNvSpPr/>
            <p:nvPr/>
          </p:nvSpPr>
          <p:spPr>
            <a:xfrm>
              <a:off x="8065215" y="3721016"/>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MT</a:t>
              </a:r>
            </a:p>
          </p:txBody>
        </p:sp>
        <p:sp>
          <p:nvSpPr>
            <p:cNvPr id="31" name="Rectangle 30">
              <a:extLst>
                <a:ext uri="{FF2B5EF4-FFF2-40B4-BE49-F238E27FC236}">
                  <a16:creationId xmlns:a16="http://schemas.microsoft.com/office/drawing/2014/main" id="{F908D359-12E6-43DA-AA5C-8E855E4C8735}"/>
                </a:ext>
              </a:extLst>
            </p:cNvPr>
            <p:cNvSpPr/>
            <p:nvPr/>
          </p:nvSpPr>
          <p:spPr>
            <a:xfrm>
              <a:off x="8065215" y="4165022"/>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WY</a:t>
              </a:r>
            </a:p>
          </p:txBody>
        </p:sp>
        <p:sp>
          <p:nvSpPr>
            <p:cNvPr id="32" name="Rectangle 31">
              <a:extLst>
                <a:ext uri="{FF2B5EF4-FFF2-40B4-BE49-F238E27FC236}">
                  <a16:creationId xmlns:a16="http://schemas.microsoft.com/office/drawing/2014/main" id="{E3B05A80-13DE-48F0-85F0-25737B8B0B16}"/>
                </a:ext>
              </a:extLst>
            </p:cNvPr>
            <p:cNvSpPr/>
            <p:nvPr/>
          </p:nvSpPr>
          <p:spPr>
            <a:xfrm>
              <a:off x="8065215" y="4596525"/>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a:t>
              </a:r>
            </a:p>
          </p:txBody>
        </p:sp>
        <p:sp>
          <p:nvSpPr>
            <p:cNvPr id="33" name="Rectangle 32">
              <a:extLst>
                <a:ext uri="{FF2B5EF4-FFF2-40B4-BE49-F238E27FC236}">
                  <a16:creationId xmlns:a16="http://schemas.microsoft.com/office/drawing/2014/main" id="{EA085CB0-28FF-40C7-809D-D931968A7648}"/>
                </a:ext>
              </a:extLst>
            </p:cNvPr>
            <p:cNvSpPr/>
            <p:nvPr/>
          </p:nvSpPr>
          <p:spPr>
            <a:xfrm>
              <a:off x="8493029" y="3721016"/>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ND</a:t>
              </a:r>
            </a:p>
          </p:txBody>
        </p:sp>
        <p:sp>
          <p:nvSpPr>
            <p:cNvPr id="34" name="Rectangle 33">
              <a:extLst>
                <a:ext uri="{FF2B5EF4-FFF2-40B4-BE49-F238E27FC236}">
                  <a16:creationId xmlns:a16="http://schemas.microsoft.com/office/drawing/2014/main" id="{766635D7-F58A-463B-B222-E44636FB1837}"/>
                </a:ext>
              </a:extLst>
            </p:cNvPr>
            <p:cNvSpPr/>
            <p:nvPr/>
          </p:nvSpPr>
          <p:spPr>
            <a:xfrm>
              <a:off x="8493029"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SD</a:t>
              </a:r>
            </a:p>
          </p:txBody>
        </p:sp>
        <p:sp>
          <p:nvSpPr>
            <p:cNvPr id="35" name="Rectangle 34">
              <a:extLst>
                <a:ext uri="{FF2B5EF4-FFF2-40B4-BE49-F238E27FC236}">
                  <a16:creationId xmlns:a16="http://schemas.microsoft.com/office/drawing/2014/main" id="{1A7F91C5-150D-4EC0-BB55-FC08C6C7D1D5}"/>
                </a:ext>
              </a:extLst>
            </p:cNvPr>
            <p:cNvSpPr/>
            <p:nvPr/>
          </p:nvSpPr>
          <p:spPr>
            <a:xfrm>
              <a:off x="8493029" y="4596525"/>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NE</a:t>
              </a:r>
            </a:p>
          </p:txBody>
        </p:sp>
        <p:sp>
          <p:nvSpPr>
            <p:cNvPr id="36" name="Rectangle 35">
              <a:extLst>
                <a:ext uri="{FF2B5EF4-FFF2-40B4-BE49-F238E27FC236}">
                  <a16:creationId xmlns:a16="http://schemas.microsoft.com/office/drawing/2014/main" id="{A19C322B-F420-48E3-BD0A-19780124CD79}"/>
                </a:ext>
              </a:extLst>
            </p:cNvPr>
            <p:cNvSpPr/>
            <p:nvPr/>
          </p:nvSpPr>
          <p:spPr>
            <a:xfrm>
              <a:off x="8917311" y="3721016"/>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MN</a:t>
              </a:r>
            </a:p>
          </p:txBody>
        </p:sp>
        <p:sp>
          <p:nvSpPr>
            <p:cNvPr id="37" name="Rectangle 36">
              <a:extLst>
                <a:ext uri="{FF2B5EF4-FFF2-40B4-BE49-F238E27FC236}">
                  <a16:creationId xmlns:a16="http://schemas.microsoft.com/office/drawing/2014/main" id="{86E98831-D5B8-49AC-B683-2388A4542336}"/>
                </a:ext>
              </a:extLst>
            </p:cNvPr>
            <p:cNvSpPr/>
            <p:nvPr/>
          </p:nvSpPr>
          <p:spPr>
            <a:xfrm>
              <a:off x="8917311"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IA</a:t>
              </a:r>
            </a:p>
          </p:txBody>
        </p:sp>
        <p:sp>
          <p:nvSpPr>
            <p:cNvPr id="38" name="Rectangle 37">
              <a:extLst>
                <a:ext uri="{FF2B5EF4-FFF2-40B4-BE49-F238E27FC236}">
                  <a16:creationId xmlns:a16="http://schemas.microsoft.com/office/drawing/2014/main" id="{5BF5C771-D08A-4E9E-ADCF-06711D536162}"/>
                </a:ext>
              </a:extLst>
            </p:cNvPr>
            <p:cNvSpPr/>
            <p:nvPr/>
          </p:nvSpPr>
          <p:spPr>
            <a:xfrm>
              <a:off x="8917311" y="4596525"/>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MO</a:t>
              </a:r>
            </a:p>
          </p:txBody>
        </p:sp>
        <p:sp>
          <p:nvSpPr>
            <p:cNvPr id="39" name="Rectangle 38">
              <a:extLst>
                <a:ext uri="{FF2B5EF4-FFF2-40B4-BE49-F238E27FC236}">
                  <a16:creationId xmlns:a16="http://schemas.microsoft.com/office/drawing/2014/main" id="{B65C8984-8B2A-4ACF-A9ED-4752BC70573E}"/>
                </a:ext>
              </a:extLst>
            </p:cNvPr>
            <p:cNvSpPr/>
            <p:nvPr/>
          </p:nvSpPr>
          <p:spPr>
            <a:xfrm>
              <a:off x="9349101" y="3721016"/>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IL</a:t>
              </a:r>
            </a:p>
          </p:txBody>
        </p:sp>
        <p:sp>
          <p:nvSpPr>
            <p:cNvPr id="40" name="Rectangle 39">
              <a:extLst>
                <a:ext uri="{FF2B5EF4-FFF2-40B4-BE49-F238E27FC236}">
                  <a16:creationId xmlns:a16="http://schemas.microsoft.com/office/drawing/2014/main" id="{CF9BC846-5449-4FE5-B524-BBF83ACA440C}"/>
                </a:ext>
              </a:extLst>
            </p:cNvPr>
            <p:cNvSpPr/>
            <p:nvPr/>
          </p:nvSpPr>
          <p:spPr>
            <a:xfrm>
              <a:off x="9349101"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a:t>
              </a:r>
            </a:p>
          </p:txBody>
        </p:sp>
        <p:sp>
          <p:nvSpPr>
            <p:cNvPr id="41" name="Rectangle 40">
              <a:extLst>
                <a:ext uri="{FF2B5EF4-FFF2-40B4-BE49-F238E27FC236}">
                  <a16:creationId xmlns:a16="http://schemas.microsoft.com/office/drawing/2014/main" id="{AC5FF91A-5FE4-470C-B4C2-8E3EB65426C5}"/>
                </a:ext>
              </a:extLst>
            </p:cNvPr>
            <p:cNvSpPr/>
            <p:nvPr/>
          </p:nvSpPr>
          <p:spPr>
            <a:xfrm>
              <a:off x="9349101" y="4596525"/>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KY</a:t>
              </a:r>
            </a:p>
          </p:txBody>
        </p:sp>
        <p:sp>
          <p:nvSpPr>
            <p:cNvPr id="42" name="Rectangle 41">
              <a:extLst>
                <a:ext uri="{FF2B5EF4-FFF2-40B4-BE49-F238E27FC236}">
                  <a16:creationId xmlns:a16="http://schemas.microsoft.com/office/drawing/2014/main" id="{D52A76CA-9C2E-4298-9EB2-801B4DE5DA55}"/>
                </a:ext>
              </a:extLst>
            </p:cNvPr>
            <p:cNvSpPr/>
            <p:nvPr/>
          </p:nvSpPr>
          <p:spPr>
            <a:xfrm>
              <a:off x="9775587" y="3721016"/>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WI</a:t>
              </a:r>
            </a:p>
          </p:txBody>
        </p:sp>
        <p:sp>
          <p:nvSpPr>
            <p:cNvPr id="43" name="Rectangle 42">
              <a:extLst>
                <a:ext uri="{FF2B5EF4-FFF2-40B4-BE49-F238E27FC236}">
                  <a16:creationId xmlns:a16="http://schemas.microsoft.com/office/drawing/2014/main" id="{6D57CA05-7796-4E49-9F7B-C185E46D2724}"/>
                </a:ext>
              </a:extLst>
            </p:cNvPr>
            <p:cNvSpPr/>
            <p:nvPr/>
          </p:nvSpPr>
          <p:spPr>
            <a:xfrm>
              <a:off x="9775587"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OH</a:t>
              </a:r>
            </a:p>
          </p:txBody>
        </p:sp>
        <p:sp>
          <p:nvSpPr>
            <p:cNvPr id="44" name="Rectangle 43">
              <a:extLst>
                <a:ext uri="{FF2B5EF4-FFF2-40B4-BE49-F238E27FC236}">
                  <a16:creationId xmlns:a16="http://schemas.microsoft.com/office/drawing/2014/main" id="{CD8BDA6D-2692-4094-9FCD-1FB819F6A1E3}"/>
                </a:ext>
              </a:extLst>
            </p:cNvPr>
            <p:cNvSpPr/>
            <p:nvPr/>
          </p:nvSpPr>
          <p:spPr>
            <a:xfrm>
              <a:off x="9775587" y="4596525"/>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WV</a:t>
              </a:r>
            </a:p>
          </p:txBody>
        </p:sp>
        <p:sp>
          <p:nvSpPr>
            <p:cNvPr id="45" name="Rectangle 44">
              <a:extLst>
                <a:ext uri="{FF2B5EF4-FFF2-40B4-BE49-F238E27FC236}">
                  <a16:creationId xmlns:a16="http://schemas.microsoft.com/office/drawing/2014/main" id="{B21A1469-734B-48F3-A0E3-2235B7A4D59F}"/>
                </a:ext>
              </a:extLst>
            </p:cNvPr>
            <p:cNvSpPr/>
            <p:nvPr/>
          </p:nvSpPr>
          <p:spPr>
            <a:xfrm>
              <a:off x="10200312" y="3721016"/>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MI</a:t>
              </a:r>
            </a:p>
          </p:txBody>
        </p:sp>
        <p:sp>
          <p:nvSpPr>
            <p:cNvPr id="46" name="Rectangle 45">
              <a:extLst>
                <a:ext uri="{FF2B5EF4-FFF2-40B4-BE49-F238E27FC236}">
                  <a16:creationId xmlns:a16="http://schemas.microsoft.com/office/drawing/2014/main" id="{DEE681A1-530B-44CF-B61C-9BE14D63255C}"/>
                </a:ext>
              </a:extLst>
            </p:cNvPr>
            <p:cNvSpPr/>
            <p:nvPr/>
          </p:nvSpPr>
          <p:spPr>
            <a:xfrm>
              <a:off x="10200312" y="4165022"/>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PA</a:t>
              </a:r>
            </a:p>
          </p:txBody>
        </p:sp>
        <p:sp>
          <p:nvSpPr>
            <p:cNvPr id="47" name="Rectangle 46">
              <a:extLst>
                <a:ext uri="{FF2B5EF4-FFF2-40B4-BE49-F238E27FC236}">
                  <a16:creationId xmlns:a16="http://schemas.microsoft.com/office/drawing/2014/main" id="{D3A29B29-5218-49EE-AA6F-D1FF6C8B38BC}"/>
                </a:ext>
              </a:extLst>
            </p:cNvPr>
            <p:cNvSpPr/>
            <p:nvPr/>
          </p:nvSpPr>
          <p:spPr>
            <a:xfrm>
              <a:off x="10200312" y="4596525"/>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VA</a:t>
              </a:r>
            </a:p>
          </p:txBody>
        </p:sp>
        <p:sp>
          <p:nvSpPr>
            <p:cNvPr id="48" name="Rectangle 47">
              <a:extLst>
                <a:ext uri="{FF2B5EF4-FFF2-40B4-BE49-F238E27FC236}">
                  <a16:creationId xmlns:a16="http://schemas.microsoft.com/office/drawing/2014/main" id="{B7E202D9-97B9-482E-AA49-EBC21C0506FE}"/>
                </a:ext>
              </a:extLst>
            </p:cNvPr>
            <p:cNvSpPr/>
            <p:nvPr/>
          </p:nvSpPr>
          <p:spPr>
            <a:xfrm>
              <a:off x="10628261" y="3721016"/>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NY</a:t>
              </a:r>
            </a:p>
          </p:txBody>
        </p:sp>
        <p:sp>
          <p:nvSpPr>
            <p:cNvPr id="49" name="Rectangle 48">
              <a:extLst>
                <a:ext uri="{FF2B5EF4-FFF2-40B4-BE49-F238E27FC236}">
                  <a16:creationId xmlns:a16="http://schemas.microsoft.com/office/drawing/2014/main" id="{6D9A5ED2-92A4-41B3-874F-E618F7105AC0}"/>
                </a:ext>
              </a:extLst>
            </p:cNvPr>
            <p:cNvSpPr/>
            <p:nvPr/>
          </p:nvSpPr>
          <p:spPr>
            <a:xfrm>
              <a:off x="10628261" y="4165022"/>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NJ</a:t>
              </a:r>
            </a:p>
          </p:txBody>
        </p:sp>
        <p:sp>
          <p:nvSpPr>
            <p:cNvPr id="50" name="Rectangle 49">
              <a:extLst>
                <a:ext uri="{FF2B5EF4-FFF2-40B4-BE49-F238E27FC236}">
                  <a16:creationId xmlns:a16="http://schemas.microsoft.com/office/drawing/2014/main" id="{85542A7D-FF95-4190-A6E3-6A3B3A57479E}"/>
                </a:ext>
              </a:extLst>
            </p:cNvPr>
            <p:cNvSpPr/>
            <p:nvPr/>
          </p:nvSpPr>
          <p:spPr>
            <a:xfrm>
              <a:off x="10628261" y="4596525"/>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MD</a:t>
              </a:r>
            </a:p>
          </p:txBody>
        </p:sp>
        <p:sp>
          <p:nvSpPr>
            <p:cNvPr id="51" name="Rectangle 50">
              <a:extLst>
                <a:ext uri="{FF2B5EF4-FFF2-40B4-BE49-F238E27FC236}">
                  <a16:creationId xmlns:a16="http://schemas.microsoft.com/office/drawing/2014/main" id="{886F6EA5-59D5-45F7-A0E4-7BD49660A0D1}"/>
                </a:ext>
              </a:extLst>
            </p:cNvPr>
            <p:cNvSpPr/>
            <p:nvPr/>
          </p:nvSpPr>
          <p:spPr>
            <a:xfrm>
              <a:off x="11058723" y="3721016"/>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RI</a:t>
              </a:r>
            </a:p>
          </p:txBody>
        </p:sp>
        <p:sp>
          <p:nvSpPr>
            <p:cNvPr id="52" name="Rectangle 51">
              <a:extLst>
                <a:ext uri="{FF2B5EF4-FFF2-40B4-BE49-F238E27FC236}">
                  <a16:creationId xmlns:a16="http://schemas.microsoft.com/office/drawing/2014/main" id="{C2AEC7D4-A658-4DC9-B51D-B45A88FEB216}"/>
                </a:ext>
              </a:extLst>
            </p:cNvPr>
            <p:cNvSpPr/>
            <p:nvPr/>
          </p:nvSpPr>
          <p:spPr>
            <a:xfrm>
              <a:off x="11058723" y="4165022"/>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CT</a:t>
              </a:r>
            </a:p>
          </p:txBody>
        </p:sp>
        <p:sp>
          <p:nvSpPr>
            <p:cNvPr id="53" name="Rectangle 52">
              <a:extLst>
                <a:ext uri="{FF2B5EF4-FFF2-40B4-BE49-F238E27FC236}">
                  <a16:creationId xmlns:a16="http://schemas.microsoft.com/office/drawing/2014/main" id="{77A043D6-4707-48B1-92A7-81E89725FB40}"/>
                </a:ext>
              </a:extLst>
            </p:cNvPr>
            <p:cNvSpPr/>
            <p:nvPr/>
          </p:nvSpPr>
          <p:spPr>
            <a:xfrm>
              <a:off x="11058723" y="4596525"/>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DE</a:t>
              </a:r>
            </a:p>
          </p:txBody>
        </p:sp>
        <p:sp>
          <p:nvSpPr>
            <p:cNvPr id="54" name="Rectangle 53">
              <a:extLst>
                <a:ext uri="{FF2B5EF4-FFF2-40B4-BE49-F238E27FC236}">
                  <a16:creationId xmlns:a16="http://schemas.microsoft.com/office/drawing/2014/main" id="{0DD9011D-34A4-447D-B265-AFC69CA991B4}"/>
                </a:ext>
              </a:extLst>
            </p:cNvPr>
            <p:cNvSpPr/>
            <p:nvPr/>
          </p:nvSpPr>
          <p:spPr>
            <a:xfrm>
              <a:off x="11487861" y="3721016"/>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MA</a:t>
              </a:r>
            </a:p>
          </p:txBody>
        </p:sp>
        <p:sp>
          <p:nvSpPr>
            <p:cNvPr id="55" name="Rectangle 54">
              <a:extLst>
                <a:ext uri="{FF2B5EF4-FFF2-40B4-BE49-F238E27FC236}">
                  <a16:creationId xmlns:a16="http://schemas.microsoft.com/office/drawing/2014/main" id="{D361A555-5088-4D60-A771-AA4DF8D89489}"/>
                </a:ext>
              </a:extLst>
            </p:cNvPr>
            <p:cNvSpPr/>
            <p:nvPr/>
          </p:nvSpPr>
          <p:spPr>
            <a:xfrm>
              <a:off x="11058723" y="3274971"/>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VT</a:t>
              </a:r>
            </a:p>
          </p:txBody>
        </p:sp>
        <p:sp>
          <p:nvSpPr>
            <p:cNvPr id="56" name="Rectangle 55">
              <a:extLst>
                <a:ext uri="{FF2B5EF4-FFF2-40B4-BE49-F238E27FC236}">
                  <a16:creationId xmlns:a16="http://schemas.microsoft.com/office/drawing/2014/main" id="{5EBE1AC0-24FC-4964-8BDE-CA88B2072AC3}"/>
                </a:ext>
              </a:extLst>
            </p:cNvPr>
            <p:cNvSpPr/>
            <p:nvPr/>
          </p:nvSpPr>
          <p:spPr>
            <a:xfrm>
              <a:off x="11487861" y="3274971"/>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NH</a:t>
              </a:r>
            </a:p>
          </p:txBody>
        </p:sp>
        <p:sp>
          <p:nvSpPr>
            <p:cNvPr id="57" name="Rectangle 56">
              <a:extLst>
                <a:ext uri="{FF2B5EF4-FFF2-40B4-BE49-F238E27FC236}">
                  <a16:creationId xmlns:a16="http://schemas.microsoft.com/office/drawing/2014/main" id="{B04FAB68-A88B-4D48-BA6F-2A71DAD5DD33}"/>
                </a:ext>
              </a:extLst>
            </p:cNvPr>
            <p:cNvSpPr/>
            <p:nvPr/>
          </p:nvSpPr>
          <p:spPr>
            <a:xfrm>
              <a:off x="11487861" y="2857521"/>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ME</a:t>
              </a:r>
            </a:p>
          </p:txBody>
        </p:sp>
        <p:sp>
          <p:nvSpPr>
            <p:cNvPr id="58" name="Rectangle 57">
              <a:extLst>
                <a:ext uri="{FF2B5EF4-FFF2-40B4-BE49-F238E27FC236}">
                  <a16:creationId xmlns:a16="http://schemas.microsoft.com/office/drawing/2014/main" id="{3DD544A5-C414-42B8-851C-720A24B5933E}"/>
                </a:ext>
              </a:extLst>
            </p:cNvPr>
            <p:cNvSpPr/>
            <p:nvPr/>
          </p:nvSpPr>
          <p:spPr>
            <a:xfrm>
              <a:off x="7634311" y="5045810"/>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AZ</a:t>
              </a:r>
            </a:p>
          </p:txBody>
        </p:sp>
        <p:sp>
          <p:nvSpPr>
            <p:cNvPr id="59" name="Rectangle 58">
              <a:extLst>
                <a:ext uri="{FF2B5EF4-FFF2-40B4-BE49-F238E27FC236}">
                  <a16:creationId xmlns:a16="http://schemas.microsoft.com/office/drawing/2014/main" id="{97B7408E-BDD0-432E-984B-A87165C2F9FC}"/>
                </a:ext>
              </a:extLst>
            </p:cNvPr>
            <p:cNvSpPr/>
            <p:nvPr/>
          </p:nvSpPr>
          <p:spPr>
            <a:xfrm>
              <a:off x="8065215" y="5045810"/>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NM</a:t>
              </a:r>
            </a:p>
          </p:txBody>
        </p:sp>
        <p:sp>
          <p:nvSpPr>
            <p:cNvPr id="60" name="Rectangle 59">
              <a:extLst>
                <a:ext uri="{FF2B5EF4-FFF2-40B4-BE49-F238E27FC236}">
                  <a16:creationId xmlns:a16="http://schemas.microsoft.com/office/drawing/2014/main" id="{1F782957-242E-4A53-879D-A187E6B7D07D}"/>
                </a:ext>
              </a:extLst>
            </p:cNvPr>
            <p:cNvSpPr/>
            <p:nvPr/>
          </p:nvSpPr>
          <p:spPr>
            <a:xfrm>
              <a:off x="8493029" y="5045810"/>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KS</a:t>
              </a:r>
            </a:p>
          </p:txBody>
        </p:sp>
        <p:sp>
          <p:nvSpPr>
            <p:cNvPr id="61" name="Rectangle 60">
              <a:extLst>
                <a:ext uri="{FF2B5EF4-FFF2-40B4-BE49-F238E27FC236}">
                  <a16:creationId xmlns:a16="http://schemas.microsoft.com/office/drawing/2014/main" id="{3FE3136B-E687-433F-B855-12C6B1C80D96}"/>
                </a:ext>
              </a:extLst>
            </p:cNvPr>
            <p:cNvSpPr/>
            <p:nvPr/>
          </p:nvSpPr>
          <p:spPr>
            <a:xfrm>
              <a:off x="8917311" y="5045810"/>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AR</a:t>
              </a:r>
            </a:p>
          </p:txBody>
        </p:sp>
        <p:sp>
          <p:nvSpPr>
            <p:cNvPr id="62" name="Rectangle 61">
              <a:extLst>
                <a:ext uri="{FF2B5EF4-FFF2-40B4-BE49-F238E27FC236}">
                  <a16:creationId xmlns:a16="http://schemas.microsoft.com/office/drawing/2014/main" id="{60C56D94-DDA8-4557-9954-F06A3023F89F}"/>
                </a:ext>
              </a:extLst>
            </p:cNvPr>
            <p:cNvSpPr/>
            <p:nvPr/>
          </p:nvSpPr>
          <p:spPr>
            <a:xfrm>
              <a:off x="9349101" y="5045810"/>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TN</a:t>
              </a:r>
            </a:p>
          </p:txBody>
        </p:sp>
        <p:sp>
          <p:nvSpPr>
            <p:cNvPr id="63" name="Rectangle 62">
              <a:extLst>
                <a:ext uri="{FF2B5EF4-FFF2-40B4-BE49-F238E27FC236}">
                  <a16:creationId xmlns:a16="http://schemas.microsoft.com/office/drawing/2014/main" id="{BE8F6620-A924-414D-9077-B60D2C07CEF9}"/>
                </a:ext>
              </a:extLst>
            </p:cNvPr>
            <p:cNvSpPr/>
            <p:nvPr/>
          </p:nvSpPr>
          <p:spPr>
            <a:xfrm>
              <a:off x="9775587" y="5045810"/>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NC</a:t>
              </a:r>
            </a:p>
          </p:txBody>
        </p:sp>
        <p:sp>
          <p:nvSpPr>
            <p:cNvPr id="64" name="Rectangle 63">
              <a:extLst>
                <a:ext uri="{FF2B5EF4-FFF2-40B4-BE49-F238E27FC236}">
                  <a16:creationId xmlns:a16="http://schemas.microsoft.com/office/drawing/2014/main" id="{2CAED7F2-515A-4CEC-8E51-F5B19246EEF2}"/>
                </a:ext>
              </a:extLst>
            </p:cNvPr>
            <p:cNvSpPr/>
            <p:nvPr/>
          </p:nvSpPr>
          <p:spPr>
            <a:xfrm>
              <a:off x="10200312" y="5045810"/>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SC</a:t>
              </a:r>
            </a:p>
          </p:txBody>
        </p:sp>
        <p:sp>
          <p:nvSpPr>
            <p:cNvPr id="65" name="Rectangle 64">
              <a:extLst>
                <a:ext uri="{FF2B5EF4-FFF2-40B4-BE49-F238E27FC236}">
                  <a16:creationId xmlns:a16="http://schemas.microsoft.com/office/drawing/2014/main" id="{4DBFEC76-87A4-4201-BE78-D6788685B5E6}"/>
                </a:ext>
              </a:extLst>
            </p:cNvPr>
            <p:cNvSpPr/>
            <p:nvPr/>
          </p:nvSpPr>
          <p:spPr>
            <a:xfrm>
              <a:off x="8493029" y="5484088"/>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OK</a:t>
              </a:r>
            </a:p>
          </p:txBody>
        </p:sp>
        <p:sp>
          <p:nvSpPr>
            <p:cNvPr id="66" name="Rectangle 65">
              <a:extLst>
                <a:ext uri="{FF2B5EF4-FFF2-40B4-BE49-F238E27FC236}">
                  <a16:creationId xmlns:a16="http://schemas.microsoft.com/office/drawing/2014/main" id="{AC146DA0-5CAF-42E0-AEC4-2A354B572CBA}"/>
                </a:ext>
              </a:extLst>
            </p:cNvPr>
            <p:cNvSpPr/>
            <p:nvPr/>
          </p:nvSpPr>
          <p:spPr>
            <a:xfrm>
              <a:off x="8917311" y="5484088"/>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LA</a:t>
              </a:r>
            </a:p>
          </p:txBody>
        </p:sp>
        <p:sp>
          <p:nvSpPr>
            <p:cNvPr id="67" name="Rectangle 66">
              <a:extLst>
                <a:ext uri="{FF2B5EF4-FFF2-40B4-BE49-F238E27FC236}">
                  <a16:creationId xmlns:a16="http://schemas.microsoft.com/office/drawing/2014/main" id="{EE3CB1C8-2B48-4869-882F-143441B20B70}"/>
                </a:ext>
              </a:extLst>
            </p:cNvPr>
            <p:cNvSpPr/>
            <p:nvPr/>
          </p:nvSpPr>
          <p:spPr>
            <a:xfrm>
              <a:off x="9349101" y="5484088"/>
              <a:ext cx="402671" cy="392400"/>
            </a:xfrm>
            <a:prstGeom prst="rect">
              <a:avLst/>
            </a:prstGeom>
            <a:no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MS</a:t>
              </a:r>
            </a:p>
          </p:txBody>
        </p:sp>
        <p:sp>
          <p:nvSpPr>
            <p:cNvPr id="68" name="Rectangle 67">
              <a:extLst>
                <a:ext uri="{FF2B5EF4-FFF2-40B4-BE49-F238E27FC236}">
                  <a16:creationId xmlns:a16="http://schemas.microsoft.com/office/drawing/2014/main" id="{CAF745B7-C4A5-43E1-A5C6-78BF0769F45D}"/>
                </a:ext>
              </a:extLst>
            </p:cNvPr>
            <p:cNvSpPr/>
            <p:nvPr/>
          </p:nvSpPr>
          <p:spPr>
            <a:xfrm>
              <a:off x="9775587" y="5484088"/>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AL</a:t>
              </a:r>
            </a:p>
          </p:txBody>
        </p:sp>
        <p:sp>
          <p:nvSpPr>
            <p:cNvPr id="69" name="Rectangle 68">
              <a:extLst>
                <a:ext uri="{FF2B5EF4-FFF2-40B4-BE49-F238E27FC236}">
                  <a16:creationId xmlns:a16="http://schemas.microsoft.com/office/drawing/2014/main" id="{8171B092-080A-4219-BF9E-156F152B62AB}"/>
                </a:ext>
              </a:extLst>
            </p:cNvPr>
            <p:cNvSpPr/>
            <p:nvPr/>
          </p:nvSpPr>
          <p:spPr>
            <a:xfrm>
              <a:off x="10200312" y="5484088"/>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GA</a:t>
              </a:r>
            </a:p>
          </p:txBody>
        </p:sp>
        <p:sp>
          <p:nvSpPr>
            <p:cNvPr id="70" name="Rectangle 69">
              <a:extLst>
                <a:ext uri="{FF2B5EF4-FFF2-40B4-BE49-F238E27FC236}">
                  <a16:creationId xmlns:a16="http://schemas.microsoft.com/office/drawing/2014/main" id="{86213B9B-C0BF-49B6-9801-A59E9185A0ED}"/>
                </a:ext>
              </a:extLst>
            </p:cNvPr>
            <p:cNvSpPr/>
            <p:nvPr/>
          </p:nvSpPr>
          <p:spPr>
            <a:xfrm>
              <a:off x="8493029" y="5894209"/>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TX</a:t>
              </a:r>
            </a:p>
          </p:txBody>
        </p:sp>
        <p:sp>
          <p:nvSpPr>
            <p:cNvPr id="71" name="Rectangle 70">
              <a:extLst>
                <a:ext uri="{FF2B5EF4-FFF2-40B4-BE49-F238E27FC236}">
                  <a16:creationId xmlns:a16="http://schemas.microsoft.com/office/drawing/2014/main" id="{53ABB897-1EDF-4C85-ADB3-1F8D8742964E}"/>
                </a:ext>
              </a:extLst>
            </p:cNvPr>
            <p:cNvSpPr/>
            <p:nvPr/>
          </p:nvSpPr>
          <p:spPr>
            <a:xfrm>
              <a:off x="10647664" y="5894209"/>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FL</a:t>
              </a:r>
            </a:p>
          </p:txBody>
        </p:sp>
        <p:sp>
          <p:nvSpPr>
            <p:cNvPr id="72" name="Rectangle 71">
              <a:extLst>
                <a:ext uri="{FF2B5EF4-FFF2-40B4-BE49-F238E27FC236}">
                  <a16:creationId xmlns:a16="http://schemas.microsoft.com/office/drawing/2014/main" id="{A7101725-DE2B-4420-BEDB-88E50ECAC2B6}"/>
                </a:ext>
              </a:extLst>
            </p:cNvPr>
            <p:cNvSpPr/>
            <p:nvPr/>
          </p:nvSpPr>
          <p:spPr>
            <a:xfrm>
              <a:off x="6761015" y="5894209"/>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HI</a:t>
              </a:r>
            </a:p>
          </p:txBody>
        </p:sp>
        <p:sp>
          <p:nvSpPr>
            <p:cNvPr id="73" name="Rectangle 72">
              <a:extLst>
                <a:ext uri="{FF2B5EF4-FFF2-40B4-BE49-F238E27FC236}">
                  <a16:creationId xmlns:a16="http://schemas.microsoft.com/office/drawing/2014/main" id="{C28E6AE4-9140-45EF-8B82-6DEBD4342A28}"/>
                </a:ext>
              </a:extLst>
            </p:cNvPr>
            <p:cNvSpPr/>
            <p:nvPr/>
          </p:nvSpPr>
          <p:spPr>
            <a:xfrm>
              <a:off x="6761015" y="2851368"/>
              <a:ext cx="402671" cy="392400"/>
            </a:xfrm>
            <a:prstGeom prst="rect">
              <a:avLst/>
            </a:prstGeom>
            <a:solidFill>
              <a:srgbClr val="78CA43"/>
            </a:solidFill>
            <a:ln>
              <a:solidFill>
                <a:srgbClr val="78C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AK</a:t>
              </a:r>
            </a:p>
          </p:txBody>
        </p:sp>
      </p:grpSp>
      <p:sp>
        <p:nvSpPr>
          <p:cNvPr id="75" name="TextBox 74">
            <a:extLst>
              <a:ext uri="{FF2B5EF4-FFF2-40B4-BE49-F238E27FC236}">
                <a16:creationId xmlns:a16="http://schemas.microsoft.com/office/drawing/2014/main" id="{E22AC66E-4E11-4B27-8173-090859C8ABED}"/>
              </a:ext>
            </a:extLst>
          </p:cNvPr>
          <p:cNvSpPr txBox="1"/>
          <p:nvPr/>
        </p:nvSpPr>
        <p:spPr>
          <a:xfrm>
            <a:off x="3948270" y="2238604"/>
            <a:ext cx="4312850" cy="923330"/>
          </a:xfrm>
          <a:prstGeom prst="rect">
            <a:avLst/>
          </a:prstGeom>
          <a:noFill/>
        </p:spPr>
        <p:txBody>
          <a:bodyPr wrap="square" rtlCol="0">
            <a:spAutoFit/>
          </a:bodyPr>
          <a:lstStyle/>
          <a:p>
            <a:pPr algn="ctr"/>
            <a:r>
              <a:rPr lang="en-US" dirty="0"/>
              <a:t>…that 31 states have robust TIC/ACES efforts underway spearheaded by one or more of their state department(s) …. </a:t>
            </a:r>
          </a:p>
        </p:txBody>
      </p:sp>
    </p:spTree>
    <p:extLst>
      <p:ext uri="{BB962C8B-B14F-4D97-AF65-F5344CB8AC3E}">
        <p14:creationId xmlns:p14="http://schemas.microsoft.com/office/powerpoint/2010/main" val="245159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053" y="1376548"/>
            <a:ext cx="10163894" cy="724930"/>
          </a:xfrm>
        </p:spPr>
        <p:txBody>
          <a:bodyPr>
            <a:normAutofit/>
          </a:bodyPr>
          <a:lstStyle/>
          <a:p>
            <a:r>
              <a:rPr lang="en-US" sz="3000" b="1" dirty="0">
                <a:solidFill>
                  <a:srgbClr val="163856"/>
                </a:solidFill>
              </a:rPr>
              <a:t>National Landscape Scan: State Department Audit</a:t>
            </a:r>
          </a:p>
        </p:txBody>
      </p:sp>
      <p:sp>
        <p:nvSpPr>
          <p:cNvPr id="132" name="Rectangle 131">
            <a:extLst>
              <a:ext uri="{FF2B5EF4-FFF2-40B4-BE49-F238E27FC236}">
                <a16:creationId xmlns:a16="http://schemas.microsoft.com/office/drawing/2014/main" id="{53A65E44-3827-4983-8DAB-454C67730F00}"/>
              </a:ext>
            </a:extLst>
          </p:cNvPr>
          <p:cNvSpPr/>
          <p:nvPr/>
        </p:nvSpPr>
        <p:spPr>
          <a:xfrm>
            <a:off x="3405616"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WA</a:t>
            </a:r>
          </a:p>
        </p:txBody>
      </p:sp>
      <p:sp>
        <p:nvSpPr>
          <p:cNvPr id="133" name="Rectangle 132">
            <a:extLst>
              <a:ext uri="{FF2B5EF4-FFF2-40B4-BE49-F238E27FC236}">
                <a16:creationId xmlns:a16="http://schemas.microsoft.com/office/drawing/2014/main" id="{23140061-B768-42E5-989B-3C3CF6DE3B67}"/>
              </a:ext>
            </a:extLst>
          </p:cNvPr>
          <p:cNvSpPr/>
          <p:nvPr/>
        </p:nvSpPr>
        <p:spPr>
          <a:xfrm>
            <a:off x="3405616"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OR</a:t>
            </a:r>
          </a:p>
        </p:txBody>
      </p:sp>
      <p:sp>
        <p:nvSpPr>
          <p:cNvPr id="134" name="Rectangle 133">
            <a:extLst>
              <a:ext uri="{FF2B5EF4-FFF2-40B4-BE49-F238E27FC236}">
                <a16:creationId xmlns:a16="http://schemas.microsoft.com/office/drawing/2014/main" id="{7A8CC750-F37D-4339-9868-B2BF556470C9}"/>
              </a:ext>
            </a:extLst>
          </p:cNvPr>
          <p:cNvSpPr/>
          <p:nvPr/>
        </p:nvSpPr>
        <p:spPr>
          <a:xfrm>
            <a:off x="3405616"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CA</a:t>
            </a:r>
          </a:p>
        </p:txBody>
      </p:sp>
      <p:sp>
        <p:nvSpPr>
          <p:cNvPr id="135" name="Rectangle 134">
            <a:extLst>
              <a:ext uri="{FF2B5EF4-FFF2-40B4-BE49-F238E27FC236}">
                <a16:creationId xmlns:a16="http://schemas.microsoft.com/office/drawing/2014/main" id="{66EA57CE-BBF1-4088-BCB4-09EE7DD5AE26}"/>
              </a:ext>
            </a:extLst>
          </p:cNvPr>
          <p:cNvSpPr/>
          <p:nvPr/>
        </p:nvSpPr>
        <p:spPr>
          <a:xfrm>
            <a:off x="3948270"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ID</a:t>
            </a:r>
          </a:p>
        </p:txBody>
      </p:sp>
      <p:sp>
        <p:nvSpPr>
          <p:cNvPr id="136" name="Rectangle 135">
            <a:extLst>
              <a:ext uri="{FF2B5EF4-FFF2-40B4-BE49-F238E27FC236}">
                <a16:creationId xmlns:a16="http://schemas.microsoft.com/office/drawing/2014/main" id="{EED85C38-899A-499E-9086-828F173EADCF}"/>
              </a:ext>
            </a:extLst>
          </p:cNvPr>
          <p:cNvSpPr/>
          <p:nvPr/>
        </p:nvSpPr>
        <p:spPr>
          <a:xfrm>
            <a:off x="3948270"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NV</a:t>
            </a:r>
          </a:p>
        </p:txBody>
      </p:sp>
      <p:sp>
        <p:nvSpPr>
          <p:cNvPr id="137" name="Rectangle 136">
            <a:extLst>
              <a:ext uri="{FF2B5EF4-FFF2-40B4-BE49-F238E27FC236}">
                <a16:creationId xmlns:a16="http://schemas.microsoft.com/office/drawing/2014/main" id="{BCFAEB4D-DA59-42AE-9D8C-0C12FC895671}"/>
              </a:ext>
            </a:extLst>
          </p:cNvPr>
          <p:cNvSpPr/>
          <p:nvPr/>
        </p:nvSpPr>
        <p:spPr>
          <a:xfrm>
            <a:off x="3948270"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UT</a:t>
            </a:r>
          </a:p>
        </p:txBody>
      </p:sp>
      <p:sp>
        <p:nvSpPr>
          <p:cNvPr id="138" name="Rectangle 137">
            <a:extLst>
              <a:ext uri="{FF2B5EF4-FFF2-40B4-BE49-F238E27FC236}">
                <a16:creationId xmlns:a16="http://schemas.microsoft.com/office/drawing/2014/main" id="{18D31C99-471B-4AA7-8161-7E48D57A9031}"/>
              </a:ext>
            </a:extLst>
          </p:cNvPr>
          <p:cNvSpPr/>
          <p:nvPr/>
        </p:nvSpPr>
        <p:spPr>
          <a:xfrm>
            <a:off x="4495409"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MT</a:t>
            </a:r>
          </a:p>
        </p:txBody>
      </p:sp>
      <p:sp>
        <p:nvSpPr>
          <p:cNvPr id="139" name="Rectangle 138">
            <a:extLst>
              <a:ext uri="{FF2B5EF4-FFF2-40B4-BE49-F238E27FC236}">
                <a16:creationId xmlns:a16="http://schemas.microsoft.com/office/drawing/2014/main" id="{87B8A039-B4D6-420A-8796-A6C9EC9E03E5}"/>
              </a:ext>
            </a:extLst>
          </p:cNvPr>
          <p:cNvSpPr/>
          <p:nvPr/>
        </p:nvSpPr>
        <p:spPr>
          <a:xfrm>
            <a:off x="4495409"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WY</a:t>
            </a:r>
          </a:p>
        </p:txBody>
      </p:sp>
      <p:sp>
        <p:nvSpPr>
          <p:cNvPr id="140" name="Rectangle 139">
            <a:extLst>
              <a:ext uri="{FF2B5EF4-FFF2-40B4-BE49-F238E27FC236}">
                <a16:creationId xmlns:a16="http://schemas.microsoft.com/office/drawing/2014/main" id="{69B8A5D4-5812-4A65-86C8-3A7841A83A96}"/>
              </a:ext>
            </a:extLst>
          </p:cNvPr>
          <p:cNvSpPr/>
          <p:nvPr/>
        </p:nvSpPr>
        <p:spPr>
          <a:xfrm>
            <a:off x="4495409"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CO</a:t>
            </a:r>
          </a:p>
        </p:txBody>
      </p:sp>
      <p:sp>
        <p:nvSpPr>
          <p:cNvPr id="141" name="Rectangle 140">
            <a:extLst>
              <a:ext uri="{FF2B5EF4-FFF2-40B4-BE49-F238E27FC236}">
                <a16:creationId xmlns:a16="http://schemas.microsoft.com/office/drawing/2014/main" id="{75540807-5FD3-4D94-9C23-DD62136DB141}"/>
              </a:ext>
            </a:extLst>
          </p:cNvPr>
          <p:cNvSpPr/>
          <p:nvPr/>
        </p:nvSpPr>
        <p:spPr>
          <a:xfrm>
            <a:off x="5038625"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ND</a:t>
            </a:r>
          </a:p>
        </p:txBody>
      </p:sp>
      <p:sp>
        <p:nvSpPr>
          <p:cNvPr id="142" name="Rectangle 141">
            <a:extLst>
              <a:ext uri="{FF2B5EF4-FFF2-40B4-BE49-F238E27FC236}">
                <a16:creationId xmlns:a16="http://schemas.microsoft.com/office/drawing/2014/main" id="{CCC90795-8651-42A6-943F-A01DFC110808}"/>
              </a:ext>
            </a:extLst>
          </p:cNvPr>
          <p:cNvSpPr/>
          <p:nvPr/>
        </p:nvSpPr>
        <p:spPr>
          <a:xfrm>
            <a:off x="5038625"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SD</a:t>
            </a:r>
          </a:p>
        </p:txBody>
      </p:sp>
      <p:sp>
        <p:nvSpPr>
          <p:cNvPr id="143" name="Rectangle 142">
            <a:extLst>
              <a:ext uri="{FF2B5EF4-FFF2-40B4-BE49-F238E27FC236}">
                <a16:creationId xmlns:a16="http://schemas.microsoft.com/office/drawing/2014/main" id="{D9B9014B-B4AE-4FEB-A939-B1C6C8324D7F}"/>
              </a:ext>
            </a:extLst>
          </p:cNvPr>
          <p:cNvSpPr/>
          <p:nvPr/>
        </p:nvSpPr>
        <p:spPr>
          <a:xfrm>
            <a:off x="5038625" y="4602609"/>
            <a:ext cx="511290" cy="4400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NE</a:t>
            </a:r>
          </a:p>
        </p:txBody>
      </p:sp>
      <p:sp>
        <p:nvSpPr>
          <p:cNvPr id="144" name="Rectangle 143">
            <a:extLst>
              <a:ext uri="{FF2B5EF4-FFF2-40B4-BE49-F238E27FC236}">
                <a16:creationId xmlns:a16="http://schemas.microsoft.com/office/drawing/2014/main" id="{6FC9CDE1-190A-4A26-AD0E-1788A0DB81ED}"/>
              </a:ext>
            </a:extLst>
          </p:cNvPr>
          <p:cNvSpPr/>
          <p:nvPr/>
        </p:nvSpPr>
        <p:spPr>
          <a:xfrm>
            <a:off x="5577355" y="3620848"/>
            <a:ext cx="511290" cy="4400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MN</a:t>
            </a:r>
          </a:p>
        </p:txBody>
      </p:sp>
      <p:sp>
        <p:nvSpPr>
          <p:cNvPr id="145" name="Rectangle 144">
            <a:extLst>
              <a:ext uri="{FF2B5EF4-FFF2-40B4-BE49-F238E27FC236}">
                <a16:creationId xmlns:a16="http://schemas.microsoft.com/office/drawing/2014/main" id="{2907D6F8-A88B-47A2-9690-E8608E18A582}"/>
              </a:ext>
            </a:extLst>
          </p:cNvPr>
          <p:cNvSpPr/>
          <p:nvPr/>
        </p:nvSpPr>
        <p:spPr>
          <a:xfrm>
            <a:off x="5577355"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IA</a:t>
            </a:r>
          </a:p>
        </p:txBody>
      </p:sp>
      <p:sp>
        <p:nvSpPr>
          <p:cNvPr id="146" name="Rectangle 145">
            <a:extLst>
              <a:ext uri="{FF2B5EF4-FFF2-40B4-BE49-F238E27FC236}">
                <a16:creationId xmlns:a16="http://schemas.microsoft.com/office/drawing/2014/main" id="{22F50517-FFEE-4F34-B9E6-B3AAB75C16E0}"/>
              </a:ext>
            </a:extLst>
          </p:cNvPr>
          <p:cNvSpPr/>
          <p:nvPr/>
        </p:nvSpPr>
        <p:spPr>
          <a:xfrm>
            <a:off x="5577355"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MO</a:t>
            </a:r>
          </a:p>
        </p:txBody>
      </p:sp>
      <p:sp>
        <p:nvSpPr>
          <p:cNvPr id="147" name="Rectangle 146">
            <a:extLst>
              <a:ext uri="{FF2B5EF4-FFF2-40B4-BE49-F238E27FC236}">
                <a16:creationId xmlns:a16="http://schemas.microsoft.com/office/drawing/2014/main" id="{5F6AD63C-A536-4F8C-A8D9-194A4076F6F8}"/>
              </a:ext>
            </a:extLst>
          </p:cNvPr>
          <p:cNvSpPr/>
          <p:nvPr/>
        </p:nvSpPr>
        <p:spPr>
          <a:xfrm>
            <a:off x="6125620"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IL</a:t>
            </a:r>
          </a:p>
        </p:txBody>
      </p:sp>
      <p:sp>
        <p:nvSpPr>
          <p:cNvPr id="148" name="Rectangle 147">
            <a:extLst>
              <a:ext uri="{FF2B5EF4-FFF2-40B4-BE49-F238E27FC236}">
                <a16:creationId xmlns:a16="http://schemas.microsoft.com/office/drawing/2014/main" id="{27D3EFBF-5575-4908-8B2D-05403B337498}"/>
              </a:ext>
            </a:extLst>
          </p:cNvPr>
          <p:cNvSpPr/>
          <p:nvPr/>
        </p:nvSpPr>
        <p:spPr>
          <a:xfrm>
            <a:off x="6125620"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IN</a:t>
            </a:r>
          </a:p>
        </p:txBody>
      </p:sp>
      <p:sp>
        <p:nvSpPr>
          <p:cNvPr id="149" name="Rectangle 148">
            <a:extLst>
              <a:ext uri="{FF2B5EF4-FFF2-40B4-BE49-F238E27FC236}">
                <a16:creationId xmlns:a16="http://schemas.microsoft.com/office/drawing/2014/main" id="{09D57554-7D29-4D43-98AE-00125391E286}"/>
              </a:ext>
            </a:extLst>
          </p:cNvPr>
          <p:cNvSpPr/>
          <p:nvPr/>
        </p:nvSpPr>
        <p:spPr>
          <a:xfrm>
            <a:off x="6125620"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KY</a:t>
            </a:r>
          </a:p>
        </p:txBody>
      </p:sp>
      <p:sp>
        <p:nvSpPr>
          <p:cNvPr id="150" name="Rectangle 149">
            <a:extLst>
              <a:ext uri="{FF2B5EF4-FFF2-40B4-BE49-F238E27FC236}">
                <a16:creationId xmlns:a16="http://schemas.microsoft.com/office/drawing/2014/main" id="{64EAA7B6-ED1F-48E0-9C64-215CE7B6A4AE}"/>
              </a:ext>
            </a:extLst>
          </p:cNvPr>
          <p:cNvSpPr/>
          <p:nvPr/>
        </p:nvSpPr>
        <p:spPr>
          <a:xfrm>
            <a:off x="6667149"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WI</a:t>
            </a:r>
          </a:p>
        </p:txBody>
      </p:sp>
      <p:sp>
        <p:nvSpPr>
          <p:cNvPr id="151" name="Rectangle 150">
            <a:extLst>
              <a:ext uri="{FF2B5EF4-FFF2-40B4-BE49-F238E27FC236}">
                <a16:creationId xmlns:a16="http://schemas.microsoft.com/office/drawing/2014/main" id="{CD0654C8-505C-47CA-B9BF-FC96A88DD043}"/>
              </a:ext>
            </a:extLst>
          </p:cNvPr>
          <p:cNvSpPr/>
          <p:nvPr/>
        </p:nvSpPr>
        <p:spPr>
          <a:xfrm>
            <a:off x="6667149"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OH</a:t>
            </a:r>
          </a:p>
        </p:txBody>
      </p:sp>
      <p:sp>
        <p:nvSpPr>
          <p:cNvPr id="152" name="Rectangle 151">
            <a:extLst>
              <a:ext uri="{FF2B5EF4-FFF2-40B4-BE49-F238E27FC236}">
                <a16:creationId xmlns:a16="http://schemas.microsoft.com/office/drawing/2014/main" id="{F395E7F9-ADBD-43AC-9536-741EADCE8CB9}"/>
              </a:ext>
            </a:extLst>
          </p:cNvPr>
          <p:cNvSpPr/>
          <p:nvPr/>
        </p:nvSpPr>
        <p:spPr>
          <a:xfrm>
            <a:off x="6667149"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WV</a:t>
            </a:r>
          </a:p>
        </p:txBody>
      </p:sp>
      <p:sp>
        <p:nvSpPr>
          <p:cNvPr id="153" name="Rectangle 152">
            <a:extLst>
              <a:ext uri="{FF2B5EF4-FFF2-40B4-BE49-F238E27FC236}">
                <a16:creationId xmlns:a16="http://schemas.microsoft.com/office/drawing/2014/main" id="{842BD8C1-43C2-4800-BA48-2F365EB889FA}"/>
              </a:ext>
            </a:extLst>
          </p:cNvPr>
          <p:cNvSpPr/>
          <p:nvPr/>
        </p:nvSpPr>
        <p:spPr>
          <a:xfrm>
            <a:off x="7206442"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MI</a:t>
            </a:r>
          </a:p>
        </p:txBody>
      </p:sp>
      <p:sp>
        <p:nvSpPr>
          <p:cNvPr id="154" name="Rectangle 153">
            <a:extLst>
              <a:ext uri="{FF2B5EF4-FFF2-40B4-BE49-F238E27FC236}">
                <a16:creationId xmlns:a16="http://schemas.microsoft.com/office/drawing/2014/main" id="{0DCEE68B-3F04-4AE0-9F34-D0B01EE9F496}"/>
              </a:ext>
            </a:extLst>
          </p:cNvPr>
          <p:cNvSpPr/>
          <p:nvPr/>
        </p:nvSpPr>
        <p:spPr>
          <a:xfrm>
            <a:off x="7206442" y="4118739"/>
            <a:ext cx="511290" cy="4400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PA</a:t>
            </a:r>
          </a:p>
        </p:txBody>
      </p:sp>
      <p:sp>
        <p:nvSpPr>
          <p:cNvPr id="155" name="Rectangle 154">
            <a:extLst>
              <a:ext uri="{FF2B5EF4-FFF2-40B4-BE49-F238E27FC236}">
                <a16:creationId xmlns:a16="http://schemas.microsoft.com/office/drawing/2014/main" id="{D84D130B-CB3D-4267-A84C-8BA0A3671605}"/>
              </a:ext>
            </a:extLst>
          </p:cNvPr>
          <p:cNvSpPr/>
          <p:nvPr/>
        </p:nvSpPr>
        <p:spPr>
          <a:xfrm>
            <a:off x="7206442"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VA</a:t>
            </a:r>
          </a:p>
        </p:txBody>
      </p:sp>
      <p:sp>
        <p:nvSpPr>
          <p:cNvPr id="156" name="Rectangle 155">
            <a:extLst>
              <a:ext uri="{FF2B5EF4-FFF2-40B4-BE49-F238E27FC236}">
                <a16:creationId xmlns:a16="http://schemas.microsoft.com/office/drawing/2014/main" id="{F88E3E27-6C38-4895-A712-2A3A00281AF1}"/>
              </a:ext>
            </a:extLst>
          </p:cNvPr>
          <p:cNvSpPr/>
          <p:nvPr/>
        </p:nvSpPr>
        <p:spPr>
          <a:xfrm>
            <a:off x="7749829"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NY</a:t>
            </a:r>
          </a:p>
        </p:txBody>
      </p:sp>
      <p:sp>
        <p:nvSpPr>
          <p:cNvPr id="157" name="Rectangle 156">
            <a:extLst>
              <a:ext uri="{FF2B5EF4-FFF2-40B4-BE49-F238E27FC236}">
                <a16:creationId xmlns:a16="http://schemas.microsoft.com/office/drawing/2014/main" id="{617B95FE-F175-4320-9D4D-EDF569594521}"/>
              </a:ext>
            </a:extLst>
          </p:cNvPr>
          <p:cNvSpPr/>
          <p:nvPr/>
        </p:nvSpPr>
        <p:spPr>
          <a:xfrm>
            <a:off x="7749829"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NJ</a:t>
            </a:r>
          </a:p>
        </p:txBody>
      </p:sp>
      <p:sp>
        <p:nvSpPr>
          <p:cNvPr id="158" name="Rectangle 157">
            <a:extLst>
              <a:ext uri="{FF2B5EF4-FFF2-40B4-BE49-F238E27FC236}">
                <a16:creationId xmlns:a16="http://schemas.microsoft.com/office/drawing/2014/main" id="{2B64358E-3625-4DA7-BC60-792E03D55806}"/>
              </a:ext>
            </a:extLst>
          </p:cNvPr>
          <p:cNvSpPr/>
          <p:nvPr/>
        </p:nvSpPr>
        <p:spPr>
          <a:xfrm>
            <a:off x="7749829"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MD</a:t>
            </a:r>
          </a:p>
        </p:txBody>
      </p:sp>
      <p:sp>
        <p:nvSpPr>
          <p:cNvPr id="159" name="Rectangle 158">
            <a:extLst>
              <a:ext uri="{FF2B5EF4-FFF2-40B4-BE49-F238E27FC236}">
                <a16:creationId xmlns:a16="http://schemas.microsoft.com/office/drawing/2014/main" id="{BE9572A8-4DAA-4189-8080-CBDD1F122A36}"/>
              </a:ext>
            </a:extLst>
          </p:cNvPr>
          <p:cNvSpPr/>
          <p:nvPr/>
        </p:nvSpPr>
        <p:spPr>
          <a:xfrm>
            <a:off x="8296407"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RI</a:t>
            </a:r>
          </a:p>
        </p:txBody>
      </p:sp>
      <p:sp>
        <p:nvSpPr>
          <p:cNvPr id="160" name="Rectangle 159">
            <a:extLst>
              <a:ext uri="{FF2B5EF4-FFF2-40B4-BE49-F238E27FC236}">
                <a16:creationId xmlns:a16="http://schemas.microsoft.com/office/drawing/2014/main" id="{3364A08B-EFB0-4328-844F-670D5CE26454}"/>
              </a:ext>
            </a:extLst>
          </p:cNvPr>
          <p:cNvSpPr/>
          <p:nvPr/>
        </p:nvSpPr>
        <p:spPr>
          <a:xfrm>
            <a:off x="8296407" y="411873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CT</a:t>
            </a:r>
          </a:p>
        </p:txBody>
      </p:sp>
      <p:sp>
        <p:nvSpPr>
          <p:cNvPr id="161" name="Rectangle 160">
            <a:extLst>
              <a:ext uri="{FF2B5EF4-FFF2-40B4-BE49-F238E27FC236}">
                <a16:creationId xmlns:a16="http://schemas.microsoft.com/office/drawing/2014/main" id="{88202BB4-88B0-4AE8-B02A-AC55FAAAEB1B}"/>
              </a:ext>
            </a:extLst>
          </p:cNvPr>
          <p:cNvSpPr/>
          <p:nvPr/>
        </p:nvSpPr>
        <p:spPr>
          <a:xfrm>
            <a:off x="8296407" y="460260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DE</a:t>
            </a:r>
          </a:p>
        </p:txBody>
      </p:sp>
      <p:sp>
        <p:nvSpPr>
          <p:cNvPr id="162" name="Rectangle 161">
            <a:extLst>
              <a:ext uri="{FF2B5EF4-FFF2-40B4-BE49-F238E27FC236}">
                <a16:creationId xmlns:a16="http://schemas.microsoft.com/office/drawing/2014/main" id="{3CB920A9-102B-47E9-A356-7581C0BD10A8}"/>
              </a:ext>
            </a:extLst>
          </p:cNvPr>
          <p:cNvSpPr/>
          <p:nvPr/>
        </p:nvSpPr>
        <p:spPr>
          <a:xfrm>
            <a:off x="8841304" y="362084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MA</a:t>
            </a:r>
          </a:p>
        </p:txBody>
      </p:sp>
      <p:sp>
        <p:nvSpPr>
          <p:cNvPr id="163" name="Rectangle 162">
            <a:extLst>
              <a:ext uri="{FF2B5EF4-FFF2-40B4-BE49-F238E27FC236}">
                <a16:creationId xmlns:a16="http://schemas.microsoft.com/office/drawing/2014/main" id="{138130EE-CDBA-4735-BB43-4957B24AC232}"/>
              </a:ext>
            </a:extLst>
          </p:cNvPr>
          <p:cNvSpPr/>
          <p:nvPr/>
        </p:nvSpPr>
        <p:spPr>
          <a:xfrm>
            <a:off x="8296407" y="3120671"/>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VT</a:t>
            </a:r>
          </a:p>
        </p:txBody>
      </p:sp>
      <p:sp>
        <p:nvSpPr>
          <p:cNvPr id="164" name="Rectangle 163">
            <a:extLst>
              <a:ext uri="{FF2B5EF4-FFF2-40B4-BE49-F238E27FC236}">
                <a16:creationId xmlns:a16="http://schemas.microsoft.com/office/drawing/2014/main" id="{1832AA6F-D14B-44BB-AEC2-06A96FEB9689}"/>
              </a:ext>
            </a:extLst>
          </p:cNvPr>
          <p:cNvSpPr/>
          <p:nvPr/>
        </p:nvSpPr>
        <p:spPr>
          <a:xfrm>
            <a:off x="8841304" y="3120671"/>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NH</a:t>
            </a:r>
          </a:p>
        </p:txBody>
      </p:sp>
      <p:sp>
        <p:nvSpPr>
          <p:cNvPr id="165" name="Rectangle 164">
            <a:extLst>
              <a:ext uri="{FF2B5EF4-FFF2-40B4-BE49-F238E27FC236}">
                <a16:creationId xmlns:a16="http://schemas.microsoft.com/office/drawing/2014/main" id="{0444C1F4-219D-4D3C-9BC4-000BEEAAE128}"/>
              </a:ext>
            </a:extLst>
          </p:cNvPr>
          <p:cNvSpPr/>
          <p:nvPr/>
        </p:nvSpPr>
        <p:spPr>
          <a:xfrm>
            <a:off x="8841304" y="264417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ME</a:t>
            </a:r>
          </a:p>
        </p:txBody>
      </p:sp>
      <p:sp>
        <p:nvSpPr>
          <p:cNvPr id="166" name="Rectangle 165">
            <a:extLst>
              <a:ext uri="{FF2B5EF4-FFF2-40B4-BE49-F238E27FC236}">
                <a16:creationId xmlns:a16="http://schemas.microsoft.com/office/drawing/2014/main" id="{2A662B31-6447-442B-BDBD-C8C2EA3046C6}"/>
              </a:ext>
            </a:extLst>
          </p:cNvPr>
          <p:cNvSpPr/>
          <p:nvPr/>
        </p:nvSpPr>
        <p:spPr>
          <a:xfrm>
            <a:off x="3948270" y="510642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AZ</a:t>
            </a:r>
          </a:p>
        </p:txBody>
      </p:sp>
      <p:sp>
        <p:nvSpPr>
          <p:cNvPr id="167" name="Rectangle 166">
            <a:extLst>
              <a:ext uri="{FF2B5EF4-FFF2-40B4-BE49-F238E27FC236}">
                <a16:creationId xmlns:a16="http://schemas.microsoft.com/office/drawing/2014/main" id="{E3B99914-D846-4E2B-BF11-BF50C875D837}"/>
              </a:ext>
            </a:extLst>
          </p:cNvPr>
          <p:cNvSpPr/>
          <p:nvPr/>
        </p:nvSpPr>
        <p:spPr>
          <a:xfrm>
            <a:off x="4495409" y="5106420"/>
            <a:ext cx="511290" cy="4400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NM</a:t>
            </a:r>
          </a:p>
        </p:txBody>
      </p:sp>
      <p:sp>
        <p:nvSpPr>
          <p:cNvPr id="168" name="Rectangle 167">
            <a:extLst>
              <a:ext uri="{FF2B5EF4-FFF2-40B4-BE49-F238E27FC236}">
                <a16:creationId xmlns:a16="http://schemas.microsoft.com/office/drawing/2014/main" id="{FFA676D4-0E43-4545-B2B1-8591F20B17C0}"/>
              </a:ext>
            </a:extLst>
          </p:cNvPr>
          <p:cNvSpPr/>
          <p:nvPr/>
        </p:nvSpPr>
        <p:spPr>
          <a:xfrm>
            <a:off x="5038625" y="5106420"/>
            <a:ext cx="511290" cy="4400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KS</a:t>
            </a:r>
          </a:p>
        </p:txBody>
      </p:sp>
      <p:sp>
        <p:nvSpPr>
          <p:cNvPr id="169" name="Rectangle 168">
            <a:extLst>
              <a:ext uri="{FF2B5EF4-FFF2-40B4-BE49-F238E27FC236}">
                <a16:creationId xmlns:a16="http://schemas.microsoft.com/office/drawing/2014/main" id="{E428EDAC-F2ED-4E37-A14F-127D6C5DB009}"/>
              </a:ext>
            </a:extLst>
          </p:cNvPr>
          <p:cNvSpPr/>
          <p:nvPr/>
        </p:nvSpPr>
        <p:spPr>
          <a:xfrm>
            <a:off x="5577355" y="510642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AR</a:t>
            </a:r>
          </a:p>
        </p:txBody>
      </p:sp>
      <p:sp>
        <p:nvSpPr>
          <p:cNvPr id="170" name="Rectangle 169">
            <a:extLst>
              <a:ext uri="{FF2B5EF4-FFF2-40B4-BE49-F238E27FC236}">
                <a16:creationId xmlns:a16="http://schemas.microsoft.com/office/drawing/2014/main" id="{BF94DBED-7BD2-49CC-B3FB-42C12288B1AB}"/>
              </a:ext>
            </a:extLst>
          </p:cNvPr>
          <p:cNvSpPr/>
          <p:nvPr/>
        </p:nvSpPr>
        <p:spPr>
          <a:xfrm>
            <a:off x="6125620" y="510642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TN</a:t>
            </a:r>
          </a:p>
        </p:txBody>
      </p:sp>
      <p:sp>
        <p:nvSpPr>
          <p:cNvPr id="171" name="Rectangle 170">
            <a:extLst>
              <a:ext uri="{FF2B5EF4-FFF2-40B4-BE49-F238E27FC236}">
                <a16:creationId xmlns:a16="http://schemas.microsoft.com/office/drawing/2014/main" id="{BD02B3B1-776B-4E2A-AADB-162573F5CD6F}"/>
              </a:ext>
            </a:extLst>
          </p:cNvPr>
          <p:cNvSpPr/>
          <p:nvPr/>
        </p:nvSpPr>
        <p:spPr>
          <a:xfrm>
            <a:off x="6667149" y="510642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NC</a:t>
            </a:r>
          </a:p>
        </p:txBody>
      </p:sp>
      <p:sp>
        <p:nvSpPr>
          <p:cNvPr id="172" name="Rectangle 171">
            <a:extLst>
              <a:ext uri="{FF2B5EF4-FFF2-40B4-BE49-F238E27FC236}">
                <a16:creationId xmlns:a16="http://schemas.microsoft.com/office/drawing/2014/main" id="{5CED0CA7-932B-4A87-8E82-684E32197B17}"/>
              </a:ext>
            </a:extLst>
          </p:cNvPr>
          <p:cNvSpPr/>
          <p:nvPr/>
        </p:nvSpPr>
        <p:spPr>
          <a:xfrm>
            <a:off x="7206442" y="5106420"/>
            <a:ext cx="511290" cy="4400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SC</a:t>
            </a:r>
          </a:p>
        </p:txBody>
      </p:sp>
      <p:sp>
        <p:nvSpPr>
          <p:cNvPr id="173" name="Rectangle 172">
            <a:extLst>
              <a:ext uri="{FF2B5EF4-FFF2-40B4-BE49-F238E27FC236}">
                <a16:creationId xmlns:a16="http://schemas.microsoft.com/office/drawing/2014/main" id="{5AC63930-910F-49A1-A6E4-272A648C32D9}"/>
              </a:ext>
            </a:extLst>
          </p:cNvPr>
          <p:cNvSpPr/>
          <p:nvPr/>
        </p:nvSpPr>
        <p:spPr>
          <a:xfrm>
            <a:off x="5038625" y="559788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OK</a:t>
            </a:r>
          </a:p>
        </p:txBody>
      </p:sp>
      <p:sp>
        <p:nvSpPr>
          <p:cNvPr id="174" name="Rectangle 173">
            <a:extLst>
              <a:ext uri="{FF2B5EF4-FFF2-40B4-BE49-F238E27FC236}">
                <a16:creationId xmlns:a16="http://schemas.microsoft.com/office/drawing/2014/main" id="{0321840B-8BD7-40AF-ACF7-64068578C594}"/>
              </a:ext>
            </a:extLst>
          </p:cNvPr>
          <p:cNvSpPr/>
          <p:nvPr/>
        </p:nvSpPr>
        <p:spPr>
          <a:xfrm>
            <a:off x="5577355" y="559788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a:t>
            </a:r>
          </a:p>
        </p:txBody>
      </p:sp>
      <p:sp>
        <p:nvSpPr>
          <p:cNvPr id="175" name="Rectangle 174">
            <a:extLst>
              <a:ext uri="{FF2B5EF4-FFF2-40B4-BE49-F238E27FC236}">
                <a16:creationId xmlns:a16="http://schemas.microsoft.com/office/drawing/2014/main" id="{1B82D4B0-FEB1-4521-96EC-4B8FC85B1DCB}"/>
              </a:ext>
            </a:extLst>
          </p:cNvPr>
          <p:cNvSpPr/>
          <p:nvPr/>
        </p:nvSpPr>
        <p:spPr>
          <a:xfrm>
            <a:off x="6125620" y="559788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MS</a:t>
            </a:r>
          </a:p>
        </p:txBody>
      </p:sp>
      <p:sp>
        <p:nvSpPr>
          <p:cNvPr id="176" name="Rectangle 175">
            <a:extLst>
              <a:ext uri="{FF2B5EF4-FFF2-40B4-BE49-F238E27FC236}">
                <a16:creationId xmlns:a16="http://schemas.microsoft.com/office/drawing/2014/main" id="{F2503ABD-F341-41DB-9CEB-E6D67BA8B2B2}"/>
              </a:ext>
            </a:extLst>
          </p:cNvPr>
          <p:cNvSpPr/>
          <p:nvPr/>
        </p:nvSpPr>
        <p:spPr>
          <a:xfrm>
            <a:off x="6667149" y="559788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AL</a:t>
            </a:r>
          </a:p>
        </p:txBody>
      </p:sp>
      <p:sp>
        <p:nvSpPr>
          <p:cNvPr id="177" name="Rectangle 176">
            <a:extLst>
              <a:ext uri="{FF2B5EF4-FFF2-40B4-BE49-F238E27FC236}">
                <a16:creationId xmlns:a16="http://schemas.microsoft.com/office/drawing/2014/main" id="{C4BF19C7-3A3B-4981-A783-53A0AB268097}"/>
              </a:ext>
            </a:extLst>
          </p:cNvPr>
          <p:cNvSpPr/>
          <p:nvPr/>
        </p:nvSpPr>
        <p:spPr>
          <a:xfrm>
            <a:off x="7206442" y="5597888"/>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GA</a:t>
            </a:r>
          </a:p>
        </p:txBody>
      </p:sp>
      <p:sp>
        <p:nvSpPr>
          <p:cNvPr id="178" name="Rectangle 177">
            <a:extLst>
              <a:ext uri="{FF2B5EF4-FFF2-40B4-BE49-F238E27FC236}">
                <a16:creationId xmlns:a16="http://schemas.microsoft.com/office/drawing/2014/main" id="{7B32ABB9-F6EB-45D9-8246-5AFAD4ED0D93}"/>
              </a:ext>
            </a:extLst>
          </p:cNvPr>
          <p:cNvSpPr/>
          <p:nvPr/>
        </p:nvSpPr>
        <p:spPr>
          <a:xfrm>
            <a:off x="5038625" y="6074559"/>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TX</a:t>
            </a:r>
          </a:p>
        </p:txBody>
      </p:sp>
      <p:sp>
        <p:nvSpPr>
          <p:cNvPr id="179" name="Rectangle 178">
            <a:extLst>
              <a:ext uri="{FF2B5EF4-FFF2-40B4-BE49-F238E27FC236}">
                <a16:creationId xmlns:a16="http://schemas.microsoft.com/office/drawing/2014/main" id="{68BE0AA6-4DE6-4090-80A0-736C137B5EE3}"/>
              </a:ext>
            </a:extLst>
          </p:cNvPr>
          <p:cNvSpPr/>
          <p:nvPr/>
        </p:nvSpPr>
        <p:spPr>
          <a:xfrm>
            <a:off x="7774466" y="606617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FL</a:t>
            </a:r>
          </a:p>
        </p:txBody>
      </p:sp>
      <p:sp>
        <p:nvSpPr>
          <p:cNvPr id="180" name="Rectangle 179">
            <a:extLst>
              <a:ext uri="{FF2B5EF4-FFF2-40B4-BE49-F238E27FC236}">
                <a16:creationId xmlns:a16="http://schemas.microsoft.com/office/drawing/2014/main" id="{2AF764C0-CB03-4B5D-9192-0654481706D6}"/>
              </a:ext>
            </a:extLst>
          </p:cNvPr>
          <p:cNvSpPr/>
          <p:nvPr/>
        </p:nvSpPr>
        <p:spPr>
          <a:xfrm>
            <a:off x="2839405" y="606617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HI</a:t>
            </a:r>
          </a:p>
        </p:txBody>
      </p:sp>
      <p:sp>
        <p:nvSpPr>
          <p:cNvPr id="181" name="Rectangle 180">
            <a:extLst>
              <a:ext uri="{FF2B5EF4-FFF2-40B4-BE49-F238E27FC236}">
                <a16:creationId xmlns:a16="http://schemas.microsoft.com/office/drawing/2014/main" id="{F85B0E5F-6839-4E38-8C38-D8332F88CB81}"/>
              </a:ext>
            </a:extLst>
          </p:cNvPr>
          <p:cNvSpPr/>
          <p:nvPr/>
        </p:nvSpPr>
        <p:spPr>
          <a:xfrm>
            <a:off x="2839405" y="2637270"/>
            <a:ext cx="511290" cy="4400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AK</a:t>
            </a:r>
          </a:p>
        </p:txBody>
      </p:sp>
      <p:sp>
        <p:nvSpPr>
          <p:cNvPr id="182" name="TextBox 181">
            <a:extLst>
              <a:ext uri="{FF2B5EF4-FFF2-40B4-BE49-F238E27FC236}">
                <a16:creationId xmlns:a16="http://schemas.microsoft.com/office/drawing/2014/main" id="{B1E0F0D9-8544-4F3F-BC49-DBF2C3E9C0CC}"/>
              </a:ext>
            </a:extLst>
          </p:cNvPr>
          <p:cNvSpPr txBox="1"/>
          <p:nvPr/>
        </p:nvSpPr>
        <p:spPr>
          <a:xfrm>
            <a:off x="3948270" y="2294020"/>
            <a:ext cx="4312850" cy="923330"/>
          </a:xfrm>
          <a:prstGeom prst="rect">
            <a:avLst/>
          </a:prstGeom>
          <a:noFill/>
        </p:spPr>
        <p:txBody>
          <a:bodyPr wrap="square" rtlCol="0">
            <a:spAutoFit/>
          </a:bodyPr>
          <a:lstStyle/>
          <a:p>
            <a:pPr algn="ctr"/>
            <a:r>
              <a:rPr lang="en-US" dirty="0"/>
              <a:t>… and that 6 states either lack or have very weak TIC/ACEs efforts currently in place across their state department(s)</a:t>
            </a:r>
          </a:p>
        </p:txBody>
      </p:sp>
    </p:spTree>
    <p:extLst>
      <p:ext uri="{BB962C8B-B14F-4D97-AF65-F5344CB8AC3E}">
        <p14:creationId xmlns:p14="http://schemas.microsoft.com/office/powerpoint/2010/main" val="369041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itle 1">
            <a:extLst>
              <a:ext uri="{FF2B5EF4-FFF2-40B4-BE49-F238E27FC236}">
                <a16:creationId xmlns:a16="http://schemas.microsoft.com/office/drawing/2014/main" id="{641AE630-E191-4E3B-8909-5376088E1310}"/>
              </a:ext>
            </a:extLst>
          </p:cNvPr>
          <p:cNvSpPr>
            <a:spLocks noGrp="1"/>
          </p:cNvSpPr>
          <p:nvPr>
            <p:ph type="ctrTitle"/>
          </p:nvPr>
        </p:nvSpPr>
        <p:spPr>
          <a:xfrm>
            <a:off x="1360952" y="1356364"/>
            <a:ext cx="9470096" cy="623897"/>
          </a:xfrm>
        </p:spPr>
        <p:txBody>
          <a:bodyPr>
            <a:normAutofit/>
          </a:bodyPr>
          <a:lstStyle/>
          <a:p>
            <a:r>
              <a:rPr lang="en-US" sz="3000" b="1" dirty="0">
                <a:solidFill>
                  <a:srgbClr val="163856"/>
                </a:solidFill>
              </a:rPr>
              <a:t>Leading Statewide TIC/ACES Coalitions</a:t>
            </a:r>
          </a:p>
        </p:txBody>
      </p:sp>
      <p:sp>
        <p:nvSpPr>
          <p:cNvPr id="189" name="Subtitle 12">
            <a:extLst>
              <a:ext uri="{FF2B5EF4-FFF2-40B4-BE49-F238E27FC236}">
                <a16:creationId xmlns:a16="http://schemas.microsoft.com/office/drawing/2014/main" id="{1EB0A7B9-0659-43AF-BCDA-81A67F1D26A7}"/>
              </a:ext>
            </a:extLst>
          </p:cNvPr>
          <p:cNvSpPr>
            <a:spLocks noGrp="1"/>
          </p:cNvSpPr>
          <p:nvPr>
            <p:ph type="subTitle" idx="1"/>
          </p:nvPr>
        </p:nvSpPr>
        <p:spPr>
          <a:xfrm>
            <a:off x="109450" y="2154903"/>
            <a:ext cx="4139656" cy="3939225"/>
          </a:xfrm>
        </p:spPr>
        <p:txBody>
          <a:bodyPr>
            <a:noAutofit/>
          </a:bodyPr>
          <a:lstStyle/>
          <a:p>
            <a:pPr algn="l"/>
            <a:r>
              <a:rPr lang="en-US" sz="1450" dirty="0"/>
              <a:t>Leading coalitions satisfy 5 of the 7 criteria –</a:t>
            </a:r>
          </a:p>
          <a:p>
            <a:pPr marL="457200" lvl="0" indent="-457200" algn="l">
              <a:buFont typeface="+mj-lt"/>
              <a:buAutoNum type="arabicPeriod"/>
            </a:pPr>
            <a:r>
              <a:rPr lang="en-US" sz="1450" dirty="0"/>
              <a:t>Effort explicitly defines ACEs, Trauma Informed Care and/or Toxic Stress and has services directly related </a:t>
            </a:r>
          </a:p>
          <a:p>
            <a:pPr marL="457200" lvl="0" indent="-457200" algn="l">
              <a:buFont typeface="+mj-lt"/>
              <a:buAutoNum type="arabicPeriod"/>
            </a:pPr>
            <a:r>
              <a:rPr lang="en-US" sz="1450" dirty="0"/>
              <a:t>Collective impact effort that includes public, private, non-profit, academic &amp; community organizations/leaders (3 or more groups)</a:t>
            </a:r>
          </a:p>
          <a:p>
            <a:pPr marL="457200" indent="-457200" algn="l">
              <a:buFont typeface="+mj-lt"/>
              <a:buAutoNum type="arabicPeriod"/>
            </a:pPr>
            <a:r>
              <a:rPr lang="en-US" sz="1450" dirty="0"/>
              <a:t>Effort is statewide, and has at least one rural and one large metro component</a:t>
            </a:r>
          </a:p>
          <a:p>
            <a:pPr marL="457200" lvl="0" indent="-457200" algn="l">
              <a:buFont typeface="+mj-lt"/>
              <a:buAutoNum type="arabicPeriod"/>
            </a:pPr>
            <a:r>
              <a:rPr lang="en-US" sz="1450" dirty="0"/>
              <a:t>Effort is evidence based </a:t>
            </a:r>
          </a:p>
          <a:p>
            <a:pPr marL="457200" lvl="0" indent="-457200" algn="l">
              <a:buFont typeface="+mj-lt"/>
              <a:buAutoNum type="arabicPeriod"/>
            </a:pPr>
            <a:r>
              <a:rPr lang="en-US" sz="1450" dirty="0"/>
              <a:t>Effort has positive published results (peer reviewed/argument for work is backed by citations or concrete numbers or population it touches)</a:t>
            </a:r>
          </a:p>
          <a:p>
            <a:pPr marL="457200" lvl="0" indent="-457200" algn="l">
              <a:buFont typeface="+mj-lt"/>
              <a:buAutoNum type="arabicPeriod"/>
            </a:pPr>
            <a:r>
              <a:rPr lang="en-US" sz="1450" dirty="0"/>
              <a:t>Effort has state leadership buy in </a:t>
            </a:r>
          </a:p>
          <a:p>
            <a:pPr marL="457200" lvl="0" indent="-457200" algn="l">
              <a:buFont typeface="+mj-lt"/>
              <a:buAutoNum type="arabicPeriod"/>
            </a:pPr>
            <a:r>
              <a:rPr lang="en-US" sz="1450" dirty="0"/>
              <a:t>Effort has effective communications aimed at public </a:t>
            </a:r>
          </a:p>
          <a:p>
            <a:pPr marL="457200" indent="-457200" algn="l">
              <a:buFont typeface="Arial" panose="020B0604020202020204" pitchFamily="34" charset="0"/>
              <a:buChar char="•"/>
            </a:pPr>
            <a:endParaRPr lang="en-US" sz="1450" dirty="0"/>
          </a:p>
        </p:txBody>
      </p:sp>
      <p:sp>
        <p:nvSpPr>
          <p:cNvPr id="188" name="Oval 187">
            <a:extLst>
              <a:ext uri="{FF2B5EF4-FFF2-40B4-BE49-F238E27FC236}">
                <a16:creationId xmlns:a16="http://schemas.microsoft.com/office/drawing/2014/main" id="{D52D13BE-8CAB-4C50-AFE1-A5A177220C7B}"/>
              </a:ext>
            </a:extLst>
          </p:cNvPr>
          <p:cNvSpPr/>
          <p:nvPr/>
        </p:nvSpPr>
        <p:spPr>
          <a:xfrm>
            <a:off x="138526" y="2482800"/>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1</a:t>
            </a:r>
          </a:p>
        </p:txBody>
      </p:sp>
      <p:sp>
        <p:nvSpPr>
          <p:cNvPr id="190" name="Oval 189">
            <a:extLst>
              <a:ext uri="{FF2B5EF4-FFF2-40B4-BE49-F238E27FC236}">
                <a16:creationId xmlns:a16="http://schemas.microsoft.com/office/drawing/2014/main" id="{BD5F0159-865A-4033-86D3-B1E7E365B7F9}"/>
              </a:ext>
            </a:extLst>
          </p:cNvPr>
          <p:cNvSpPr/>
          <p:nvPr/>
        </p:nvSpPr>
        <p:spPr>
          <a:xfrm>
            <a:off x="138526" y="3229554"/>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2</a:t>
            </a:r>
          </a:p>
        </p:txBody>
      </p:sp>
      <p:sp>
        <p:nvSpPr>
          <p:cNvPr id="191" name="Oval 190">
            <a:extLst>
              <a:ext uri="{FF2B5EF4-FFF2-40B4-BE49-F238E27FC236}">
                <a16:creationId xmlns:a16="http://schemas.microsoft.com/office/drawing/2014/main" id="{DAA34BCD-0745-48B7-BB83-409FC6A4FF7C}"/>
              </a:ext>
            </a:extLst>
          </p:cNvPr>
          <p:cNvSpPr/>
          <p:nvPr/>
        </p:nvSpPr>
        <p:spPr>
          <a:xfrm>
            <a:off x="138526" y="3999938"/>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3</a:t>
            </a:r>
          </a:p>
        </p:txBody>
      </p:sp>
      <p:sp>
        <p:nvSpPr>
          <p:cNvPr id="192" name="Oval 191">
            <a:extLst>
              <a:ext uri="{FF2B5EF4-FFF2-40B4-BE49-F238E27FC236}">
                <a16:creationId xmlns:a16="http://schemas.microsoft.com/office/drawing/2014/main" id="{A43A658B-DC3B-4C84-A6C9-C20B20060635}"/>
              </a:ext>
            </a:extLst>
          </p:cNvPr>
          <p:cNvSpPr/>
          <p:nvPr/>
        </p:nvSpPr>
        <p:spPr>
          <a:xfrm>
            <a:off x="138526" y="4420284"/>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4</a:t>
            </a:r>
          </a:p>
        </p:txBody>
      </p:sp>
      <p:sp>
        <p:nvSpPr>
          <p:cNvPr id="193" name="Oval 192">
            <a:extLst>
              <a:ext uri="{FF2B5EF4-FFF2-40B4-BE49-F238E27FC236}">
                <a16:creationId xmlns:a16="http://schemas.microsoft.com/office/drawing/2014/main" id="{6C7F67EF-DFEF-4473-B27C-873F9F126CD4}"/>
              </a:ext>
            </a:extLst>
          </p:cNvPr>
          <p:cNvSpPr/>
          <p:nvPr/>
        </p:nvSpPr>
        <p:spPr>
          <a:xfrm>
            <a:off x="138526" y="4799780"/>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5</a:t>
            </a:r>
          </a:p>
        </p:txBody>
      </p:sp>
      <p:sp>
        <p:nvSpPr>
          <p:cNvPr id="194" name="Oval 193">
            <a:extLst>
              <a:ext uri="{FF2B5EF4-FFF2-40B4-BE49-F238E27FC236}">
                <a16:creationId xmlns:a16="http://schemas.microsoft.com/office/drawing/2014/main" id="{7A409E98-680F-46A3-ABA3-EFF7469F72D1}"/>
              </a:ext>
            </a:extLst>
          </p:cNvPr>
          <p:cNvSpPr/>
          <p:nvPr/>
        </p:nvSpPr>
        <p:spPr>
          <a:xfrm>
            <a:off x="138526" y="5676137"/>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6</a:t>
            </a:r>
          </a:p>
        </p:txBody>
      </p:sp>
      <p:sp>
        <p:nvSpPr>
          <p:cNvPr id="195" name="Oval 194">
            <a:extLst>
              <a:ext uri="{FF2B5EF4-FFF2-40B4-BE49-F238E27FC236}">
                <a16:creationId xmlns:a16="http://schemas.microsoft.com/office/drawing/2014/main" id="{2F95B0AE-B1FC-454F-92B8-AED4A9820E7F}"/>
              </a:ext>
            </a:extLst>
          </p:cNvPr>
          <p:cNvSpPr/>
          <p:nvPr/>
        </p:nvSpPr>
        <p:spPr>
          <a:xfrm>
            <a:off x="138526" y="6024425"/>
            <a:ext cx="263886" cy="256994"/>
          </a:xfrm>
          <a:prstGeom prst="ellipse">
            <a:avLst/>
          </a:prstGeom>
          <a:solidFill>
            <a:srgbClr val="78C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7</a:t>
            </a:r>
          </a:p>
        </p:txBody>
      </p:sp>
      <p:sp>
        <p:nvSpPr>
          <p:cNvPr id="107" name="Freeform 20">
            <a:extLst>
              <a:ext uri="{FF2B5EF4-FFF2-40B4-BE49-F238E27FC236}">
                <a16:creationId xmlns:a16="http://schemas.microsoft.com/office/drawing/2014/main" id="{0BB7D320-9EE0-48CD-9018-3277AA27EAA7}"/>
              </a:ext>
            </a:extLst>
          </p:cNvPr>
          <p:cNvSpPr>
            <a:spLocks/>
          </p:cNvSpPr>
          <p:nvPr/>
        </p:nvSpPr>
        <p:spPr bwMode="gray">
          <a:xfrm>
            <a:off x="10664295" y="6612655"/>
            <a:ext cx="67553" cy="44882"/>
          </a:xfrm>
          <a:custGeom>
            <a:avLst/>
            <a:gdLst>
              <a:gd name="T0" fmla="*/ 0 w 91"/>
              <a:gd name="T1" fmla="*/ 62 h 62"/>
              <a:gd name="T2" fmla="*/ 5 w 91"/>
              <a:gd name="T3" fmla="*/ 28 h 62"/>
              <a:gd name="T4" fmla="*/ 36 w 91"/>
              <a:gd name="T5" fmla="*/ 23 h 62"/>
              <a:gd name="T6" fmla="*/ 40 w 91"/>
              <a:gd name="T7" fmla="*/ 0 h 62"/>
              <a:gd name="T8" fmla="*/ 91 w 91"/>
              <a:gd name="T9" fmla="*/ 26 h 62"/>
              <a:gd name="T10" fmla="*/ 41 w 91"/>
              <a:gd name="T11" fmla="*/ 42 h 62"/>
              <a:gd name="T12" fmla="*/ 16 w 91"/>
              <a:gd name="T13" fmla="*/ 35 h 62"/>
              <a:gd name="T14" fmla="*/ 25 w 91"/>
              <a:gd name="T15" fmla="*/ 50 h 62"/>
              <a:gd name="T16" fmla="*/ 0 w 91"/>
              <a:gd name="T1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62">
                <a:moveTo>
                  <a:pt x="0" y="62"/>
                </a:moveTo>
                <a:lnTo>
                  <a:pt x="5" y="28"/>
                </a:lnTo>
                <a:lnTo>
                  <a:pt x="36" y="23"/>
                </a:lnTo>
                <a:lnTo>
                  <a:pt x="40" y="0"/>
                </a:lnTo>
                <a:lnTo>
                  <a:pt x="91" y="26"/>
                </a:lnTo>
                <a:lnTo>
                  <a:pt x="41" y="42"/>
                </a:lnTo>
                <a:lnTo>
                  <a:pt x="16" y="35"/>
                </a:lnTo>
                <a:lnTo>
                  <a:pt x="25" y="50"/>
                </a:lnTo>
                <a:lnTo>
                  <a:pt x="0" y="6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grpSp>
        <p:nvGrpSpPr>
          <p:cNvPr id="10" name="Group 9">
            <a:extLst>
              <a:ext uri="{FF2B5EF4-FFF2-40B4-BE49-F238E27FC236}">
                <a16:creationId xmlns:a16="http://schemas.microsoft.com/office/drawing/2014/main" id="{7EC87934-469F-437D-95E0-87CE19323D34}"/>
              </a:ext>
            </a:extLst>
          </p:cNvPr>
          <p:cNvGrpSpPr/>
          <p:nvPr/>
        </p:nvGrpSpPr>
        <p:grpSpPr>
          <a:xfrm>
            <a:off x="4242216" y="1933394"/>
            <a:ext cx="8062745" cy="4686500"/>
            <a:chOff x="4242216" y="1933394"/>
            <a:chExt cx="8062745" cy="4686500"/>
          </a:xfrm>
        </p:grpSpPr>
        <p:sp>
          <p:nvSpPr>
            <p:cNvPr id="90" name="Freeform 3">
              <a:extLst>
                <a:ext uri="{FF2B5EF4-FFF2-40B4-BE49-F238E27FC236}">
                  <a16:creationId xmlns:a16="http://schemas.microsoft.com/office/drawing/2014/main" id="{6720B2ED-5810-4CE7-96FA-32019D234D4D}"/>
                </a:ext>
              </a:extLst>
            </p:cNvPr>
            <p:cNvSpPr>
              <a:spLocks/>
            </p:cNvSpPr>
            <p:nvPr/>
          </p:nvSpPr>
          <p:spPr bwMode="gray">
            <a:xfrm>
              <a:off x="9397293" y="4869515"/>
              <a:ext cx="565948" cy="890392"/>
            </a:xfrm>
            <a:custGeom>
              <a:avLst/>
              <a:gdLst>
                <a:gd name="T0" fmla="*/ 0 w 755"/>
                <a:gd name="T1" fmla="*/ 43 h 1230"/>
                <a:gd name="T2" fmla="*/ 19 w 755"/>
                <a:gd name="T3" fmla="*/ 66 h 1230"/>
                <a:gd name="T4" fmla="*/ 0 w 755"/>
                <a:gd name="T5" fmla="*/ 826 h 1230"/>
                <a:gd name="T6" fmla="*/ 46 w 755"/>
                <a:gd name="T7" fmla="*/ 1193 h 1230"/>
                <a:gd name="T8" fmla="*/ 101 w 755"/>
                <a:gd name="T9" fmla="*/ 1206 h 1230"/>
                <a:gd name="T10" fmla="*/ 122 w 755"/>
                <a:gd name="T11" fmla="*/ 1090 h 1230"/>
                <a:gd name="T12" fmla="*/ 142 w 755"/>
                <a:gd name="T13" fmla="*/ 1121 h 1230"/>
                <a:gd name="T14" fmla="*/ 146 w 755"/>
                <a:gd name="T15" fmla="*/ 1177 h 1230"/>
                <a:gd name="T16" fmla="*/ 174 w 755"/>
                <a:gd name="T17" fmla="*/ 1205 h 1230"/>
                <a:gd name="T18" fmla="*/ 132 w 755"/>
                <a:gd name="T19" fmla="*/ 1230 h 1230"/>
                <a:gd name="T20" fmla="*/ 238 w 755"/>
                <a:gd name="T21" fmla="*/ 1202 h 1230"/>
                <a:gd name="T22" fmla="*/ 260 w 755"/>
                <a:gd name="T23" fmla="*/ 1167 h 1230"/>
                <a:gd name="T24" fmla="*/ 243 w 755"/>
                <a:gd name="T25" fmla="*/ 1148 h 1230"/>
                <a:gd name="T26" fmla="*/ 252 w 755"/>
                <a:gd name="T27" fmla="*/ 1119 h 1230"/>
                <a:gd name="T28" fmla="*/ 200 w 755"/>
                <a:gd name="T29" fmla="*/ 1069 h 1230"/>
                <a:gd name="T30" fmla="*/ 204 w 755"/>
                <a:gd name="T31" fmla="*/ 1030 h 1230"/>
                <a:gd name="T32" fmla="*/ 755 w 755"/>
                <a:gd name="T33" fmla="*/ 980 h 1230"/>
                <a:gd name="T34" fmla="*/ 708 w 755"/>
                <a:gd name="T35" fmla="*/ 785 h 1230"/>
                <a:gd name="T36" fmla="*/ 716 w 755"/>
                <a:gd name="T37" fmla="*/ 716 h 1230"/>
                <a:gd name="T38" fmla="*/ 739 w 755"/>
                <a:gd name="T39" fmla="*/ 670 h 1230"/>
                <a:gd name="T40" fmla="*/ 720 w 755"/>
                <a:gd name="T41" fmla="*/ 606 h 1230"/>
                <a:gd name="T42" fmla="*/ 667 w 755"/>
                <a:gd name="T43" fmla="*/ 518 h 1230"/>
                <a:gd name="T44" fmla="*/ 525 w 755"/>
                <a:gd name="T45" fmla="*/ 0 h 1230"/>
                <a:gd name="T46" fmla="*/ 0 w 755"/>
                <a:gd name="T47" fmla="*/ 43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55" h="1230">
                  <a:moveTo>
                    <a:pt x="0" y="43"/>
                  </a:moveTo>
                  <a:lnTo>
                    <a:pt x="19" y="66"/>
                  </a:lnTo>
                  <a:lnTo>
                    <a:pt x="0" y="826"/>
                  </a:lnTo>
                  <a:lnTo>
                    <a:pt x="46" y="1193"/>
                  </a:lnTo>
                  <a:lnTo>
                    <a:pt x="101" y="1206"/>
                  </a:lnTo>
                  <a:lnTo>
                    <a:pt x="122" y="1090"/>
                  </a:lnTo>
                  <a:lnTo>
                    <a:pt x="142" y="1121"/>
                  </a:lnTo>
                  <a:lnTo>
                    <a:pt x="146" y="1177"/>
                  </a:lnTo>
                  <a:lnTo>
                    <a:pt x="174" y="1205"/>
                  </a:lnTo>
                  <a:lnTo>
                    <a:pt x="132" y="1230"/>
                  </a:lnTo>
                  <a:lnTo>
                    <a:pt x="238" y="1202"/>
                  </a:lnTo>
                  <a:lnTo>
                    <a:pt x="260" y="1167"/>
                  </a:lnTo>
                  <a:lnTo>
                    <a:pt x="243" y="1148"/>
                  </a:lnTo>
                  <a:lnTo>
                    <a:pt x="252" y="1119"/>
                  </a:lnTo>
                  <a:lnTo>
                    <a:pt x="200" y="1069"/>
                  </a:lnTo>
                  <a:lnTo>
                    <a:pt x="204" y="1030"/>
                  </a:lnTo>
                  <a:lnTo>
                    <a:pt x="755" y="980"/>
                  </a:lnTo>
                  <a:lnTo>
                    <a:pt x="708" y="785"/>
                  </a:lnTo>
                  <a:lnTo>
                    <a:pt x="716" y="716"/>
                  </a:lnTo>
                  <a:lnTo>
                    <a:pt x="739" y="670"/>
                  </a:lnTo>
                  <a:lnTo>
                    <a:pt x="720" y="606"/>
                  </a:lnTo>
                  <a:lnTo>
                    <a:pt x="667" y="518"/>
                  </a:lnTo>
                  <a:lnTo>
                    <a:pt x="525" y="0"/>
                  </a:lnTo>
                  <a:lnTo>
                    <a:pt x="0" y="4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1" name="Freeform 4">
              <a:extLst>
                <a:ext uri="{FF2B5EF4-FFF2-40B4-BE49-F238E27FC236}">
                  <a16:creationId xmlns:a16="http://schemas.microsoft.com/office/drawing/2014/main" id="{8CF7D923-B0BF-477B-AF08-A173A4005CDA}"/>
                </a:ext>
              </a:extLst>
            </p:cNvPr>
            <p:cNvSpPr>
              <a:spLocks/>
            </p:cNvSpPr>
            <p:nvPr/>
          </p:nvSpPr>
          <p:spPr bwMode="gray">
            <a:xfrm>
              <a:off x="4524439" y="6537370"/>
              <a:ext cx="73558" cy="34747"/>
            </a:xfrm>
            <a:custGeom>
              <a:avLst/>
              <a:gdLst>
                <a:gd name="T0" fmla="*/ 0 w 98"/>
                <a:gd name="T1" fmla="*/ 48 h 48"/>
                <a:gd name="T2" fmla="*/ 25 w 98"/>
                <a:gd name="T3" fmla="*/ 22 h 48"/>
                <a:gd name="T4" fmla="*/ 92 w 98"/>
                <a:gd name="T5" fmla="*/ 0 h 48"/>
                <a:gd name="T6" fmla="*/ 98 w 98"/>
                <a:gd name="T7" fmla="*/ 9 h 48"/>
                <a:gd name="T8" fmla="*/ 0 w 98"/>
                <a:gd name="T9" fmla="*/ 48 h 48"/>
              </a:gdLst>
              <a:ahLst/>
              <a:cxnLst>
                <a:cxn ang="0">
                  <a:pos x="T0" y="T1"/>
                </a:cxn>
                <a:cxn ang="0">
                  <a:pos x="T2" y="T3"/>
                </a:cxn>
                <a:cxn ang="0">
                  <a:pos x="T4" y="T5"/>
                </a:cxn>
                <a:cxn ang="0">
                  <a:pos x="T6" y="T7"/>
                </a:cxn>
                <a:cxn ang="0">
                  <a:pos x="T8" y="T9"/>
                </a:cxn>
              </a:cxnLst>
              <a:rect l="0" t="0" r="r" b="b"/>
              <a:pathLst>
                <a:path w="98" h="48">
                  <a:moveTo>
                    <a:pt x="0" y="48"/>
                  </a:moveTo>
                  <a:lnTo>
                    <a:pt x="25" y="22"/>
                  </a:lnTo>
                  <a:lnTo>
                    <a:pt x="92" y="0"/>
                  </a:lnTo>
                  <a:lnTo>
                    <a:pt x="98" y="9"/>
                  </a:lnTo>
                  <a:lnTo>
                    <a:pt x="0" y="4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2" name="Freeform 5">
              <a:extLst>
                <a:ext uri="{FF2B5EF4-FFF2-40B4-BE49-F238E27FC236}">
                  <a16:creationId xmlns:a16="http://schemas.microsoft.com/office/drawing/2014/main" id="{63A537E9-9110-43C7-8DF6-883243BB5C3F}"/>
                </a:ext>
              </a:extLst>
            </p:cNvPr>
            <p:cNvSpPr>
              <a:spLocks/>
            </p:cNvSpPr>
            <p:nvPr/>
          </p:nvSpPr>
          <p:spPr bwMode="gray">
            <a:xfrm>
              <a:off x="4631023" y="6521445"/>
              <a:ext cx="43534" cy="28956"/>
            </a:xfrm>
            <a:custGeom>
              <a:avLst/>
              <a:gdLst>
                <a:gd name="T0" fmla="*/ 0 w 59"/>
                <a:gd name="T1" fmla="*/ 39 h 39"/>
                <a:gd name="T2" fmla="*/ 13 w 59"/>
                <a:gd name="T3" fmla="*/ 0 h 39"/>
                <a:gd name="T4" fmla="*/ 59 w 59"/>
                <a:gd name="T5" fmla="*/ 7 h 39"/>
                <a:gd name="T6" fmla="*/ 52 w 59"/>
                <a:gd name="T7" fmla="*/ 31 h 39"/>
                <a:gd name="T8" fmla="*/ 0 w 59"/>
                <a:gd name="T9" fmla="*/ 39 h 39"/>
              </a:gdLst>
              <a:ahLst/>
              <a:cxnLst>
                <a:cxn ang="0">
                  <a:pos x="T0" y="T1"/>
                </a:cxn>
                <a:cxn ang="0">
                  <a:pos x="T2" y="T3"/>
                </a:cxn>
                <a:cxn ang="0">
                  <a:pos x="T4" y="T5"/>
                </a:cxn>
                <a:cxn ang="0">
                  <a:pos x="T6" y="T7"/>
                </a:cxn>
                <a:cxn ang="0">
                  <a:pos x="T8" y="T9"/>
                </a:cxn>
              </a:cxnLst>
              <a:rect l="0" t="0" r="r" b="b"/>
              <a:pathLst>
                <a:path w="59" h="39">
                  <a:moveTo>
                    <a:pt x="0" y="39"/>
                  </a:moveTo>
                  <a:lnTo>
                    <a:pt x="13" y="0"/>
                  </a:lnTo>
                  <a:lnTo>
                    <a:pt x="59" y="7"/>
                  </a:lnTo>
                  <a:lnTo>
                    <a:pt x="52" y="31"/>
                  </a:lnTo>
                  <a:lnTo>
                    <a:pt x="0" y="3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3" name="Freeform 6">
              <a:extLst>
                <a:ext uri="{FF2B5EF4-FFF2-40B4-BE49-F238E27FC236}">
                  <a16:creationId xmlns:a16="http://schemas.microsoft.com/office/drawing/2014/main" id="{549D42FB-82F7-4B35-9F6A-E99537FF5BC6}"/>
                </a:ext>
              </a:extLst>
            </p:cNvPr>
            <p:cNvSpPr>
              <a:spLocks/>
            </p:cNvSpPr>
            <p:nvPr/>
          </p:nvSpPr>
          <p:spPr bwMode="gray">
            <a:xfrm>
              <a:off x="4727099" y="6488145"/>
              <a:ext cx="79563" cy="31851"/>
            </a:xfrm>
            <a:custGeom>
              <a:avLst/>
              <a:gdLst>
                <a:gd name="T0" fmla="*/ 0 w 107"/>
                <a:gd name="T1" fmla="*/ 44 h 44"/>
                <a:gd name="T2" fmla="*/ 25 w 107"/>
                <a:gd name="T3" fmla="*/ 0 h 44"/>
                <a:gd name="T4" fmla="*/ 90 w 107"/>
                <a:gd name="T5" fmla="*/ 0 h 44"/>
                <a:gd name="T6" fmla="*/ 107 w 107"/>
                <a:gd name="T7" fmla="*/ 40 h 44"/>
                <a:gd name="T8" fmla="*/ 36 w 107"/>
                <a:gd name="T9" fmla="*/ 31 h 44"/>
                <a:gd name="T10" fmla="*/ 0 w 107"/>
                <a:gd name="T11" fmla="*/ 44 h 44"/>
              </a:gdLst>
              <a:ahLst/>
              <a:cxnLst>
                <a:cxn ang="0">
                  <a:pos x="T0" y="T1"/>
                </a:cxn>
                <a:cxn ang="0">
                  <a:pos x="T2" y="T3"/>
                </a:cxn>
                <a:cxn ang="0">
                  <a:pos x="T4" y="T5"/>
                </a:cxn>
                <a:cxn ang="0">
                  <a:pos x="T6" y="T7"/>
                </a:cxn>
                <a:cxn ang="0">
                  <a:pos x="T8" y="T9"/>
                </a:cxn>
                <a:cxn ang="0">
                  <a:pos x="T10" y="T11"/>
                </a:cxn>
              </a:cxnLst>
              <a:rect l="0" t="0" r="r" b="b"/>
              <a:pathLst>
                <a:path w="107" h="44">
                  <a:moveTo>
                    <a:pt x="0" y="44"/>
                  </a:moveTo>
                  <a:lnTo>
                    <a:pt x="25" y="0"/>
                  </a:lnTo>
                  <a:lnTo>
                    <a:pt x="90" y="0"/>
                  </a:lnTo>
                  <a:lnTo>
                    <a:pt x="107" y="40"/>
                  </a:lnTo>
                  <a:lnTo>
                    <a:pt x="36" y="31"/>
                  </a:lnTo>
                  <a:lnTo>
                    <a:pt x="0" y="4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4" name="Freeform 7">
              <a:extLst>
                <a:ext uri="{FF2B5EF4-FFF2-40B4-BE49-F238E27FC236}">
                  <a16:creationId xmlns:a16="http://schemas.microsoft.com/office/drawing/2014/main" id="{2B4C996C-D902-4DB0-AE40-1B2799AA2532}"/>
                </a:ext>
              </a:extLst>
            </p:cNvPr>
            <p:cNvSpPr>
              <a:spLocks/>
            </p:cNvSpPr>
            <p:nvPr/>
          </p:nvSpPr>
          <p:spPr bwMode="gray">
            <a:xfrm>
              <a:off x="4802159" y="5380585"/>
              <a:ext cx="1436636" cy="1169815"/>
            </a:xfrm>
            <a:custGeom>
              <a:avLst/>
              <a:gdLst>
                <a:gd name="T0" fmla="*/ 157 w 1915"/>
                <a:gd name="T1" fmla="*/ 1476 h 1617"/>
                <a:gd name="T2" fmla="*/ 364 w 1915"/>
                <a:gd name="T3" fmla="*/ 1358 h 1617"/>
                <a:gd name="T4" fmla="*/ 371 w 1915"/>
                <a:gd name="T5" fmla="*/ 1215 h 1617"/>
                <a:gd name="T6" fmla="*/ 295 w 1915"/>
                <a:gd name="T7" fmla="*/ 1205 h 1617"/>
                <a:gd name="T8" fmla="*/ 150 w 1915"/>
                <a:gd name="T9" fmla="*/ 1198 h 1617"/>
                <a:gd name="T10" fmla="*/ 213 w 1915"/>
                <a:gd name="T11" fmla="*/ 1008 h 1617"/>
                <a:gd name="T12" fmla="*/ 83 w 1915"/>
                <a:gd name="T13" fmla="*/ 1006 h 1617"/>
                <a:gd name="T14" fmla="*/ 95 w 1915"/>
                <a:gd name="T15" fmla="*/ 941 h 1617"/>
                <a:gd name="T16" fmla="*/ 43 w 1915"/>
                <a:gd name="T17" fmla="*/ 870 h 1617"/>
                <a:gd name="T18" fmla="*/ 229 w 1915"/>
                <a:gd name="T19" fmla="*/ 755 h 1617"/>
                <a:gd name="T20" fmla="*/ 335 w 1915"/>
                <a:gd name="T21" fmla="*/ 645 h 1617"/>
                <a:gd name="T22" fmla="*/ 182 w 1915"/>
                <a:gd name="T23" fmla="*/ 604 h 1617"/>
                <a:gd name="T24" fmla="*/ 271 w 1915"/>
                <a:gd name="T25" fmla="*/ 408 h 1617"/>
                <a:gd name="T26" fmla="*/ 400 w 1915"/>
                <a:gd name="T27" fmla="*/ 462 h 1617"/>
                <a:gd name="T28" fmla="*/ 424 w 1915"/>
                <a:gd name="T29" fmla="*/ 468 h 1617"/>
                <a:gd name="T30" fmla="*/ 322 w 1915"/>
                <a:gd name="T31" fmla="*/ 365 h 1617"/>
                <a:gd name="T32" fmla="*/ 289 w 1915"/>
                <a:gd name="T33" fmla="*/ 157 h 1617"/>
                <a:gd name="T34" fmla="*/ 544 w 1915"/>
                <a:gd name="T35" fmla="*/ 51 h 1617"/>
                <a:gd name="T36" fmla="*/ 675 w 1915"/>
                <a:gd name="T37" fmla="*/ 0 h 1617"/>
                <a:gd name="T38" fmla="*/ 759 w 1915"/>
                <a:gd name="T39" fmla="*/ 79 h 1617"/>
                <a:gd name="T40" fmla="*/ 945 w 1915"/>
                <a:gd name="T41" fmla="*/ 137 h 1617"/>
                <a:gd name="T42" fmla="*/ 1117 w 1915"/>
                <a:gd name="T43" fmla="*/ 170 h 1617"/>
                <a:gd name="T44" fmla="*/ 1368 w 1915"/>
                <a:gd name="T45" fmla="*/ 1164 h 1617"/>
                <a:gd name="T46" fmla="*/ 1525 w 1915"/>
                <a:gd name="T47" fmla="*/ 1192 h 1617"/>
                <a:gd name="T48" fmla="*/ 1605 w 1915"/>
                <a:gd name="T49" fmla="*/ 1218 h 1617"/>
                <a:gd name="T50" fmla="*/ 1838 w 1915"/>
                <a:gd name="T51" fmla="*/ 1465 h 1617"/>
                <a:gd name="T52" fmla="*/ 1890 w 1915"/>
                <a:gd name="T53" fmla="*/ 1617 h 1617"/>
                <a:gd name="T54" fmla="*/ 1859 w 1915"/>
                <a:gd name="T55" fmla="*/ 1561 h 1617"/>
                <a:gd name="T56" fmla="*/ 1798 w 1915"/>
                <a:gd name="T57" fmla="*/ 1542 h 1617"/>
                <a:gd name="T58" fmla="*/ 1780 w 1915"/>
                <a:gd name="T59" fmla="*/ 1501 h 1617"/>
                <a:gd name="T60" fmla="*/ 1758 w 1915"/>
                <a:gd name="T61" fmla="*/ 1461 h 1617"/>
                <a:gd name="T62" fmla="*/ 1689 w 1915"/>
                <a:gd name="T63" fmla="*/ 1412 h 1617"/>
                <a:gd name="T64" fmla="*/ 1654 w 1915"/>
                <a:gd name="T65" fmla="*/ 1331 h 1617"/>
                <a:gd name="T66" fmla="*/ 1627 w 1915"/>
                <a:gd name="T67" fmla="*/ 1309 h 1617"/>
                <a:gd name="T68" fmla="*/ 1570 w 1915"/>
                <a:gd name="T69" fmla="*/ 1218 h 1617"/>
                <a:gd name="T70" fmla="*/ 1666 w 1915"/>
                <a:gd name="T71" fmla="*/ 1354 h 1617"/>
                <a:gd name="T72" fmla="*/ 1668 w 1915"/>
                <a:gd name="T73" fmla="*/ 1409 h 1617"/>
                <a:gd name="T74" fmla="*/ 1642 w 1915"/>
                <a:gd name="T75" fmla="*/ 1437 h 1617"/>
                <a:gd name="T76" fmla="*/ 1582 w 1915"/>
                <a:gd name="T77" fmla="*/ 1314 h 1617"/>
                <a:gd name="T78" fmla="*/ 1532 w 1915"/>
                <a:gd name="T79" fmla="*/ 1268 h 1617"/>
                <a:gd name="T80" fmla="*/ 1516 w 1915"/>
                <a:gd name="T81" fmla="*/ 1319 h 1617"/>
                <a:gd name="T82" fmla="*/ 1349 w 1915"/>
                <a:gd name="T83" fmla="*/ 1182 h 1617"/>
                <a:gd name="T84" fmla="*/ 1282 w 1915"/>
                <a:gd name="T85" fmla="*/ 1198 h 1617"/>
                <a:gd name="T86" fmla="*/ 1048 w 1915"/>
                <a:gd name="T87" fmla="*/ 1150 h 1617"/>
                <a:gd name="T88" fmla="*/ 997 w 1915"/>
                <a:gd name="T89" fmla="*/ 1106 h 1617"/>
                <a:gd name="T90" fmla="*/ 920 w 1915"/>
                <a:gd name="T91" fmla="*/ 1081 h 1617"/>
                <a:gd name="T92" fmla="*/ 913 w 1915"/>
                <a:gd name="T93" fmla="*/ 1097 h 1617"/>
                <a:gd name="T94" fmla="*/ 972 w 1915"/>
                <a:gd name="T95" fmla="*/ 1195 h 1617"/>
                <a:gd name="T96" fmla="*/ 863 w 1915"/>
                <a:gd name="T97" fmla="*/ 1169 h 1617"/>
                <a:gd name="T98" fmla="*/ 835 w 1915"/>
                <a:gd name="T99" fmla="*/ 1202 h 1617"/>
                <a:gd name="T100" fmla="*/ 742 w 1915"/>
                <a:gd name="T101" fmla="*/ 1237 h 1617"/>
                <a:gd name="T102" fmla="*/ 756 w 1915"/>
                <a:gd name="T103" fmla="*/ 1198 h 1617"/>
                <a:gd name="T104" fmla="*/ 862 w 1915"/>
                <a:gd name="T105" fmla="*/ 1021 h 1617"/>
                <a:gd name="T106" fmla="*/ 686 w 1915"/>
                <a:gd name="T107" fmla="*/ 1131 h 1617"/>
                <a:gd name="T108" fmla="*/ 614 w 1915"/>
                <a:gd name="T109" fmla="*/ 1279 h 1617"/>
                <a:gd name="T110" fmla="*/ 218 w 1915"/>
                <a:gd name="T111" fmla="*/ 1505 h 1617"/>
                <a:gd name="T112" fmla="*/ 50 w 1915"/>
                <a:gd name="T113" fmla="*/ 1552 h 1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15" h="1617">
                  <a:moveTo>
                    <a:pt x="0" y="1544"/>
                  </a:moveTo>
                  <a:lnTo>
                    <a:pt x="16" y="1521"/>
                  </a:lnTo>
                  <a:lnTo>
                    <a:pt x="30" y="1523"/>
                  </a:lnTo>
                  <a:lnTo>
                    <a:pt x="109" y="1466"/>
                  </a:lnTo>
                  <a:lnTo>
                    <a:pt x="157" y="1476"/>
                  </a:lnTo>
                  <a:lnTo>
                    <a:pt x="170" y="1498"/>
                  </a:lnTo>
                  <a:lnTo>
                    <a:pt x="173" y="1475"/>
                  </a:lnTo>
                  <a:lnTo>
                    <a:pt x="221" y="1442"/>
                  </a:lnTo>
                  <a:lnTo>
                    <a:pt x="296" y="1413"/>
                  </a:lnTo>
                  <a:lnTo>
                    <a:pt x="364" y="1358"/>
                  </a:lnTo>
                  <a:lnTo>
                    <a:pt x="380" y="1364"/>
                  </a:lnTo>
                  <a:lnTo>
                    <a:pt x="392" y="1293"/>
                  </a:lnTo>
                  <a:lnTo>
                    <a:pt x="431" y="1237"/>
                  </a:lnTo>
                  <a:lnTo>
                    <a:pt x="362" y="1243"/>
                  </a:lnTo>
                  <a:lnTo>
                    <a:pt x="371" y="1215"/>
                  </a:lnTo>
                  <a:lnTo>
                    <a:pt x="394" y="1217"/>
                  </a:lnTo>
                  <a:lnTo>
                    <a:pt x="372" y="1203"/>
                  </a:lnTo>
                  <a:lnTo>
                    <a:pt x="338" y="1236"/>
                  </a:lnTo>
                  <a:lnTo>
                    <a:pt x="335" y="1260"/>
                  </a:lnTo>
                  <a:lnTo>
                    <a:pt x="295" y="1205"/>
                  </a:lnTo>
                  <a:lnTo>
                    <a:pt x="282" y="1215"/>
                  </a:lnTo>
                  <a:lnTo>
                    <a:pt x="260" y="1188"/>
                  </a:lnTo>
                  <a:lnTo>
                    <a:pt x="208" y="1208"/>
                  </a:lnTo>
                  <a:lnTo>
                    <a:pt x="195" y="1212"/>
                  </a:lnTo>
                  <a:lnTo>
                    <a:pt x="150" y="1198"/>
                  </a:lnTo>
                  <a:lnTo>
                    <a:pt x="196" y="1160"/>
                  </a:lnTo>
                  <a:lnTo>
                    <a:pt x="183" y="1152"/>
                  </a:lnTo>
                  <a:lnTo>
                    <a:pt x="198" y="1125"/>
                  </a:lnTo>
                  <a:lnTo>
                    <a:pt x="190" y="1046"/>
                  </a:lnTo>
                  <a:lnTo>
                    <a:pt x="213" y="1008"/>
                  </a:lnTo>
                  <a:lnTo>
                    <a:pt x="174" y="1036"/>
                  </a:lnTo>
                  <a:lnTo>
                    <a:pt x="177" y="1060"/>
                  </a:lnTo>
                  <a:lnTo>
                    <a:pt x="143" y="1081"/>
                  </a:lnTo>
                  <a:lnTo>
                    <a:pt x="98" y="1066"/>
                  </a:lnTo>
                  <a:lnTo>
                    <a:pt x="83" y="1006"/>
                  </a:lnTo>
                  <a:lnTo>
                    <a:pt x="53" y="976"/>
                  </a:lnTo>
                  <a:lnTo>
                    <a:pt x="54" y="961"/>
                  </a:lnTo>
                  <a:lnTo>
                    <a:pt x="72" y="961"/>
                  </a:lnTo>
                  <a:lnTo>
                    <a:pt x="81" y="947"/>
                  </a:lnTo>
                  <a:lnTo>
                    <a:pt x="95" y="941"/>
                  </a:lnTo>
                  <a:lnTo>
                    <a:pt x="81" y="938"/>
                  </a:lnTo>
                  <a:lnTo>
                    <a:pt x="93" y="928"/>
                  </a:lnTo>
                  <a:lnTo>
                    <a:pt x="75" y="908"/>
                  </a:lnTo>
                  <a:lnTo>
                    <a:pt x="68" y="918"/>
                  </a:lnTo>
                  <a:lnTo>
                    <a:pt x="43" y="870"/>
                  </a:lnTo>
                  <a:lnTo>
                    <a:pt x="59" y="836"/>
                  </a:lnTo>
                  <a:lnTo>
                    <a:pt x="146" y="777"/>
                  </a:lnTo>
                  <a:lnTo>
                    <a:pt x="169" y="735"/>
                  </a:lnTo>
                  <a:lnTo>
                    <a:pt x="187" y="728"/>
                  </a:lnTo>
                  <a:lnTo>
                    <a:pt x="229" y="755"/>
                  </a:lnTo>
                  <a:lnTo>
                    <a:pt x="261" y="746"/>
                  </a:lnTo>
                  <a:lnTo>
                    <a:pt x="275" y="726"/>
                  </a:lnTo>
                  <a:lnTo>
                    <a:pt x="339" y="735"/>
                  </a:lnTo>
                  <a:lnTo>
                    <a:pt x="353" y="670"/>
                  </a:lnTo>
                  <a:lnTo>
                    <a:pt x="335" y="645"/>
                  </a:lnTo>
                  <a:lnTo>
                    <a:pt x="377" y="622"/>
                  </a:lnTo>
                  <a:lnTo>
                    <a:pt x="338" y="608"/>
                  </a:lnTo>
                  <a:lnTo>
                    <a:pt x="283" y="643"/>
                  </a:lnTo>
                  <a:lnTo>
                    <a:pt x="278" y="609"/>
                  </a:lnTo>
                  <a:lnTo>
                    <a:pt x="182" y="604"/>
                  </a:lnTo>
                  <a:lnTo>
                    <a:pt x="139" y="566"/>
                  </a:lnTo>
                  <a:lnTo>
                    <a:pt x="132" y="501"/>
                  </a:lnTo>
                  <a:lnTo>
                    <a:pt x="164" y="513"/>
                  </a:lnTo>
                  <a:lnTo>
                    <a:pt x="96" y="446"/>
                  </a:lnTo>
                  <a:lnTo>
                    <a:pt x="271" y="408"/>
                  </a:lnTo>
                  <a:lnTo>
                    <a:pt x="297" y="416"/>
                  </a:lnTo>
                  <a:lnTo>
                    <a:pt x="275" y="447"/>
                  </a:lnTo>
                  <a:lnTo>
                    <a:pt x="365" y="489"/>
                  </a:lnTo>
                  <a:lnTo>
                    <a:pt x="406" y="476"/>
                  </a:lnTo>
                  <a:lnTo>
                    <a:pt x="400" y="462"/>
                  </a:lnTo>
                  <a:lnTo>
                    <a:pt x="369" y="454"/>
                  </a:lnTo>
                  <a:lnTo>
                    <a:pt x="351" y="393"/>
                  </a:lnTo>
                  <a:lnTo>
                    <a:pt x="375" y="414"/>
                  </a:lnTo>
                  <a:lnTo>
                    <a:pt x="384" y="447"/>
                  </a:lnTo>
                  <a:lnTo>
                    <a:pt x="424" y="468"/>
                  </a:lnTo>
                  <a:lnTo>
                    <a:pt x="463" y="466"/>
                  </a:lnTo>
                  <a:lnTo>
                    <a:pt x="453" y="445"/>
                  </a:lnTo>
                  <a:lnTo>
                    <a:pt x="387" y="428"/>
                  </a:lnTo>
                  <a:lnTo>
                    <a:pt x="399" y="393"/>
                  </a:lnTo>
                  <a:lnTo>
                    <a:pt x="322" y="365"/>
                  </a:lnTo>
                  <a:lnTo>
                    <a:pt x="320" y="313"/>
                  </a:lnTo>
                  <a:lnTo>
                    <a:pt x="297" y="277"/>
                  </a:lnTo>
                  <a:lnTo>
                    <a:pt x="242" y="211"/>
                  </a:lnTo>
                  <a:lnTo>
                    <a:pt x="262" y="208"/>
                  </a:lnTo>
                  <a:lnTo>
                    <a:pt x="289" y="157"/>
                  </a:lnTo>
                  <a:lnTo>
                    <a:pt x="354" y="181"/>
                  </a:lnTo>
                  <a:lnTo>
                    <a:pt x="403" y="156"/>
                  </a:lnTo>
                  <a:lnTo>
                    <a:pt x="477" y="69"/>
                  </a:lnTo>
                  <a:lnTo>
                    <a:pt x="498" y="82"/>
                  </a:lnTo>
                  <a:lnTo>
                    <a:pt x="544" y="51"/>
                  </a:lnTo>
                  <a:lnTo>
                    <a:pt x="545" y="77"/>
                  </a:lnTo>
                  <a:lnTo>
                    <a:pt x="570" y="71"/>
                  </a:lnTo>
                  <a:lnTo>
                    <a:pt x="557" y="56"/>
                  </a:lnTo>
                  <a:lnTo>
                    <a:pt x="626" y="46"/>
                  </a:lnTo>
                  <a:lnTo>
                    <a:pt x="675" y="0"/>
                  </a:lnTo>
                  <a:lnTo>
                    <a:pt x="707" y="32"/>
                  </a:lnTo>
                  <a:lnTo>
                    <a:pt x="696" y="69"/>
                  </a:lnTo>
                  <a:lnTo>
                    <a:pt x="718" y="71"/>
                  </a:lnTo>
                  <a:lnTo>
                    <a:pt x="727" y="37"/>
                  </a:lnTo>
                  <a:lnTo>
                    <a:pt x="759" y="79"/>
                  </a:lnTo>
                  <a:lnTo>
                    <a:pt x="813" y="79"/>
                  </a:lnTo>
                  <a:lnTo>
                    <a:pt x="821" y="118"/>
                  </a:lnTo>
                  <a:lnTo>
                    <a:pt x="921" y="129"/>
                  </a:lnTo>
                  <a:lnTo>
                    <a:pt x="920" y="149"/>
                  </a:lnTo>
                  <a:lnTo>
                    <a:pt x="945" y="137"/>
                  </a:lnTo>
                  <a:lnTo>
                    <a:pt x="970" y="167"/>
                  </a:lnTo>
                  <a:lnTo>
                    <a:pt x="1022" y="157"/>
                  </a:lnTo>
                  <a:lnTo>
                    <a:pt x="1070" y="181"/>
                  </a:lnTo>
                  <a:lnTo>
                    <a:pt x="1117" y="159"/>
                  </a:lnTo>
                  <a:lnTo>
                    <a:pt x="1117" y="170"/>
                  </a:lnTo>
                  <a:lnTo>
                    <a:pt x="1135" y="166"/>
                  </a:lnTo>
                  <a:lnTo>
                    <a:pt x="1217" y="206"/>
                  </a:lnTo>
                  <a:lnTo>
                    <a:pt x="1278" y="1143"/>
                  </a:lnTo>
                  <a:lnTo>
                    <a:pt x="1370" y="1140"/>
                  </a:lnTo>
                  <a:lnTo>
                    <a:pt x="1368" y="1164"/>
                  </a:lnTo>
                  <a:lnTo>
                    <a:pt x="1399" y="1188"/>
                  </a:lnTo>
                  <a:lnTo>
                    <a:pt x="1455" y="1233"/>
                  </a:lnTo>
                  <a:lnTo>
                    <a:pt x="1465" y="1259"/>
                  </a:lnTo>
                  <a:lnTo>
                    <a:pt x="1512" y="1230"/>
                  </a:lnTo>
                  <a:lnTo>
                    <a:pt x="1525" y="1192"/>
                  </a:lnTo>
                  <a:lnTo>
                    <a:pt x="1551" y="1177"/>
                  </a:lnTo>
                  <a:lnTo>
                    <a:pt x="1557" y="1170"/>
                  </a:lnTo>
                  <a:lnTo>
                    <a:pt x="1588" y="1192"/>
                  </a:lnTo>
                  <a:lnTo>
                    <a:pt x="1585" y="1217"/>
                  </a:lnTo>
                  <a:lnTo>
                    <a:pt x="1605" y="1218"/>
                  </a:lnTo>
                  <a:lnTo>
                    <a:pt x="1617" y="1228"/>
                  </a:lnTo>
                  <a:lnTo>
                    <a:pt x="1627" y="1246"/>
                  </a:lnTo>
                  <a:lnTo>
                    <a:pt x="1657" y="1262"/>
                  </a:lnTo>
                  <a:lnTo>
                    <a:pt x="1796" y="1455"/>
                  </a:lnTo>
                  <a:lnTo>
                    <a:pt x="1838" y="1465"/>
                  </a:lnTo>
                  <a:lnTo>
                    <a:pt x="1908" y="1491"/>
                  </a:lnTo>
                  <a:lnTo>
                    <a:pt x="1915" y="1507"/>
                  </a:lnTo>
                  <a:lnTo>
                    <a:pt x="1900" y="1521"/>
                  </a:lnTo>
                  <a:lnTo>
                    <a:pt x="1903" y="1553"/>
                  </a:lnTo>
                  <a:lnTo>
                    <a:pt x="1890" y="1617"/>
                  </a:lnTo>
                  <a:lnTo>
                    <a:pt x="1882" y="1605"/>
                  </a:lnTo>
                  <a:lnTo>
                    <a:pt x="1869" y="1615"/>
                  </a:lnTo>
                  <a:lnTo>
                    <a:pt x="1854" y="1602"/>
                  </a:lnTo>
                  <a:lnTo>
                    <a:pt x="1876" y="1583"/>
                  </a:lnTo>
                  <a:lnTo>
                    <a:pt x="1859" y="1561"/>
                  </a:lnTo>
                  <a:lnTo>
                    <a:pt x="1859" y="1547"/>
                  </a:lnTo>
                  <a:lnTo>
                    <a:pt x="1838" y="1503"/>
                  </a:lnTo>
                  <a:lnTo>
                    <a:pt x="1825" y="1503"/>
                  </a:lnTo>
                  <a:lnTo>
                    <a:pt x="1802" y="1520"/>
                  </a:lnTo>
                  <a:lnTo>
                    <a:pt x="1798" y="1542"/>
                  </a:lnTo>
                  <a:lnTo>
                    <a:pt x="1777" y="1548"/>
                  </a:lnTo>
                  <a:lnTo>
                    <a:pt x="1774" y="1542"/>
                  </a:lnTo>
                  <a:lnTo>
                    <a:pt x="1790" y="1516"/>
                  </a:lnTo>
                  <a:lnTo>
                    <a:pt x="1794" y="1491"/>
                  </a:lnTo>
                  <a:lnTo>
                    <a:pt x="1780" y="1501"/>
                  </a:lnTo>
                  <a:lnTo>
                    <a:pt x="1776" y="1521"/>
                  </a:lnTo>
                  <a:lnTo>
                    <a:pt x="1727" y="1489"/>
                  </a:lnTo>
                  <a:lnTo>
                    <a:pt x="1729" y="1478"/>
                  </a:lnTo>
                  <a:lnTo>
                    <a:pt x="1754" y="1479"/>
                  </a:lnTo>
                  <a:lnTo>
                    <a:pt x="1758" y="1461"/>
                  </a:lnTo>
                  <a:lnTo>
                    <a:pt x="1774" y="1453"/>
                  </a:lnTo>
                  <a:lnTo>
                    <a:pt x="1772" y="1444"/>
                  </a:lnTo>
                  <a:lnTo>
                    <a:pt x="1747" y="1448"/>
                  </a:lnTo>
                  <a:lnTo>
                    <a:pt x="1739" y="1413"/>
                  </a:lnTo>
                  <a:lnTo>
                    <a:pt x="1689" y="1412"/>
                  </a:lnTo>
                  <a:lnTo>
                    <a:pt x="1676" y="1373"/>
                  </a:lnTo>
                  <a:lnTo>
                    <a:pt x="1689" y="1340"/>
                  </a:lnTo>
                  <a:lnTo>
                    <a:pt x="1672" y="1345"/>
                  </a:lnTo>
                  <a:lnTo>
                    <a:pt x="1664" y="1321"/>
                  </a:lnTo>
                  <a:lnTo>
                    <a:pt x="1654" y="1331"/>
                  </a:lnTo>
                  <a:lnTo>
                    <a:pt x="1646" y="1320"/>
                  </a:lnTo>
                  <a:lnTo>
                    <a:pt x="1657" y="1290"/>
                  </a:lnTo>
                  <a:lnTo>
                    <a:pt x="1647" y="1287"/>
                  </a:lnTo>
                  <a:lnTo>
                    <a:pt x="1643" y="1303"/>
                  </a:lnTo>
                  <a:lnTo>
                    <a:pt x="1627" y="1309"/>
                  </a:lnTo>
                  <a:lnTo>
                    <a:pt x="1607" y="1299"/>
                  </a:lnTo>
                  <a:lnTo>
                    <a:pt x="1604" y="1274"/>
                  </a:lnTo>
                  <a:lnTo>
                    <a:pt x="1579" y="1242"/>
                  </a:lnTo>
                  <a:lnTo>
                    <a:pt x="1581" y="1222"/>
                  </a:lnTo>
                  <a:lnTo>
                    <a:pt x="1570" y="1218"/>
                  </a:lnTo>
                  <a:lnTo>
                    <a:pt x="1568" y="1195"/>
                  </a:lnTo>
                  <a:lnTo>
                    <a:pt x="1564" y="1203"/>
                  </a:lnTo>
                  <a:lnTo>
                    <a:pt x="1575" y="1260"/>
                  </a:lnTo>
                  <a:lnTo>
                    <a:pt x="1596" y="1300"/>
                  </a:lnTo>
                  <a:lnTo>
                    <a:pt x="1666" y="1354"/>
                  </a:lnTo>
                  <a:lnTo>
                    <a:pt x="1667" y="1365"/>
                  </a:lnTo>
                  <a:lnTo>
                    <a:pt x="1649" y="1361"/>
                  </a:lnTo>
                  <a:lnTo>
                    <a:pt x="1648" y="1373"/>
                  </a:lnTo>
                  <a:lnTo>
                    <a:pt x="1657" y="1371"/>
                  </a:lnTo>
                  <a:lnTo>
                    <a:pt x="1668" y="1409"/>
                  </a:lnTo>
                  <a:lnTo>
                    <a:pt x="1712" y="1429"/>
                  </a:lnTo>
                  <a:lnTo>
                    <a:pt x="1734" y="1466"/>
                  </a:lnTo>
                  <a:lnTo>
                    <a:pt x="1682" y="1477"/>
                  </a:lnTo>
                  <a:lnTo>
                    <a:pt x="1657" y="1546"/>
                  </a:lnTo>
                  <a:lnTo>
                    <a:pt x="1642" y="1437"/>
                  </a:lnTo>
                  <a:lnTo>
                    <a:pt x="1633" y="1427"/>
                  </a:lnTo>
                  <a:lnTo>
                    <a:pt x="1631" y="1406"/>
                  </a:lnTo>
                  <a:lnTo>
                    <a:pt x="1640" y="1398"/>
                  </a:lnTo>
                  <a:lnTo>
                    <a:pt x="1597" y="1316"/>
                  </a:lnTo>
                  <a:lnTo>
                    <a:pt x="1582" y="1314"/>
                  </a:lnTo>
                  <a:lnTo>
                    <a:pt x="1572" y="1299"/>
                  </a:lnTo>
                  <a:lnTo>
                    <a:pt x="1558" y="1302"/>
                  </a:lnTo>
                  <a:lnTo>
                    <a:pt x="1549" y="1295"/>
                  </a:lnTo>
                  <a:lnTo>
                    <a:pt x="1539" y="1249"/>
                  </a:lnTo>
                  <a:lnTo>
                    <a:pt x="1532" y="1268"/>
                  </a:lnTo>
                  <a:lnTo>
                    <a:pt x="1497" y="1255"/>
                  </a:lnTo>
                  <a:lnTo>
                    <a:pt x="1490" y="1264"/>
                  </a:lnTo>
                  <a:lnTo>
                    <a:pt x="1534" y="1290"/>
                  </a:lnTo>
                  <a:lnTo>
                    <a:pt x="1513" y="1298"/>
                  </a:lnTo>
                  <a:lnTo>
                    <a:pt x="1516" y="1319"/>
                  </a:lnTo>
                  <a:lnTo>
                    <a:pt x="1479" y="1305"/>
                  </a:lnTo>
                  <a:lnTo>
                    <a:pt x="1433" y="1260"/>
                  </a:lnTo>
                  <a:lnTo>
                    <a:pt x="1364" y="1228"/>
                  </a:lnTo>
                  <a:lnTo>
                    <a:pt x="1316" y="1227"/>
                  </a:lnTo>
                  <a:lnTo>
                    <a:pt x="1349" y="1182"/>
                  </a:lnTo>
                  <a:lnTo>
                    <a:pt x="1366" y="1203"/>
                  </a:lnTo>
                  <a:lnTo>
                    <a:pt x="1368" y="1182"/>
                  </a:lnTo>
                  <a:lnTo>
                    <a:pt x="1340" y="1160"/>
                  </a:lnTo>
                  <a:lnTo>
                    <a:pt x="1322" y="1197"/>
                  </a:lnTo>
                  <a:lnTo>
                    <a:pt x="1282" y="1198"/>
                  </a:lnTo>
                  <a:lnTo>
                    <a:pt x="1107" y="1183"/>
                  </a:lnTo>
                  <a:lnTo>
                    <a:pt x="1113" y="1153"/>
                  </a:lnTo>
                  <a:lnTo>
                    <a:pt x="1096" y="1162"/>
                  </a:lnTo>
                  <a:lnTo>
                    <a:pt x="1074" y="1136"/>
                  </a:lnTo>
                  <a:lnTo>
                    <a:pt x="1048" y="1150"/>
                  </a:lnTo>
                  <a:lnTo>
                    <a:pt x="1037" y="1132"/>
                  </a:lnTo>
                  <a:lnTo>
                    <a:pt x="992" y="1152"/>
                  </a:lnTo>
                  <a:lnTo>
                    <a:pt x="990" y="1138"/>
                  </a:lnTo>
                  <a:lnTo>
                    <a:pt x="1011" y="1106"/>
                  </a:lnTo>
                  <a:lnTo>
                    <a:pt x="997" y="1106"/>
                  </a:lnTo>
                  <a:lnTo>
                    <a:pt x="1013" y="1096"/>
                  </a:lnTo>
                  <a:lnTo>
                    <a:pt x="961" y="1103"/>
                  </a:lnTo>
                  <a:lnTo>
                    <a:pt x="943" y="1084"/>
                  </a:lnTo>
                  <a:lnTo>
                    <a:pt x="925" y="1096"/>
                  </a:lnTo>
                  <a:lnTo>
                    <a:pt x="920" y="1081"/>
                  </a:lnTo>
                  <a:lnTo>
                    <a:pt x="932" y="1066"/>
                  </a:lnTo>
                  <a:lnTo>
                    <a:pt x="904" y="1075"/>
                  </a:lnTo>
                  <a:lnTo>
                    <a:pt x="908" y="1084"/>
                  </a:lnTo>
                  <a:lnTo>
                    <a:pt x="894" y="1099"/>
                  </a:lnTo>
                  <a:lnTo>
                    <a:pt x="913" y="1097"/>
                  </a:lnTo>
                  <a:lnTo>
                    <a:pt x="904" y="1124"/>
                  </a:lnTo>
                  <a:lnTo>
                    <a:pt x="925" y="1134"/>
                  </a:lnTo>
                  <a:lnTo>
                    <a:pt x="948" y="1147"/>
                  </a:lnTo>
                  <a:lnTo>
                    <a:pt x="978" y="1134"/>
                  </a:lnTo>
                  <a:lnTo>
                    <a:pt x="972" y="1195"/>
                  </a:lnTo>
                  <a:lnTo>
                    <a:pt x="922" y="1197"/>
                  </a:lnTo>
                  <a:lnTo>
                    <a:pt x="922" y="1181"/>
                  </a:lnTo>
                  <a:lnTo>
                    <a:pt x="904" y="1169"/>
                  </a:lnTo>
                  <a:lnTo>
                    <a:pt x="866" y="1185"/>
                  </a:lnTo>
                  <a:lnTo>
                    <a:pt x="863" y="1169"/>
                  </a:lnTo>
                  <a:lnTo>
                    <a:pt x="849" y="1183"/>
                  </a:lnTo>
                  <a:lnTo>
                    <a:pt x="847" y="1164"/>
                  </a:lnTo>
                  <a:lnTo>
                    <a:pt x="816" y="1160"/>
                  </a:lnTo>
                  <a:lnTo>
                    <a:pt x="839" y="1195"/>
                  </a:lnTo>
                  <a:lnTo>
                    <a:pt x="835" y="1202"/>
                  </a:lnTo>
                  <a:lnTo>
                    <a:pt x="822" y="1197"/>
                  </a:lnTo>
                  <a:lnTo>
                    <a:pt x="788" y="1217"/>
                  </a:lnTo>
                  <a:lnTo>
                    <a:pt x="781" y="1210"/>
                  </a:lnTo>
                  <a:lnTo>
                    <a:pt x="756" y="1255"/>
                  </a:lnTo>
                  <a:lnTo>
                    <a:pt x="742" y="1237"/>
                  </a:lnTo>
                  <a:lnTo>
                    <a:pt x="731" y="1248"/>
                  </a:lnTo>
                  <a:lnTo>
                    <a:pt x="707" y="1244"/>
                  </a:lnTo>
                  <a:lnTo>
                    <a:pt x="704" y="1221"/>
                  </a:lnTo>
                  <a:lnTo>
                    <a:pt x="736" y="1221"/>
                  </a:lnTo>
                  <a:lnTo>
                    <a:pt x="756" y="1198"/>
                  </a:lnTo>
                  <a:lnTo>
                    <a:pt x="703" y="1197"/>
                  </a:lnTo>
                  <a:lnTo>
                    <a:pt x="748" y="1091"/>
                  </a:lnTo>
                  <a:lnTo>
                    <a:pt x="823" y="1073"/>
                  </a:lnTo>
                  <a:lnTo>
                    <a:pt x="815" y="1049"/>
                  </a:lnTo>
                  <a:lnTo>
                    <a:pt x="862" y="1021"/>
                  </a:lnTo>
                  <a:lnTo>
                    <a:pt x="798" y="1039"/>
                  </a:lnTo>
                  <a:lnTo>
                    <a:pt x="809" y="984"/>
                  </a:lnTo>
                  <a:lnTo>
                    <a:pt x="777" y="1048"/>
                  </a:lnTo>
                  <a:lnTo>
                    <a:pt x="736" y="1067"/>
                  </a:lnTo>
                  <a:lnTo>
                    <a:pt x="686" y="1131"/>
                  </a:lnTo>
                  <a:lnTo>
                    <a:pt x="652" y="1131"/>
                  </a:lnTo>
                  <a:lnTo>
                    <a:pt x="671" y="1164"/>
                  </a:lnTo>
                  <a:lnTo>
                    <a:pt x="583" y="1234"/>
                  </a:lnTo>
                  <a:lnTo>
                    <a:pt x="622" y="1248"/>
                  </a:lnTo>
                  <a:lnTo>
                    <a:pt x="614" y="1279"/>
                  </a:lnTo>
                  <a:lnTo>
                    <a:pt x="419" y="1426"/>
                  </a:lnTo>
                  <a:lnTo>
                    <a:pt x="280" y="1465"/>
                  </a:lnTo>
                  <a:lnTo>
                    <a:pt x="320" y="1481"/>
                  </a:lnTo>
                  <a:lnTo>
                    <a:pt x="236" y="1527"/>
                  </a:lnTo>
                  <a:lnTo>
                    <a:pt x="218" y="1505"/>
                  </a:lnTo>
                  <a:lnTo>
                    <a:pt x="163" y="1527"/>
                  </a:lnTo>
                  <a:lnTo>
                    <a:pt x="118" y="1528"/>
                  </a:lnTo>
                  <a:lnTo>
                    <a:pt x="119" y="1502"/>
                  </a:lnTo>
                  <a:lnTo>
                    <a:pt x="65" y="1555"/>
                  </a:lnTo>
                  <a:lnTo>
                    <a:pt x="50" y="1552"/>
                  </a:lnTo>
                  <a:lnTo>
                    <a:pt x="49" y="1526"/>
                  </a:lnTo>
                  <a:lnTo>
                    <a:pt x="39" y="1552"/>
                  </a:lnTo>
                  <a:lnTo>
                    <a:pt x="0" y="1544"/>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95" name="Freeform 8">
              <a:extLst>
                <a:ext uri="{FF2B5EF4-FFF2-40B4-BE49-F238E27FC236}">
                  <a16:creationId xmlns:a16="http://schemas.microsoft.com/office/drawing/2014/main" id="{A190C20B-80DF-41B3-8731-04D5A80E5082}"/>
                </a:ext>
              </a:extLst>
            </p:cNvPr>
            <p:cNvSpPr>
              <a:spLocks/>
            </p:cNvSpPr>
            <p:nvPr/>
          </p:nvSpPr>
          <p:spPr bwMode="gray">
            <a:xfrm>
              <a:off x="5184962" y="6330336"/>
              <a:ext cx="142613" cy="138988"/>
            </a:xfrm>
            <a:custGeom>
              <a:avLst/>
              <a:gdLst>
                <a:gd name="T0" fmla="*/ 0 w 190"/>
                <a:gd name="T1" fmla="*/ 190 h 190"/>
                <a:gd name="T2" fmla="*/ 54 w 190"/>
                <a:gd name="T3" fmla="*/ 139 h 190"/>
                <a:gd name="T4" fmla="*/ 19 w 190"/>
                <a:gd name="T5" fmla="*/ 74 h 190"/>
                <a:gd name="T6" fmla="*/ 69 w 190"/>
                <a:gd name="T7" fmla="*/ 96 h 190"/>
                <a:gd name="T8" fmla="*/ 145 w 190"/>
                <a:gd name="T9" fmla="*/ 0 h 190"/>
                <a:gd name="T10" fmla="*/ 190 w 190"/>
                <a:gd name="T11" fmla="*/ 11 h 190"/>
                <a:gd name="T12" fmla="*/ 150 w 190"/>
                <a:gd name="T13" fmla="*/ 104 h 190"/>
                <a:gd name="T14" fmla="*/ 0 w 190"/>
                <a:gd name="T15" fmla="*/ 190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90">
                  <a:moveTo>
                    <a:pt x="0" y="190"/>
                  </a:moveTo>
                  <a:lnTo>
                    <a:pt x="54" y="139"/>
                  </a:lnTo>
                  <a:lnTo>
                    <a:pt x="19" y="74"/>
                  </a:lnTo>
                  <a:lnTo>
                    <a:pt x="69" y="96"/>
                  </a:lnTo>
                  <a:lnTo>
                    <a:pt x="145" y="0"/>
                  </a:lnTo>
                  <a:lnTo>
                    <a:pt x="190" y="11"/>
                  </a:lnTo>
                  <a:lnTo>
                    <a:pt x="150" y="104"/>
                  </a:lnTo>
                  <a:lnTo>
                    <a:pt x="0" y="19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6" name="Freeform 9">
              <a:extLst>
                <a:ext uri="{FF2B5EF4-FFF2-40B4-BE49-F238E27FC236}">
                  <a16:creationId xmlns:a16="http://schemas.microsoft.com/office/drawing/2014/main" id="{A40AA416-9D09-4778-9ECB-D0D677E938DC}"/>
                </a:ext>
              </a:extLst>
            </p:cNvPr>
            <p:cNvSpPr>
              <a:spLocks/>
            </p:cNvSpPr>
            <p:nvPr/>
          </p:nvSpPr>
          <p:spPr bwMode="gray">
            <a:xfrm>
              <a:off x="5943061" y="6324545"/>
              <a:ext cx="84066" cy="156361"/>
            </a:xfrm>
            <a:custGeom>
              <a:avLst/>
              <a:gdLst>
                <a:gd name="T0" fmla="*/ 0 w 114"/>
                <a:gd name="T1" fmla="*/ 58 h 217"/>
                <a:gd name="T2" fmla="*/ 25 w 114"/>
                <a:gd name="T3" fmla="*/ 0 h 217"/>
                <a:gd name="T4" fmla="*/ 82 w 114"/>
                <a:gd name="T5" fmla="*/ 56 h 217"/>
                <a:gd name="T6" fmla="*/ 114 w 114"/>
                <a:gd name="T7" fmla="*/ 217 h 217"/>
                <a:gd name="T8" fmla="*/ 0 w 114"/>
                <a:gd name="T9" fmla="*/ 58 h 217"/>
              </a:gdLst>
              <a:ahLst/>
              <a:cxnLst>
                <a:cxn ang="0">
                  <a:pos x="T0" y="T1"/>
                </a:cxn>
                <a:cxn ang="0">
                  <a:pos x="T2" y="T3"/>
                </a:cxn>
                <a:cxn ang="0">
                  <a:pos x="T4" y="T5"/>
                </a:cxn>
                <a:cxn ang="0">
                  <a:pos x="T6" y="T7"/>
                </a:cxn>
                <a:cxn ang="0">
                  <a:pos x="T8" y="T9"/>
                </a:cxn>
              </a:cxnLst>
              <a:rect l="0" t="0" r="r" b="b"/>
              <a:pathLst>
                <a:path w="114" h="217">
                  <a:moveTo>
                    <a:pt x="0" y="58"/>
                  </a:moveTo>
                  <a:lnTo>
                    <a:pt x="25" y="0"/>
                  </a:lnTo>
                  <a:lnTo>
                    <a:pt x="82" y="56"/>
                  </a:lnTo>
                  <a:lnTo>
                    <a:pt x="114" y="217"/>
                  </a:lnTo>
                  <a:lnTo>
                    <a:pt x="0" y="5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7" name="Freeform 10">
              <a:extLst>
                <a:ext uri="{FF2B5EF4-FFF2-40B4-BE49-F238E27FC236}">
                  <a16:creationId xmlns:a16="http://schemas.microsoft.com/office/drawing/2014/main" id="{12554C33-C017-48D5-B420-DC357839CEF9}"/>
                </a:ext>
              </a:extLst>
            </p:cNvPr>
            <p:cNvSpPr>
              <a:spLocks/>
            </p:cNvSpPr>
            <p:nvPr/>
          </p:nvSpPr>
          <p:spPr bwMode="gray">
            <a:xfrm>
              <a:off x="6070662" y="6480906"/>
              <a:ext cx="81064" cy="85420"/>
            </a:xfrm>
            <a:custGeom>
              <a:avLst/>
              <a:gdLst>
                <a:gd name="T0" fmla="*/ 0 w 108"/>
                <a:gd name="T1" fmla="*/ 0 h 117"/>
                <a:gd name="T2" fmla="*/ 13 w 108"/>
                <a:gd name="T3" fmla="*/ 79 h 117"/>
                <a:gd name="T4" fmla="*/ 108 w 108"/>
                <a:gd name="T5" fmla="*/ 117 h 117"/>
                <a:gd name="T6" fmla="*/ 55 w 108"/>
                <a:gd name="T7" fmla="*/ 1 h 117"/>
                <a:gd name="T8" fmla="*/ 0 w 108"/>
                <a:gd name="T9" fmla="*/ 0 h 117"/>
              </a:gdLst>
              <a:ahLst/>
              <a:cxnLst>
                <a:cxn ang="0">
                  <a:pos x="T0" y="T1"/>
                </a:cxn>
                <a:cxn ang="0">
                  <a:pos x="T2" y="T3"/>
                </a:cxn>
                <a:cxn ang="0">
                  <a:pos x="T4" y="T5"/>
                </a:cxn>
                <a:cxn ang="0">
                  <a:pos x="T6" y="T7"/>
                </a:cxn>
                <a:cxn ang="0">
                  <a:pos x="T8" y="T9"/>
                </a:cxn>
              </a:cxnLst>
              <a:rect l="0" t="0" r="r" b="b"/>
              <a:pathLst>
                <a:path w="108" h="117">
                  <a:moveTo>
                    <a:pt x="0" y="0"/>
                  </a:moveTo>
                  <a:lnTo>
                    <a:pt x="13" y="79"/>
                  </a:lnTo>
                  <a:lnTo>
                    <a:pt x="108" y="117"/>
                  </a:lnTo>
                  <a:lnTo>
                    <a:pt x="55" y="1"/>
                  </a:lnTo>
                  <a:lnTo>
                    <a:pt x="0" y="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8" name="Freeform 11">
              <a:extLst>
                <a:ext uri="{FF2B5EF4-FFF2-40B4-BE49-F238E27FC236}">
                  <a16:creationId xmlns:a16="http://schemas.microsoft.com/office/drawing/2014/main" id="{C0BCE256-DEE3-4F8C-BA0A-287C260E9194}"/>
                </a:ext>
              </a:extLst>
            </p:cNvPr>
            <p:cNvSpPr>
              <a:spLocks/>
            </p:cNvSpPr>
            <p:nvPr/>
          </p:nvSpPr>
          <p:spPr bwMode="gray">
            <a:xfrm>
              <a:off x="6162234" y="6480906"/>
              <a:ext cx="25520" cy="46329"/>
            </a:xfrm>
            <a:custGeom>
              <a:avLst/>
              <a:gdLst>
                <a:gd name="T0" fmla="*/ 0 w 34"/>
                <a:gd name="T1" fmla="*/ 62 h 62"/>
                <a:gd name="T2" fmla="*/ 7 w 34"/>
                <a:gd name="T3" fmla="*/ 0 h 62"/>
                <a:gd name="T4" fmla="*/ 34 w 34"/>
                <a:gd name="T5" fmla="*/ 53 h 62"/>
                <a:gd name="T6" fmla="*/ 0 w 34"/>
                <a:gd name="T7" fmla="*/ 62 h 62"/>
              </a:gdLst>
              <a:ahLst/>
              <a:cxnLst>
                <a:cxn ang="0">
                  <a:pos x="T0" y="T1"/>
                </a:cxn>
                <a:cxn ang="0">
                  <a:pos x="T2" y="T3"/>
                </a:cxn>
                <a:cxn ang="0">
                  <a:pos x="T4" y="T5"/>
                </a:cxn>
                <a:cxn ang="0">
                  <a:pos x="T6" y="T7"/>
                </a:cxn>
              </a:cxnLst>
              <a:rect l="0" t="0" r="r" b="b"/>
              <a:pathLst>
                <a:path w="34" h="62">
                  <a:moveTo>
                    <a:pt x="0" y="62"/>
                  </a:moveTo>
                  <a:lnTo>
                    <a:pt x="7" y="0"/>
                  </a:lnTo>
                  <a:lnTo>
                    <a:pt x="34" y="53"/>
                  </a:lnTo>
                  <a:lnTo>
                    <a:pt x="0" y="6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99" name="Freeform 12">
              <a:extLst>
                <a:ext uri="{FF2B5EF4-FFF2-40B4-BE49-F238E27FC236}">
                  <a16:creationId xmlns:a16="http://schemas.microsoft.com/office/drawing/2014/main" id="{6A02FCFC-1135-4FA1-BBEC-7269E5AE0424}"/>
                </a:ext>
              </a:extLst>
            </p:cNvPr>
            <p:cNvSpPr>
              <a:spLocks/>
            </p:cNvSpPr>
            <p:nvPr/>
          </p:nvSpPr>
          <p:spPr bwMode="gray">
            <a:xfrm>
              <a:off x="5254016" y="4317906"/>
              <a:ext cx="1017805" cy="1137964"/>
            </a:xfrm>
            <a:custGeom>
              <a:avLst/>
              <a:gdLst>
                <a:gd name="T0" fmla="*/ 0 w 1357"/>
                <a:gd name="T1" fmla="*/ 1074 h 1570"/>
                <a:gd name="T2" fmla="*/ 88 w 1357"/>
                <a:gd name="T3" fmla="*/ 999 h 1570"/>
                <a:gd name="T4" fmla="*/ 53 w 1357"/>
                <a:gd name="T5" fmla="*/ 939 h 1570"/>
                <a:gd name="T6" fmla="*/ 71 w 1357"/>
                <a:gd name="T7" fmla="*/ 853 h 1570"/>
                <a:gd name="T8" fmla="*/ 160 w 1357"/>
                <a:gd name="T9" fmla="*/ 705 h 1570"/>
                <a:gd name="T10" fmla="*/ 227 w 1357"/>
                <a:gd name="T11" fmla="*/ 663 h 1570"/>
                <a:gd name="T12" fmla="*/ 188 w 1357"/>
                <a:gd name="T13" fmla="*/ 611 h 1570"/>
                <a:gd name="T14" fmla="*/ 162 w 1357"/>
                <a:gd name="T15" fmla="*/ 464 h 1570"/>
                <a:gd name="T16" fmla="*/ 192 w 1357"/>
                <a:gd name="T17" fmla="*/ 203 h 1570"/>
                <a:gd name="T18" fmla="*/ 237 w 1357"/>
                <a:gd name="T19" fmla="*/ 188 h 1570"/>
                <a:gd name="T20" fmla="*/ 312 w 1357"/>
                <a:gd name="T21" fmla="*/ 233 h 1570"/>
                <a:gd name="T22" fmla="*/ 378 w 1357"/>
                <a:gd name="T23" fmla="*/ 0 h 1570"/>
                <a:gd name="T24" fmla="*/ 1357 w 1357"/>
                <a:gd name="T25" fmla="*/ 168 h 1570"/>
                <a:gd name="T26" fmla="*/ 1151 w 1357"/>
                <a:gd name="T27" fmla="*/ 1570 h 1570"/>
                <a:gd name="T28" fmla="*/ 852 w 1357"/>
                <a:gd name="T29" fmla="*/ 1525 h 1570"/>
                <a:gd name="T30" fmla="*/ 664 w 1357"/>
                <a:gd name="T31" fmla="*/ 1471 h 1570"/>
                <a:gd name="T32" fmla="*/ 281 w 1357"/>
                <a:gd name="T33" fmla="*/ 1246 h 1570"/>
                <a:gd name="T34" fmla="*/ 0 w 1357"/>
                <a:gd name="T35" fmla="*/ 1074 h 1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7" h="1570">
                  <a:moveTo>
                    <a:pt x="0" y="1074"/>
                  </a:moveTo>
                  <a:lnTo>
                    <a:pt x="88" y="999"/>
                  </a:lnTo>
                  <a:lnTo>
                    <a:pt x="53" y="939"/>
                  </a:lnTo>
                  <a:lnTo>
                    <a:pt x="71" y="853"/>
                  </a:lnTo>
                  <a:lnTo>
                    <a:pt x="160" y="705"/>
                  </a:lnTo>
                  <a:lnTo>
                    <a:pt x="227" y="663"/>
                  </a:lnTo>
                  <a:lnTo>
                    <a:pt x="188" y="611"/>
                  </a:lnTo>
                  <a:lnTo>
                    <a:pt x="162" y="464"/>
                  </a:lnTo>
                  <a:lnTo>
                    <a:pt x="192" y="203"/>
                  </a:lnTo>
                  <a:lnTo>
                    <a:pt x="237" y="188"/>
                  </a:lnTo>
                  <a:lnTo>
                    <a:pt x="312" y="233"/>
                  </a:lnTo>
                  <a:lnTo>
                    <a:pt x="378" y="0"/>
                  </a:lnTo>
                  <a:lnTo>
                    <a:pt x="1357" y="168"/>
                  </a:lnTo>
                  <a:lnTo>
                    <a:pt x="1151" y="1570"/>
                  </a:lnTo>
                  <a:lnTo>
                    <a:pt x="852" y="1525"/>
                  </a:lnTo>
                  <a:lnTo>
                    <a:pt x="664" y="1471"/>
                  </a:lnTo>
                  <a:lnTo>
                    <a:pt x="281" y="1246"/>
                  </a:lnTo>
                  <a:lnTo>
                    <a:pt x="0" y="1074"/>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00" name="Freeform 13">
              <a:extLst>
                <a:ext uri="{FF2B5EF4-FFF2-40B4-BE49-F238E27FC236}">
                  <a16:creationId xmlns:a16="http://schemas.microsoft.com/office/drawing/2014/main" id="{2735BD32-3A6F-48BB-9D45-5E1B204F7528}"/>
                </a:ext>
              </a:extLst>
            </p:cNvPr>
            <p:cNvSpPr>
              <a:spLocks/>
            </p:cNvSpPr>
            <p:nvPr/>
          </p:nvSpPr>
          <p:spPr bwMode="gray">
            <a:xfrm>
              <a:off x="8412514" y="4645107"/>
              <a:ext cx="750594" cy="651506"/>
            </a:xfrm>
            <a:custGeom>
              <a:avLst/>
              <a:gdLst>
                <a:gd name="T0" fmla="*/ 0 w 1001"/>
                <a:gd name="T1" fmla="*/ 29 h 900"/>
                <a:gd name="T2" fmla="*/ 40 w 1001"/>
                <a:gd name="T3" fmla="*/ 309 h 900"/>
                <a:gd name="T4" fmla="*/ 33 w 1001"/>
                <a:gd name="T5" fmla="*/ 743 h 900"/>
                <a:gd name="T6" fmla="*/ 53 w 1001"/>
                <a:gd name="T7" fmla="*/ 768 h 900"/>
                <a:gd name="T8" fmla="*/ 124 w 1001"/>
                <a:gd name="T9" fmla="*/ 766 h 900"/>
                <a:gd name="T10" fmla="*/ 127 w 1001"/>
                <a:gd name="T11" fmla="*/ 900 h 900"/>
                <a:gd name="T12" fmla="*/ 723 w 1001"/>
                <a:gd name="T13" fmla="*/ 892 h 900"/>
                <a:gd name="T14" fmla="*/ 710 w 1001"/>
                <a:gd name="T15" fmla="*/ 755 h 900"/>
                <a:gd name="T16" fmla="*/ 762 w 1001"/>
                <a:gd name="T17" fmla="*/ 606 h 900"/>
                <a:gd name="T18" fmla="*/ 836 w 1001"/>
                <a:gd name="T19" fmla="*/ 502 h 900"/>
                <a:gd name="T20" fmla="*/ 833 w 1001"/>
                <a:gd name="T21" fmla="*/ 473 h 900"/>
                <a:gd name="T22" fmla="*/ 887 w 1001"/>
                <a:gd name="T23" fmla="*/ 381 h 900"/>
                <a:gd name="T24" fmla="*/ 917 w 1001"/>
                <a:gd name="T25" fmla="*/ 279 h 900"/>
                <a:gd name="T26" fmla="*/ 905 w 1001"/>
                <a:gd name="T27" fmla="*/ 271 h 900"/>
                <a:gd name="T28" fmla="*/ 956 w 1001"/>
                <a:gd name="T29" fmla="*/ 232 h 900"/>
                <a:gd name="T30" fmla="*/ 1001 w 1001"/>
                <a:gd name="T31" fmla="*/ 141 h 900"/>
                <a:gd name="T32" fmla="*/ 985 w 1001"/>
                <a:gd name="T33" fmla="*/ 121 h 900"/>
                <a:gd name="T34" fmla="*/ 852 w 1001"/>
                <a:gd name="T35" fmla="*/ 128 h 900"/>
                <a:gd name="T36" fmla="*/ 888 w 1001"/>
                <a:gd name="T37" fmla="*/ 78 h 900"/>
                <a:gd name="T38" fmla="*/ 878 w 1001"/>
                <a:gd name="T39" fmla="*/ 0 h 900"/>
                <a:gd name="T40" fmla="*/ 0 w 1001"/>
                <a:gd name="T41" fmla="*/ 29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1" h="900">
                  <a:moveTo>
                    <a:pt x="0" y="29"/>
                  </a:moveTo>
                  <a:lnTo>
                    <a:pt x="40" y="309"/>
                  </a:lnTo>
                  <a:lnTo>
                    <a:pt x="33" y="743"/>
                  </a:lnTo>
                  <a:lnTo>
                    <a:pt x="53" y="768"/>
                  </a:lnTo>
                  <a:lnTo>
                    <a:pt x="124" y="766"/>
                  </a:lnTo>
                  <a:lnTo>
                    <a:pt x="127" y="900"/>
                  </a:lnTo>
                  <a:lnTo>
                    <a:pt x="723" y="892"/>
                  </a:lnTo>
                  <a:lnTo>
                    <a:pt x="710" y="755"/>
                  </a:lnTo>
                  <a:lnTo>
                    <a:pt x="762" y="606"/>
                  </a:lnTo>
                  <a:lnTo>
                    <a:pt x="836" y="502"/>
                  </a:lnTo>
                  <a:lnTo>
                    <a:pt x="833" y="473"/>
                  </a:lnTo>
                  <a:lnTo>
                    <a:pt x="887" y="381"/>
                  </a:lnTo>
                  <a:lnTo>
                    <a:pt x="917" y="279"/>
                  </a:lnTo>
                  <a:lnTo>
                    <a:pt x="905" y="271"/>
                  </a:lnTo>
                  <a:lnTo>
                    <a:pt x="956" y="232"/>
                  </a:lnTo>
                  <a:lnTo>
                    <a:pt x="1001" y="141"/>
                  </a:lnTo>
                  <a:lnTo>
                    <a:pt x="985" y="121"/>
                  </a:lnTo>
                  <a:lnTo>
                    <a:pt x="852" y="128"/>
                  </a:lnTo>
                  <a:lnTo>
                    <a:pt x="888" y="78"/>
                  </a:lnTo>
                  <a:lnTo>
                    <a:pt x="878" y="0"/>
                  </a:lnTo>
                  <a:lnTo>
                    <a:pt x="0" y="2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1" name="Freeform 14">
              <a:extLst>
                <a:ext uri="{FF2B5EF4-FFF2-40B4-BE49-F238E27FC236}">
                  <a16:creationId xmlns:a16="http://schemas.microsoft.com/office/drawing/2014/main" id="{723B61E7-A9A7-426B-B08D-367A65D08013}"/>
                </a:ext>
              </a:extLst>
            </p:cNvPr>
            <p:cNvSpPr>
              <a:spLocks/>
            </p:cNvSpPr>
            <p:nvPr/>
          </p:nvSpPr>
          <p:spPr bwMode="gray">
            <a:xfrm>
              <a:off x="4242216" y="3088731"/>
              <a:ext cx="1182936" cy="1953070"/>
            </a:xfrm>
            <a:custGeom>
              <a:avLst/>
              <a:gdLst>
                <a:gd name="T0" fmla="*/ 37 w 1575"/>
                <a:gd name="T1" fmla="*/ 490 h 2698"/>
                <a:gd name="T2" fmla="*/ 57 w 1575"/>
                <a:gd name="T3" fmla="*/ 548 h 2698"/>
                <a:gd name="T4" fmla="*/ 11 w 1575"/>
                <a:gd name="T5" fmla="*/ 758 h 2698"/>
                <a:gd name="T6" fmla="*/ 39 w 1575"/>
                <a:gd name="T7" fmla="*/ 821 h 2698"/>
                <a:gd name="T8" fmla="*/ 164 w 1575"/>
                <a:gd name="T9" fmla="*/ 1099 h 2698"/>
                <a:gd name="T10" fmla="*/ 177 w 1575"/>
                <a:gd name="T11" fmla="*/ 1092 h 2698"/>
                <a:gd name="T12" fmla="*/ 183 w 1575"/>
                <a:gd name="T13" fmla="*/ 1030 h 2698"/>
                <a:gd name="T14" fmla="*/ 204 w 1575"/>
                <a:gd name="T15" fmla="*/ 1022 h 2698"/>
                <a:gd name="T16" fmla="*/ 225 w 1575"/>
                <a:gd name="T17" fmla="*/ 1037 h 2698"/>
                <a:gd name="T18" fmla="*/ 188 w 1575"/>
                <a:gd name="T19" fmla="*/ 1074 h 2698"/>
                <a:gd name="T20" fmla="*/ 203 w 1575"/>
                <a:gd name="T21" fmla="*/ 1094 h 2698"/>
                <a:gd name="T22" fmla="*/ 235 w 1575"/>
                <a:gd name="T23" fmla="*/ 1214 h 2698"/>
                <a:gd name="T24" fmla="*/ 215 w 1575"/>
                <a:gd name="T25" fmla="*/ 1207 h 2698"/>
                <a:gd name="T26" fmla="*/ 171 w 1575"/>
                <a:gd name="T27" fmla="*/ 1160 h 2698"/>
                <a:gd name="T28" fmla="*/ 183 w 1575"/>
                <a:gd name="T29" fmla="*/ 1114 h 2698"/>
                <a:gd name="T30" fmla="*/ 162 w 1575"/>
                <a:gd name="T31" fmla="*/ 1116 h 2698"/>
                <a:gd name="T32" fmla="*/ 138 w 1575"/>
                <a:gd name="T33" fmla="*/ 1167 h 2698"/>
                <a:gd name="T34" fmla="*/ 145 w 1575"/>
                <a:gd name="T35" fmla="*/ 1276 h 2698"/>
                <a:gd name="T36" fmla="*/ 173 w 1575"/>
                <a:gd name="T37" fmla="*/ 1326 h 2698"/>
                <a:gd name="T38" fmla="*/ 229 w 1575"/>
                <a:gd name="T39" fmla="*/ 1369 h 2698"/>
                <a:gd name="T40" fmla="*/ 209 w 1575"/>
                <a:gd name="T41" fmla="*/ 1421 h 2698"/>
                <a:gd name="T42" fmla="*/ 177 w 1575"/>
                <a:gd name="T43" fmla="*/ 1431 h 2698"/>
                <a:gd name="T44" fmla="*/ 173 w 1575"/>
                <a:gd name="T45" fmla="*/ 1500 h 2698"/>
                <a:gd name="T46" fmla="*/ 249 w 1575"/>
                <a:gd name="T47" fmla="*/ 1661 h 2698"/>
                <a:gd name="T48" fmla="*/ 311 w 1575"/>
                <a:gd name="T49" fmla="*/ 1762 h 2698"/>
                <a:gd name="T50" fmla="*/ 301 w 1575"/>
                <a:gd name="T51" fmla="*/ 1821 h 2698"/>
                <a:gd name="T52" fmla="*/ 338 w 1575"/>
                <a:gd name="T53" fmla="*/ 1857 h 2698"/>
                <a:gd name="T54" fmla="*/ 323 w 1575"/>
                <a:gd name="T55" fmla="*/ 1896 h 2698"/>
                <a:gd name="T56" fmla="*/ 300 w 1575"/>
                <a:gd name="T57" fmla="*/ 1990 h 2698"/>
                <a:gd name="T58" fmla="*/ 327 w 1575"/>
                <a:gd name="T59" fmla="*/ 2025 h 2698"/>
                <a:gd name="T60" fmla="*/ 520 w 1575"/>
                <a:gd name="T61" fmla="*/ 2094 h 2698"/>
                <a:gd name="T62" fmla="*/ 598 w 1575"/>
                <a:gd name="T63" fmla="*/ 2199 h 2698"/>
                <a:gd name="T64" fmla="*/ 688 w 1575"/>
                <a:gd name="T65" fmla="*/ 2234 h 2698"/>
                <a:gd name="T66" fmla="*/ 690 w 1575"/>
                <a:gd name="T67" fmla="*/ 2298 h 2698"/>
                <a:gd name="T68" fmla="*/ 750 w 1575"/>
                <a:gd name="T69" fmla="*/ 2314 h 2698"/>
                <a:gd name="T70" fmla="*/ 832 w 1575"/>
                <a:gd name="T71" fmla="*/ 2423 h 2698"/>
                <a:gd name="T72" fmla="*/ 876 w 1575"/>
                <a:gd name="T73" fmla="*/ 2518 h 2698"/>
                <a:gd name="T74" fmla="*/ 878 w 1575"/>
                <a:gd name="T75" fmla="*/ 2662 h 2698"/>
                <a:gd name="T76" fmla="*/ 1436 w 1575"/>
                <a:gd name="T77" fmla="*/ 2698 h 2698"/>
                <a:gd name="T78" fmla="*/ 1401 w 1575"/>
                <a:gd name="T79" fmla="*/ 2638 h 2698"/>
                <a:gd name="T80" fmla="*/ 1419 w 1575"/>
                <a:gd name="T81" fmla="*/ 2552 h 2698"/>
                <a:gd name="T82" fmla="*/ 1508 w 1575"/>
                <a:gd name="T83" fmla="*/ 2404 h 2698"/>
                <a:gd name="T84" fmla="*/ 1575 w 1575"/>
                <a:gd name="T85" fmla="*/ 2362 h 2698"/>
                <a:gd name="T86" fmla="*/ 1536 w 1575"/>
                <a:gd name="T87" fmla="*/ 2310 h 2698"/>
                <a:gd name="T88" fmla="*/ 1510 w 1575"/>
                <a:gd name="T89" fmla="*/ 2163 h 2698"/>
                <a:gd name="T90" fmla="*/ 766 w 1575"/>
                <a:gd name="T91" fmla="*/ 1041 h 2698"/>
                <a:gd name="T92" fmla="*/ 708 w 1575"/>
                <a:gd name="T93" fmla="*/ 927 h 2698"/>
                <a:gd name="T94" fmla="*/ 896 w 1575"/>
                <a:gd name="T95" fmla="*/ 210 h 2698"/>
                <a:gd name="T96" fmla="*/ 152 w 1575"/>
                <a:gd name="T97" fmla="*/ 0 h 2698"/>
                <a:gd name="T98" fmla="*/ 130 w 1575"/>
                <a:gd name="T99" fmla="*/ 44 h 2698"/>
                <a:gd name="T100" fmla="*/ 137 w 1575"/>
                <a:gd name="T101" fmla="*/ 137 h 2698"/>
                <a:gd name="T102" fmla="*/ 0 w 1575"/>
                <a:gd name="T103" fmla="*/ 360 h 2698"/>
                <a:gd name="T104" fmla="*/ 37 w 1575"/>
                <a:gd name="T105" fmla="*/ 490 h 2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75" h="2698">
                  <a:moveTo>
                    <a:pt x="37" y="490"/>
                  </a:moveTo>
                  <a:lnTo>
                    <a:pt x="57" y="548"/>
                  </a:lnTo>
                  <a:lnTo>
                    <a:pt x="11" y="758"/>
                  </a:lnTo>
                  <a:lnTo>
                    <a:pt x="39" y="821"/>
                  </a:lnTo>
                  <a:lnTo>
                    <a:pt x="164" y="1099"/>
                  </a:lnTo>
                  <a:lnTo>
                    <a:pt x="177" y="1092"/>
                  </a:lnTo>
                  <a:lnTo>
                    <a:pt x="183" y="1030"/>
                  </a:lnTo>
                  <a:lnTo>
                    <a:pt x="204" y="1022"/>
                  </a:lnTo>
                  <a:lnTo>
                    <a:pt x="225" y="1037"/>
                  </a:lnTo>
                  <a:lnTo>
                    <a:pt x="188" y="1074"/>
                  </a:lnTo>
                  <a:lnTo>
                    <a:pt x="203" y="1094"/>
                  </a:lnTo>
                  <a:lnTo>
                    <a:pt x="235" y="1214"/>
                  </a:lnTo>
                  <a:lnTo>
                    <a:pt x="215" y="1207"/>
                  </a:lnTo>
                  <a:lnTo>
                    <a:pt x="171" y="1160"/>
                  </a:lnTo>
                  <a:lnTo>
                    <a:pt x="183" y="1114"/>
                  </a:lnTo>
                  <a:lnTo>
                    <a:pt x="162" y="1116"/>
                  </a:lnTo>
                  <a:lnTo>
                    <a:pt x="138" y="1167"/>
                  </a:lnTo>
                  <a:lnTo>
                    <a:pt x="145" y="1276"/>
                  </a:lnTo>
                  <a:lnTo>
                    <a:pt x="173" y="1326"/>
                  </a:lnTo>
                  <a:lnTo>
                    <a:pt x="229" y="1369"/>
                  </a:lnTo>
                  <a:lnTo>
                    <a:pt x="209" y="1421"/>
                  </a:lnTo>
                  <a:lnTo>
                    <a:pt x="177" y="1431"/>
                  </a:lnTo>
                  <a:lnTo>
                    <a:pt x="173" y="1500"/>
                  </a:lnTo>
                  <a:lnTo>
                    <a:pt x="249" y="1661"/>
                  </a:lnTo>
                  <a:lnTo>
                    <a:pt x="311" y="1762"/>
                  </a:lnTo>
                  <a:lnTo>
                    <a:pt x="301" y="1821"/>
                  </a:lnTo>
                  <a:lnTo>
                    <a:pt x="338" y="1857"/>
                  </a:lnTo>
                  <a:lnTo>
                    <a:pt x="323" y="1896"/>
                  </a:lnTo>
                  <a:lnTo>
                    <a:pt x="300" y="1990"/>
                  </a:lnTo>
                  <a:lnTo>
                    <a:pt x="327" y="2025"/>
                  </a:lnTo>
                  <a:lnTo>
                    <a:pt x="520" y="2094"/>
                  </a:lnTo>
                  <a:lnTo>
                    <a:pt x="598" y="2199"/>
                  </a:lnTo>
                  <a:lnTo>
                    <a:pt x="688" y="2234"/>
                  </a:lnTo>
                  <a:lnTo>
                    <a:pt x="690" y="2298"/>
                  </a:lnTo>
                  <a:lnTo>
                    <a:pt x="750" y="2314"/>
                  </a:lnTo>
                  <a:lnTo>
                    <a:pt x="832" y="2423"/>
                  </a:lnTo>
                  <a:lnTo>
                    <a:pt x="876" y="2518"/>
                  </a:lnTo>
                  <a:lnTo>
                    <a:pt x="878" y="2662"/>
                  </a:lnTo>
                  <a:lnTo>
                    <a:pt x="1436" y="2698"/>
                  </a:lnTo>
                  <a:lnTo>
                    <a:pt x="1401" y="2638"/>
                  </a:lnTo>
                  <a:lnTo>
                    <a:pt x="1419" y="2552"/>
                  </a:lnTo>
                  <a:lnTo>
                    <a:pt x="1508" y="2404"/>
                  </a:lnTo>
                  <a:lnTo>
                    <a:pt x="1575" y="2362"/>
                  </a:lnTo>
                  <a:lnTo>
                    <a:pt x="1536" y="2310"/>
                  </a:lnTo>
                  <a:lnTo>
                    <a:pt x="1510" y="2163"/>
                  </a:lnTo>
                  <a:lnTo>
                    <a:pt x="766" y="1041"/>
                  </a:lnTo>
                  <a:lnTo>
                    <a:pt x="708" y="927"/>
                  </a:lnTo>
                  <a:lnTo>
                    <a:pt x="896" y="210"/>
                  </a:lnTo>
                  <a:lnTo>
                    <a:pt x="152" y="0"/>
                  </a:lnTo>
                  <a:lnTo>
                    <a:pt x="130" y="44"/>
                  </a:lnTo>
                  <a:lnTo>
                    <a:pt x="137" y="137"/>
                  </a:lnTo>
                  <a:lnTo>
                    <a:pt x="0" y="360"/>
                  </a:lnTo>
                  <a:lnTo>
                    <a:pt x="37" y="490"/>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02" name="Freeform 15">
              <a:extLst>
                <a:ext uri="{FF2B5EF4-FFF2-40B4-BE49-F238E27FC236}">
                  <a16:creationId xmlns:a16="http://schemas.microsoft.com/office/drawing/2014/main" id="{5527006F-F31D-4BE4-937C-648778C92DA0}"/>
                </a:ext>
              </a:extLst>
            </p:cNvPr>
            <p:cNvSpPr>
              <a:spLocks/>
            </p:cNvSpPr>
            <p:nvPr/>
          </p:nvSpPr>
          <p:spPr bwMode="gray">
            <a:xfrm>
              <a:off x="6271821" y="3717073"/>
              <a:ext cx="1085358" cy="826689"/>
            </a:xfrm>
            <a:custGeom>
              <a:avLst/>
              <a:gdLst>
                <a:gd name="T0" fmla="*/ 0 w 1445"/>
                <a:gd name="T1" fmla="*/ 1000 h 1144"/>
                <a:gd name="T2" fmla="*/ 140 w 1445"/>
                <a:gd name="T3" fmla="*/ 0 h 1144"/>
                <a:gd name="T4" fmla="*/ 1070 w 1445"/>
                <a:gd name="T5" fmla="*/ 106 h 1144"/>
                <a:gd name="T6" fmla="*/ 1445 w 1445"/>
                <a:gd name="T7" fmla="*/ 137 h 1144"/>
                <a:gd name="T8" fmla="*/ 1429 w 1445"/>
                <a:gd name="T9" fmla="*/ 386 h 1144"/>
                <a:gd name="T10" fmla="*/ 1379 w 1445"/>
                <a:gd name="T11" fmla="*/ 1144 h 1144"/>
                <a:gd name="T12" fmla="*/ 1190 w 1445"/>
                <a:gd name="T13" fmla="*/ 1130 h 1144"/>
                <a:gd name="T14" fmla="*/ 596 w 1445"/>
                <a:gd name="T15" fmla="*/ 1078 h 1144"/>
                <a:gd name="T16" fmla="*/ 0 w 1445"/>
                <a:gd name="T17" fmla="*/ 100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5" h="1144">
                  <a:moveTo>
                    <a:pt x="0" y="1000"/>
                  </a:moveTo>
                  <a:lnTo>
                    <a:pt x="140" y="0"/>
                  </a:lnTo>
                  <a:lnTo>
                    <a:pt x="1070" y="106"/>
                  </a:lnTo>
                  <a:lnTo>
                    <a:pt x="1445" y="137"/>
                  </a:lnTo>
                  <a:lnTo>
                    <a:pt x="1429" y="386"/>
                  </a:lnTo>
                  <a:lnTo>
                    <a:pt x="1379" y="1144"/>
                  </a:lnTo>
                  <a:lnTo>
                    <a:pt x="1190" y="1130"/>
                  </a:lnTo>
                  <a:lnTo>
                    <a:pt x="596" y="1078"/>
                  </a:lnTo>
                  <a:lnTo>
                    <a:pt x="0" y="1000"/>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03" name="Freeform 16">
              <a:extLst>
                <a:ext uri="{FF2B5EF4-FFF2-40B4-BE49-F238E27FC236}">
                  <a16:creationId xmlns:a16="http://schemas.microsoft.com/office/drawing/2014/main" id="{992DA56A-AAD7-45C0-B5A5-43DF2F9472C0}"/>
                </a:ext>
              </a:extLst>
            </p:cNvPr>
            <p:cNvSpPr>
              <a:spLocks/>
            </p:cNvSpPr>
            <p:nvPr/>
          </p:nvSpPr>
          <p:spPr bwMode="gray">
            <a:xfrm>
              <a:off x="11308304" y="3269705"/>
              <a:ext cx="256703" cy="233094"/>
            </a:xfrm>
            <a:custGeom>
              <a:avLst/>
              <a:gdLst>
                <a:gd name="T0" fmla="*/ 0 w 341"/>
                <a:gd name="T1" fmla="*/ 65 h 324"/>
                <a:gd name="T2" fmla="*/ 28 w 341"/>
                <a:gd name="T3" fmla="*/ 235 h 324"/>
                <a:gd name="T4" fmla="*/ 27 w 341"/>
                <a:gd name="T5" fmla="*/ 324 h 324"/>
                <a:gd name="T6" fmla="*/ 55 w 341"/>
                <a:gd name="T7" fmla="*/ 316 h 324"/>
                <a:gd name="T8" fmla="*/ 69 w 341"/>
                <a:gd name="T9" fmla="*/ 291 h 324"/>
                <a:gd name="T10" fmla="*/ 119 w 341"/>
                <a:gd name="T11" fmla="*/ 271 h 324"/>
                <a:gd name="T12" fmla="*/ 143 w 341"/>
                <a:gd name="T13" fmla="*/ 226 h 324"/>
                <a:gd name="T14" fmla="*/ 156 w 341"/>
                <a:gd name="T15" fmla="*/ 235 h 324"/>
                <a:gd name="T16" fmla="*/ 193 w 341"/>
                <a:gd name="T17" fmla="*/ 220 h 324"/>
                <a:gd name="T18" fmla="*/ 244 w 341"/>
                <a:gd name="T19" fmla="*/ 209 h 324"/>
                <a:gd name="T20" fmla="*/ 248 w 341"/>
                <a:gd name="T21" fmla="*/ 193 h 324"/>
                <a:gd name="T22" fmla="*/ 262 w 341"/>
                <a:gd name="T23" fmla="*/ 201 h 324"/>
                <a:gd name="T24" fmla="*/ 279 w 341"/>
                <a:gd name="T25" fmla="*/ 187 h 324"/>
                <a:gd name="T26" fmla="*/ 306 w 341"/>
                <a:gd name="T27" fmla="*/ 182 h 324"/>
                <a:gd name="T28" fmla="*/ 341 w 341"/>
                <a:gd name="T29" fmla="*/ 164 h 324"/>
                <a:gd name="T30" fmla="*/ 308 w 341"/>
                <a:gd name="T31" fmla="*/ 0 h 324"/>
                <a:gd name="T32" fmla="*/ 0 w 341"/>
                <a:gd name="T33" fmla="*/ 65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1" h="324">
                  <a:moveTo>
                    <a:pt x="0" y="65"/>
                  </a:moveTo>
                  <a:lnTo>
                    <a:pt x="28" y="235"/>
                  </a:lnTo>
                  <a:lnTo>
                    <a:pt x="27" y="324"/>
                  </a:lnTo>
                  <a:lnTo>
                    <a:pt x="55" y="316"/>
                  </a:lnTo>
                  <a:lnTo>
                    <a:pt x="69" y="291"/>
                  </a:lnTo>
                  <a:lnTo>
                    <a:pt x="119" y="271"/>
                  </a:lnTo>
                  <a:lnTo>
                    <a:pt x="143" y="226"/>
                  </a:lnTo>
                  <a:lnTo>
                    <a:pt x="156" y="235"/>
                  </a:lnTo>
                  <a:lnTo>
                    <a:pt x="193" y="220"/>
                  </a:lnTo>
                  <a:lnTo>
                    <a:pt x="244" y="209"/>
                  </a:lnTo>
                  <a:lnTo>
                    <a:pt x="248" y="193"/>
                  </a:lnTo>
                  <a:lnTo>
                    <a:pt x="262" y="201"/>
                  </a:lnTo>
                  <a:lnTo>
                    <a:pt x="279" y="187"/>
                  </a:lnTo>
                  <a:lnTo>
                    <a:pt x="306" y="182"/>
                  </a:lnTo>
                  <a:lnTo>
                    <a:pt x="341" y="164"/>
                  </a:lnTo>
                  <a:lnTo>
                    <a:pt x="308" y="0"/>
                  </a:lnTo>
                  <a:lnTo>
                    <a:pt x="0" y="65"/>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04" name="Freeform 17">
              <a:extLst>
                <a:ext uri="{FF2B5EF4-FFF2-40B4-BE49-F238E27FC236}">
                  <a16:creationId xmlns:a16="http://schemas.microsoft.com/office/drawing/2014/main" id="{D0A15139-FD9B-4944-8A8F-3C75FDCB51D0}"/>
                </a:ext>
              </a:extLst>
            </p:cNvPr>
            <p:cNvSpPr>
              <a:spLocks/>
            </p:cNvSpPr>
            <p:nvPr/>
          </p:nvSpPr>
          <p:spPr bwMode="gray">
            <a:xfrm>
              <a:off x="11086128" y="3773537"/>
              <a:ext cx="156123" cy="247572"/>
            </a:xfrm>
            <a:custGeom>
              <a:avLst/>
              <a:gdLst>
                <a:gd name="T0" fmla="*/ 0 w 208"/>
                <a:gd name="T1" fmla="*/ 34 h 343"/>
                <a:gd name="T2" fmla="*/ 29 w 208"/>
                <a:gd name="T3" fmla="*/ 0 h 343"/>
                <a:gd name="T4" fmla="*/ 69 w 208"/>
                <a:gd name="T5" fmla="*/ 0 h 343"/>
                <a:gd name="T6" fmla="*/ 55 w 208"/>
                <a:gd name="T7" fmla="*/ 36 h 343"/>
                <a:gd name="T8" fmla="*/ 43 w 208"/>
                <a:gd name="T9" fmla="*/ 49 h 343"/>
                <a:gd name="T10" fmla="*/ 51 w 208"/>
                <a:gd name="T11" fmla="*/ 86 h 343"/>
                <a:gd name="T12" fmla="*/ 72 w 208"/>
                <a:gd name="T13" fmla="*/ 111 h 343"/>
                <a:gd name="T14" fmla="*/ 102 w 208"/>
                <a:gd name="T15" fmla="*/ 141 h 343"/>
                <a:gd name="T16" fmla="*/ 111 w 208"/>
                <a:gd name="T17" fmla="*/ 181 h 343"/>
                <a:gd name="T18" fmla="*/ 133 w 208"/>
                <a:gd name="T19" fmla="*/ 208 h 343"/>
                <a:gd name="T20" fmla="*/ 152 w 208"/>
                <a:gd name="T21" fmla="*/ 228 h 343"/>
                <a:gd name="T22" fmla="*/ 183 w 208"/>
                <a:gd name="T23" fmla="*/ 240 h 343"/>
                <a:gd name="T24" fmla="*/ 199 w 208"/>
                <a:gd name="T25" fmla="*/ 271 h 343"/>
                <a:gd name="T26" fmla="*/ 173 w 208"/>
                <a:gd name="T27" fmla="*/ 297 h 343"/>
                <a:gd name="T28" fmla="*/ 200 w 208"/>
                <a:gd name="T29" fmla="*/ 291 h 343"/>
                <a:gd name="T30" fmla="*/ 208 w 208"/>
                <a:gd name="T31" fmla="*/ 318 h 343"/>
                <a:gd name="T32" fmla="*/ 153 w 208"/>
                <a:gd name="T33" fmla="*/ 330 h 343"/>
                <a:gd name="T34" fmla="*/ 83 w 208"/>
                <a:gd name="T35" fmla="*/ 343 h 343"/>
                <a:gd name="T36" fmla="*/ 78 w 208"/>
                <a:gd name="T37" fmla="*/ 319 h 343"/>
                <a:gd name="T38" fmla="*/ 0 w 208"/>
                <a:gd name="T39" fmla="*/ 34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8" h="343">
                  <a:moveTo>
                    <a:pt x="0" y="34"/>
                  </a:moveTo>
                  <a:lnTo>
                    <a:pt x="29" y="0"/>
                  </a:lnTo>
                  <a:lnTo>
                    <a:pt x="69" y="0"/>
                  </a:lnTo>
                  <a:lnTo>
                    <a:pt x="55" y="36"/>
                  </a:lnTo>
                  <a:lnTo>
                    <a:pt x="43" y="49"/>
                  </a:lnTo>
                  <a:lnTo>
                    <a:pt x="51" y="86"/>
                  </a:lnTo>
                  <a:lnTo>
                    <a:pt x="72" y="111"/>
                  </a:lnTo>
                  <a:lnTo>
                    <a:pt x="102" y="141"/>
                  </a:lnTo>
                  <a:lnTo>
                    <a:pt x="111" y="181"/>
                  </a:lnTo>
                  <a:lnTo>
                    <a:pt x="133" y="208"/>
                  </a:lnTo>
                  <a:lnTo>
                    <a:pt x="152" y="228"/>
                  </a:lnTo>
                  <a:lnTo>
                    <a:pt x="183" y="240"/>
                  </a:lnTo>
                  <a:lnTo>
                    <a:pt x="199" y="271"/>
                  </a:lnTo>
                  <a:lnTo>
                    <a:pt x="173" y="297"/>
                  </a:lnTo>
                  <a:lnTo>
                    <a:pt x="200" y="291"/>
                  </a:lnTo>
                  <a:lnTo>
                    <a:pt x="208" y="318"/>
                  </a:lnTo>
                  <a:lnTo>
                    <a:pt x="153" y="330"/>
                  </a:lnTo>
                  <a:lnTo>
                    <a:pt x="83" y="343"/>
                  </a:lnTo>
                  <a:lnTo>
                    <a:pt x="78" y="319"/>
                  </a:lnTo>
                  <a:lnTo>
                    <a:pt x="0" y="34"/>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05" name="Freeform 18">
              <a:extLst>
                <a:ext uri="{FF2B5EF4-FFF2-40B4-BE49-F238E27FC236}">
                  <a16:creationId xmlns:a16="http://schemas.microsoft.com/office/drawing/2014/main" id="{D2E7DB8D-8A39-4B8C-B0A3-E94FD92EAA21}"/>
                </a:ext>
              </a:extLst>
            </p:cNvPr>
            <p:cNvSpPr>
              <a:spLocks/>
            </p:cNvSpPr>
            <p:nvPr/>
          </p:nvSpPr>
          <p:spPr bwMode="gray">
            <a:xfrm>
              <a:off x="10927003" y="3966093"/>
              <a:ext cx="24019" cy="30404"/>
            </a:xfrm>
            <a:custGeom>
              <a:avLst/>
              <a:gdLst>
                <a:gd name="T0" fmla="*/ 0 w 32"/>
                <a:gd name="T1" fmla="*/ 12 h 43"/>
                <a:gd name="T2" fmla="*/ 21 w 32"/>
                <a:gd name="T3" fmla="*/ 0 h 43"/>
                <a:gd name="T4" fmla="*/ 32 w 32"/>
                <a:gd name="T5" fmla="*/ 24 h 43"/>
                <a:gd name="T6" fmla="*/ 21 w 32"/>
                <a:gd name="T7" fmla="*/ 43 h 43"/>
                <a:gd name="T8" fmla="*/ 0 w 32"/>
                <a:gd name="T9" fmla="*/ 12 h 43"/>
              </a:gdLst>
              <a:ahLst/>
              <a:cxnLst>
                <a:cxn ang="0">
                  <a:pos x="T0" y="T1"/>
                </a:cxn>
                <a:cxn ang="0">
                  <a:pos x="T2" y="T3"/>
                </a:cxn>
                <a:cxn ang="0">
                  <a:pos x="T4" y="T5"/>
                </a:cxn>
                <a:cxn ang="0">
                  <a:pos x="T6" y="T7"/>
                </a:cxn>
                <a:cxn ang="0">
                  <a:pos x="T8" y="T9"/>
                </a:cxn>
              </a:cxnLst>
              <a:rect l="0" t="0" r="r" b="b"/>
              <a:pathLst>
                <a:path w="32" h="43">
                  <a:moveTo>
                    <a:pt x="0" y="12"/>
                  </a:moveTo>
                  <a:lnTo>
                    <a:pt x="21" y="0"/>
                  </a:lnTo>
                  <a:lnTo>
                    <a:pt x="32" y="24"/>
                  </a:lnTo>
                  <a:lnTo>
                    <a:pt x="21" y="43"/>
                  </a:lnTo>
                  <a:lnTo>
                    <a:pt x="0" y="1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6" name="Freeform 19">
              <a:extLst>
                <a:ext uri="{FF2B5EF4-FFF2-40B4-BE49-F238E27FC236}">
                  <a16:creationId xmlns:a16="http://schemas.microsoft.com/office/drawing/2014/main" id="{AD5C57E6-F526-4609-BF5C-73C0E9EC6E44}"/>
                </a:ext>
              </a:extLst>
            </p:cNvPr>
            <p:cNvSpPr>
              <a:spLocks/>
            </p:cNvSpPr>
            <p:nvPr/>
          </p:nvSpPr>
          <p:spPr bwMode="gray">
            <a:xfrm>
              <a:off x="9547412" y="5549977"/>
              <a:ext cx="1351068" cy="988841"/>
            </a:xfrm>
            <a:custGeom>
              <a:avLst/>
              <a:gdLst>
                <a:gd name="T0" fmla="*/ 0 w 1801"/>
                <a:gd name="T1" fmla="*/ 130 h 1367"/>
                <a:gd name="T2" fmla="*/ 43 w 1801"/>
                <a:gd name="T3" fmla="*/ 209 h 1367"/>
                <a:gd name="T4" fmla="*/ 38 w 1801"/>
                <a:gd name="T5" fmla="*/ 263 h 1367"/>
                <a:gd name="T6" fmla="*/ 102 w 1801"/>
                <a:gd name="T7" fmla="*/ 222 h 1367"/>
                <a:gd name="T8" fmla="*/ 117 w 1801"/>
                <a:gd name="T9" fmla="*/ 212 h 1367"/>
                <a:gd name="T10" fmla="*/ 149 w 1801"/>
                <a:gd name="T11" fmla="*/ 208 h 1367"/>
                <a:gd name="T12" fmla="*/ 225 w 1801"/>
                <a:gd name="T13" fmla="*/ 214 h 1367"/>
                <a:gd name="T14" fmla="*/ 264 w 1801"/>
                <a:gd name="T15" fmla="*/ 199 h 1367"/>
                <a:gd name="T16" fmla="*/ 330 w 1801"/>
                <a:gd name="T17" fmla="*/ 202 h 1367"/>
                <a:gd name="T18" fmla="*/ 274 w 1801"/>
                <a:gd name="T19" fmla="*/ 220 h 1367"/>
                <a:gd name="T20" fmla="*/ 420 w 1801"/>
                <a:gd name="T21" fmla="*/ 269 h 1367"/>
                <a:gd name="T22" fmla="*/ 430 w 1801"/>
                <a:gd name="T23" fmla="*/ 260 h 1367"/>
                <a:gd name="T24" fmla="*/ 435 w 1801"/>
                <a:gd name="T25" fmla="*/ 274 h 1367"/>
                <a:gd name="T26" fmla="*/ 520 w 1801"/>
                <a:gd name="T27" fmla="*/ 334 h 1367"/>
                <a:gd name="T28" fmla="*/ 494 w 1801"/>
                <a:gd name="T29" fmla="*/ 327 h 1367"/>
                <a:gd name="T30" fmla="*/ 557 w 1801"/>
                <a:gd name="T31" fmla="*/ 357 h 1367"/>
                <a:gd name="T32" fmla="*/ 609 w 1801"/>
                <a:gd name="T33" fmla="*/ 332 h 1367"/>
                <a:gd name="T34" fmla="*/ 682 w 1801"/>
                <a:gd name="T35" fmla="*/ 298 h 1367"/>
                <a:gd name="T36" fmla="*/ 709 w 1801"/>
                <a:gd name="T37" fmla="*/ 279 h 1367"/>
                <a:gd name="T38" fmla="*/ 801 w 1801"/>
                <a:gd name="T39" fmla="*/ 238 h 1367"/>
                <a:gd name="T40" fmla="*/ 906 w 1801"/>
                <a:gd name="T41" fmla="*/ 319 h 1367"/>
                <a:gd name="T42" fmla="*/ 948 w 1801"/>
                <a:gd name="T43" fmla="*/ 365 h 1367"/>
                <a:gd name="T44" fmla="*/ 1006 w 1801"/>
                <a:gd name="T45" fmla="*/ 412 h 1367"/>
                <a:gd name="T46" fmla="*/ 1085 w 1801"/>
                <a:gd name="T47" fmla="*/ 436 h 1367"/>
                <a:gd name="T48" fmla="*/ 1138 w 1801"/>
                <a:gd name="T49" fmla="*/ 547 h 1367"/>
                <a:gd name="T50" fmla="*/ 1125 w 1801"/>
                <a:gd name="T51" fmla="*/ 764 h 1367"/>
                <a:gd name="T52" fmla="*/ 1169 w 1801"/>
                <a:gd name="T53" fmla="*/ 750 h 1367"/>
                <a:gd name="T54" fmla="*/ 1147 w 1801"/>
                <a:gd name="T55" fmla="*/ 710 h 1367"/>
                <a:gd name="T56" fmla="*/ 1184 w 1801"/>
                <a:gd name="T57" fmla="*/ 727 h 1367"/>
                <a:gd name="T58" fmla="*/ 1208 w 1801"/>
                <a:gd name="T59" fmla="*/ 723 h 1367"/>
                <a:gd name="T60" fmla="*/ 1172 w 1801"/>
                <a:gd name="T61" fmla="*/ 835 h 1367"/>
                <a:gd name="T62" fmla="*/ 1199 w 1801"/>
                <a:gd name="T63" fmla="*/ 868 h 1367"/>
                <a:gd name="T64" fmla="*/ 1262 w 1801"/>
                <a:gd name="T65" fmla="*/ 970 h 1367"/>
                <a:gd name="T66" fmla="*/ 1308 w 1801"/>
                <a:gd name="T67" fmla="*/ 995 h 1367"/>
                <a:gd name="T68" fmla="*/ 1302 w 1801"/>
                <a:gd name="T69" fmla="*/ 962 h 1367"/>
                <a:gd name="T70" fmla="*/ 1315 w 1801"/>
                <a:gd name="T71" fmla="*/ 970 h 1367"/>
                <a:gd name="T72" fmla="*/ 1340 w 1801"/>
                <a:gd name="T73" fmla="*/ 1055 h 1367"/>
                <a:gd name="T74" fmla="*/ 1394 w 1801"/>
                <a:gd name="T75" fmla="*/ 1105 h 1367"/>
                <a:gd name="T76" fmla="*/ 1478 w 1801"/>
                <a:gd name="T77" fmla="*/ 1197 h 1367"/>
                <a:gd name="T78" fmla="*/ 1585 w 1801"/>
                <a:gd name="T79" fmla="*/ 1309 h 1367"/>
                <a:gd name="T80" fmla="*/ 1641 w 1801"/>
                <a:gd name="T81" fmla="*/ 1335 h 1367"/>
                <a:gd name="T82" fmla="*/ 1585 w 1801"/>
                <a:gd name="T83" fmla="*/ 1329 h 1367"/>
                <a:gd name="T84" fmla="*/ 1651 w 1801"/>
                <a:gd name="T85" fmla="*/ 1353 h 1367"/>
                <a:gd name="T86" fmla="*/ 1717 w 1801"/>
                <a:gd name="T87" fmla="*/ 1329 h 1367"/>
                <a:gd name="T88" fmla="*/ 1772 w 1801"/>
                <a:gd name="T89" fmla="*/ 1287 h 1367"/>
                <a:gd name="T90" fmla="*/ 1783 w 1801"/>
                <a:gd name="T91" fmla="*/ 1169 h 1367"/>
                <a:gd name="T92" fmla="*/ 1784 w 1801"/>
                <a:gd name="T93" fmla="*/ 957 h 1367"/>
                <a:gd name="T94" fmla="*/ 1570 w 1801"/>
                <a:gd name="T95" fmla="*/ 574 h 1367"/>
                <a:gd name="T96" fmla="*/ 1544 w 1801"/>
                <a:gd name="T97" fmla="*/ 471 h 1367"/>
                <a:gd name="T98" fmla="*/ 1329 w 1801"/>
                <a:gd name="T99" fmla="*/ 58 h 1367"/>
                <a:gd name="T100" fmla="*/ 1301 w 1801"/>
                <a:gd name="T101" fmla="*/ 15 h 1367"/>
                <a:gd name="T102" fmla="*/ 1195 w 1801"/>
                <a:gd name="T103" fmla="*/ 27 h 1367"/>
                <a:gd name="T104" fmla="*/ 1172 w 1801"/>
                <a:gd name="T105" fmla="*/ 116 h 1367"/>
                <a:gd name="T106" fmla="*/ 596 w 1801"/>
                <a:gd name="T107" fmla="*/ 108 h 1367"/>
                <a:gd name="T108" fmla="*/ 4 w 1801"/>
                <a:gd name="T109" fmla="*/ 91 h 1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01" h="1367">
                  <a:moveTo>
                    <a:pt x="4" y="91"/>
                  </a:moveTo>
                  <a:lnTo>
                    <a:pt x="0" y="130"/>
                  </a:lnTo>
                  <a:lnTo>
                    <a:pt x="52" y="180"/>
                  </a:lnTo>
                  <a:lnTo>
                    <a:pt x="43" y="209"/>
                  </a:lnTo>
                  <a:lnTo>
                    <a:pt x="60" y="228"/>
                  </a:lnTo>
                  <a:lnTo>
                    <a:pt x="38" y="263"/>
                  </a:lnTo>
                  <a:lnTo>
                    <a:pt x="77" y="246"/>
                  </a:lnTo>
                  <a:lnTo>
                    <a:pt x="102" y="222"/>
                  </a:lnTo>
                  <a:lnTo>
                    <a:pt x="99" y="194"/>
                  </a:lnTo>
                  <a:lnTo>
                    <a:pt x="117" y="212"/>
                  </a:lnTo>
                  <a:lnTo>
                    <a:pt x="134" y="187"/>
                  </a:lnTo>
                  <a:lnTo>
                    <a:pt x="149" y="208"/>
                  </a:lnTo>
                  <a:lnTo>
                    <a:pt x="108" y="240"/>
                  </a:lnTo>
                  <a:lnTo>
                    <a:pt x="225" y="214"/>
                  </a:lnTo>
                  <a:lnTo>
                    <a:pt x="248" y="189"/>
                  </a:lnTo>
                  <a:lnTo>
                    <a:pt x="264" y="199"/>
                  </a:lnTo>
                  <a:lnTo>
                    <a:pt x="307" y="188"/>
                  </a:lnTo>
                  <a:lnTo>
                    <a:pt x="330" y="202"/>
                  </a:lnTo>
                  <a:lnTo>
                    <a:pt x="249" y="212"/>
                  </a:lnTo>
                  <a:lnTo>
                    <a:pt x="274" y="220"/>
                  </a:lnTo>
                  <a:lnTo>
                    <a:pt x="364" y="239"/>
                  </a:lnTo>
                  <a:lnTo>
                    <a:pt x="420" y="269"/>
                  </a:lnTo>
                  <a:lnTo>
                    <a:pt x="404" y="227"/>
                  </a:lnTo>
                  <a:lnTo>
                    <a:pt x="430" y="260"/>
                  </a:lnTo>
                  <a:lnTo>
                    <a:pt x="468" y="265"/>
                  </a:lnTo>
                  <a:lnTo>
                    <a:pt x="435" y="274"/>
                  </a:lnTo>
                  <a:lnTo>
                    <a:pt x="498" y="307"/>
                  </a:lnTo>
                  <a:lnTo>
                    <a:pt x="520" y="334"/>
                  </a:lnTo>
                  <a:lnTo>
                    <a:pt x="519" y="365"/>
                  </a:lnTo>
                  <a:lnTo>
                    <a:pt x="494" y="327"/>
                  </a:lnTo>
                  <a:lnTo>
                    <a:pt x="508" y="375"/>
                  </a:lnTo>
                  <a:lnTo>
                    <a:pt x="557" y="357"/>
                  </a:lnTo>
                  <a:lnTo>
                    <a:pt x="588" y="354"/>
                  </a:lnTo>
                  <a:lnTo>
                    <a:pt x="609" y="332"/>
                  </a:lnTo>
                  <a:lnTo>
                    <a:pt x="617" y="346"/>
                  </a:lnTo>
                  <a:lnTo>
                    <a:pt x="682" y="298"/>
                  </a:lnTo>
                  <a:lnTo>
                    <a:pt x="724" y="295"/>
                  </a:lnTo>
                  <a:lnTo>
                    <a:pt x="709" y="279"/>
                  </a:lnTo>
                  <a:lnTo>
                    <a:pt x="739" y="241"/>
                  </a:lnTo>
                  <a:lnTo>
                    <a:pt x="801" y="238"/>
                  </a:lnTo>
                  <a:lnTo>
                    <a:pt x="869" y="271"/>
                  </a:lnTo>
                  <a:lnTo>
                    <a:pt x="906" y="319"/>
                  </a:lnTo>
                  <a:lnTo>
                    <a:pt x="939" y="328"/>
                  </a:lnTo>
                  <a:lnTo>
                    <a:pt x="948" y="365"/>
                  </a:lnTo>
                  <a:lnTo>
                    <a:pt x="989" y="385"/>
                  </a:lnTo>
                  <a:lnTo>
                    <a:pt x="1006" y="412"/>
                  </a:lnTo>
                  <a:lnTo>
                    <a:pt x="1028" y="434"/>
                  </a:lnTo>
                  <a:lnTo>
                    <a:pt x="1085" y="436"/>
                  </a:lnTo>
                  <a:lnTo>
                    <a:pt x="1107" y="474"/>
                  </a:lnTo>
                  <a:lnTo>
                    <a:pt x="1138" y="547"/>
                  </a:lnTo>
                  <a:lnTo>
                    <a:pt x="1121" y="682"/>
                  </a:lnTo>
                  <a:lnTo>
                    <a:pt x="1125" y="764"/>
                  </a:lnTo>
                  <a:lnTo>
                    <a:pt x="1162" y="789"/>
                  </a:lnTo>
                  <a:lnTo>
                    <a:pt x="1169" y="750"/>
                  </a:lnTo>
                  <a:lnTo>
                    <a:pt x="1144" y="737"/>
                  </a:lnTo>
                  <a:lnTo>
                    <a:pt x="1147" y="710"/>
                  </a:lnTo>
                  <a:lnTo>
                    <a:pt x="1158" y="717"/>
                  </a:lnTo>
                  <a:lnTo>
                    <a:pt x="1184" y="727"/>
                  </a:lnTo>
                  <a:lnTo>
                    <a:pt x="1191" y="753"/>
                  </a:lnTo>
                  <a:lnTo>
                    <a:pt x="1208" y="723"/>
                  </a:lnTo>
                  <a:lnTo>
                    <a:pt x="1222" y="749"/>
                  </a:lnTo>
                  <a:lnTo>
                    <a:pt x="1172" y="835"/>
                  </a:lnTo>
                  <a:lnTo>
                    <a:pt x="1170" y="851"/>
                  </a:lnTo>
                  <a:lnTo>
                    <a:pt x="1199" y="868"/>
                  </a:lnTo>
                  <a:lnTo>
                    <a:pt x="1227" y="936"/>
                  </a:lnTo>
                  <a:lnTo>
                    <a:pt x="1262" y="970"/>
                  </a:lnTo>
                  <a:lnTo>
                    <a:pt x="1280" y="995"/>
                  </a:lnTo>
                  <a:lnTo>
                    <a:pt x="1308" y="995"/>
                  </a:lnTo>
                  <a:lnTo>
                    <a:pt x="1279" y="955"/>
                  </a:lnTo>
                  <a:lnTo>
                    <a:pt x="1302" y="962"/>
                  </a:lnTo>
                  <a:lnTo>
                    <a:pt x="1329" y="953"/>
                  </a:lnTo>
                  <a:lnTo>
                    <a:pt x="1315" y="970"/>
                  </a:lnTo>
                  <a:lnTo>
                    <a:pt x="1327" y="1007"/>
                  </a:lnTo>
                  <a:lnTo>
                    <a:pt x="1340" y="1055"/>
                  </a:lnTo>
                  <a:lnTo>
                    <a:pt x="1384" y="1075"/>
                  </a:lnTo>
                  <a:lnTo>
                    <a:pt x="1394" y="1105"/>
                  </a:lnTo>
                  <a:lnTo>
                    <a:pt x="1431" y="1197"/>
                  </a:lnTo>
                  <a:lnTo>
                    <a:pt x="1478" y="1197"/>
                  </a:lnTo>
                  <a:lnTo>
                    <a:pt x="1518" y="1219"/>
                  </a:lnTo>
                  <a:lnTo>
                    <a:pt x="1585" y="1309"/>
                  </a:lnTo>
                  <a:lnTo>
                    <a:pt x="1640" y="1319"/>
                  </a:lnTo>
                  <a:lnTo>
                    <a:pt x="1641" y="1335"/>
                  </a:lnTo>
                  <a:lnTo>
                    <a:pt x="1628" y="1346"/>
                  </a:lnTo>
                  <a:lnTo>
                    <a:pt x="1585" y="1329"/>
                  </a:lnTo>
                  <a:lnTo>
                    <a:pt x="1599" y="1367"/>
                  </a:lnTo>
                  <a:lnTo>
                    <a:pt x="1651" y="1353"/>
                  </a:lnTo>
                  <a:lnTo>
                    <a:pt x="1693" y="1352"/>
                  </a:lnTo>
                  <a:lnTo>
                    <a:pt x="1717" y="1329"/>
                  </a:lnTo>
                  <a:lnTo>
                    <a:pt x="1752" y="1327"/>
                  </a:lnTo>
                  <a:lnTo>
                    <a:pt x="1772" y="1287"/>
                  </a:lnTo>
                  <a:lnTo>
                    <a:pt x="1765" y="1231"/>
                  </a:lnTo>
                  <a:lnTo>
                    <a:pt x="1783" y="1169"/>
                  </a:lnTo>
                  <a:lnTo>
                    <a:pt x="1801" y="1176"/>
                  </a:lnTo>
                  <a:lnTo>
                    <a:pt x="1784" y="957"/>
                  </a:lnTo>
                  <a:lnTo>
                    <a:pt x="1765" y="891"/>
                  </a:lnTo>
                  <a:lnTo>
                    <a:pt x="1570" y="574"/>
                  </a:lnTo>
                  <a:lnTo>
                    <a:pt x="1525" y="471"/>
                  </a:lnTo>
                  <a:lnTo>
                    <a:pt x="1544" y="471"/>
                  </a:lnTo>
                  <a:lnTo>
                    <a:pt x="1417" y="269"/>
                  </a:lnTo>
                  <a:lnTo>
                    <a:pt x="1329" y="58"/>
                  </a:lnTo>
                  <a:lnTo>
                    <a:pt x="1323" y="21"/>
                  </a:lnTo>
                  <a:lnTo>
                    <a:pt x="1301" y="15"/>
                  </a:lnTo>
                  <a:lnTo>
                    <a:pt x="1217" y="0"/>
                  </a:lnTo>
                  <a:lnTo>
                    <a:pt x="1195" y="27"/>
                  </a:lnTo>
                  <a:lnTo>
                    <a:pt x="1209" y="119"/>
                  </a:lnTo>
                  <a:lnTo>
                    <a:pt x="1172" y="116"/>
                  </a:lnTo>
                  <a:lnTo>
                    <a:pt x="1166" y="74"/>
                  </a:lnTo>
                  <a:lnTo>
                    <a:pt x="596" y="108"/>
                  </a:lnTo>
                  <a:lnTo>
                    <a:pt x="555" y="41"/>
                  </a:lnTo>
                  <a:lnTo>
                    <a:pt x="4" y="9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8" name="Freeform 21">
              <a:extLst>
                <a:ext uri="{FF2B5EF4-FFF2-40B4-BE49-F238E27FC236}">
                  <a16:creationId xmlns:a16="http://schemas.microsoft.com/office/drawing/2014/main" id="{0DBEA62A-7405-43C4-AD94-3447494923A7}"/>
                </a:ext>
              </a:extLst>
            </p:cNvPr>
            <p:cNvSpPr>
              <a:spLocks/>
            </p:cNvSpPr>
            <p:nvPr/>
          </p:nvSpPr>
          <p:spPr bwMode="gray">
            <a:xfrm>
              <a:off x="10760371" y="6585147"/>
              <a:ext cx="54043" cy="34747"/>
            </a:xfrm>
            <a:custGeom>
              <a:avLst/>
              <a:gdLst>
                <a:gd name="T0" fmla="*/ 0 w 74"/>
                <a:gd name="T1" fmla="*/ 44 h 46"/>
                <a:gd name="T2" fmla="*/ 12 w 74"/>
                <a:gd name="T3" fmla="*/ 46 h 46"/>
                <a:gd name="T4" fmla="*/ 74 w 74"/>
                <a:gd name="T5" fmla="*/ 0 h 46"/>
                <a:gd name="T6" fmla="*/ 18 w 74"/>
                <a:gd name="T7" fmla="*/ 33 h 46"/>
                <a:gd name="T8" fmla="*/ 0 w 74"/>
                <a:gd name="T9" fmla="*/ 44 h 46"/>
              </a:gdLst>
              <a:ahLst/>
              <a:cxnLst>
                <a:cxn ang="0">
                  <a:pos x="T0" y="T1"/>
                </a:cxn>
                <a:cxn ang="0">
                  <a:pos x="T2" y="T3"/>
                </a:cxn>
                <a:cxn ang="0">
                  <a:pos x="T4" y="T5"/>
                </a:cxn>
                <a:cxn ang="0">
                  <a:pos x="T6" y="T7"/>
                </a:cxn>
                <a:cxn ang="0">
                  <a:pos x="T8" y="T9"/>
                </a:cxn>
              </a:cxnLst>
              <a:rect l="0" t="0" r="r" b="b"/>
              <a:pathLst>
                <a:path w="74" h="46">
                  <a:moveTo>
                    <a:pt x="0" y="44"/>
                  </a:moveTo>
                  <a:lnTo>
                    <a:pt x="12" y="46"/>
                  </a:lnTo>
                  <a:lnTo>
                    <a:pt x="74" y="0"/>
                  </a:lnTo>
                  <a:lnTo>
                    <a:pt x="18" y="33"/>
                  </a:lnTo>
                  <a:lnTo>
                    <a:pt x="0" y="4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09" name="Freeform 22">
              <a:extLst>
                <a:ext uri="{FF2B5EF4-FFF2-40B4-BE49-F238E27FC236}">
                  <a16:creationId xmlns:a16="http://schemas.microsoft.com/office/drawing/2014/main" id="{7208CC6D-652C-4CB4-8AA7-8C78A7C0D740}"/>
                </a:ext>
              </a:extLst>
            </p:cNvPr>
            <p:cNvSpPr>
              <a:spLocks/>
            </p:cNvSpPr>
            <p:nvPr/>
          </p:nvSpPr>
          <p:spPr bwMode="gray">
            <a:xfrm>
              <a:off x="10853444" y="6483802"/>
              <a:ext cx="37530" cy="66598"/>
            </a:xfrm>
            <a:custGeom>
              <a:avLst/>
              <a:gdLst>
                <a:gd name="T0" fmla="*/ 0 w 49"/>
                <a:gd name="T1" fmla="*/ 94 h 94"/>
                <a:gd name="T2" fmla="*/ 26 w 49"/>
                <a:gd name="T3" fmla="*/ 64 h 94"/>
                <a:gd name="T4" fmla="*/ 49 w 49"/>
                <a:gd name="T5" fmla="*/ 0 h 94"/>
                <a:gd name="T6" fmla="*/ 33 w 49"/>
                <a:gd name="T7" fmla="*/ 30 h 94"/>
                <a:gd name="T8" fmla="*/ 0 w 49"/>
                <a:gd name="T9" fmla="*/ 94 h 94"/>
              </a:gdLst>
              <a:ahLst/>
              <a:cxnLst>
                <a:cxn ang="0">
                  <a:pos x="T0" y="T1"/>
                </a:cxn>
                <a:cxn ang="0">
                  <a:pos x="T2" y="T3"/>
                </a:cxn>
                <a:cxn ang="0">
                  <a:pos x="T4" y="T5"/>
                </a:cxn>
                <a:cxn ang="0">
                  <a:pos x="T6" y="T7"/>
                </a:cxn>
                <a:cxn ang="0">
                  <a:pos x="T8" y="T9"/>
                </a:cxn>
              </a:cxnLst>
              <a:rect l="0" t="0" r="r" b="b"/>
              <a:pathLst>
                <a:path w="49" h="94">
                  <a:moveTo>
                    <a:pt x="0" y="94"/>
                  </a:moveTo>
                  <a:lnTo>
                    <a:pt x="26" y="64"/>
                  </a:lnTo>
                  <a:lnTo>
                    <a:pt x="49" y="0"/>
                  </a:lnTo>
                  <a:lnTo>
                    <a:pt x="33" y="30"/>
                  </a:lnTo>
                  <a:lnTo>
                    <a:pt x="0" y="9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0" name="Freeform 23">
              <a:extLst>
                <a:ext uri="{FF2B5EF4-FFF2-40B4-BE49-F238E27FC236}">
                  <a16:creationId xmlns:a16="http://schemas.microsoft.com/office/drawing/2014/main" id="{A58C3759-8145-4D8F-9EAC-98258268E383}"/>
                </a:ext>
              </a:extLst>
            </p:cNvPr>
            <p:cNvSpPr>
              <a:spLocks/>
            </p:cNvSpPr>
            <p:nvPr/>
          </p:nvSpPr>
          <p:spPr bwMode="gray">
            <a:xfrm>
              <a:off x="9790604" y="4824633"/>
              <a:ext cx="807639" cy="810763"/>
            </a:xfrm>
            <a:custGeom>
              <a:avLst/>
              <a:gdLst>
                <a:gd name="T0" fmla="*/ 0 w 1075"/>
                <a:gd name="T1" fmla="*/ 63 h 1121"/>
                <a:gd name="T2" fmla="*/ 142 w 1075"/>
                <a:gd name="T3" fmla="*/ 581 h 1121"/>
                <a:gd name="T4" fmla="*/ 195 w 1075"/>
                <a:gd name="T5" fmla="*/ 669 h 1121"/>
                <a:gd name="T6" fmla="*/ 214 w 1075"/>
                <a:gd name="T7" fmla="*/ 733 h 1121"/>
                <a:gd name="T8" fmla="*/ 191 w 1075"/>
                <a:gd name="T9" fmla="*/ 779 h 1121"/>
                <a:gd name="T10" fmla="*/ 183 w 1075"/>
                <a:gd name="T11" fmla="*/ 848 h 1121"/>
                <a:gd name="T12" fmla="*/ 230 w 1075"/>
                <a:gd name="T13" fmla="*/ 1043 h 1121"/>
                <a:gd name="T14" fmla="*/ 271 w 1075"/>
                <a:gd name="T15" fmla="*/ 1110 h 1121"/>
                <a:gd name="T16" fmla="*/ 841 w 1075"/>
                <a:gd name="T17" fmla="*/ 1076 h 1121"/>
                <a:gd name="T18" fmla="*/ 847 w 1075"/>
                <a:gd name="T19" fmla="*/ 1118 h 1121"/>
                <a:gd name="T20" fmla="*/ 884 w 1075"/>
                <a:gd name="T21" fmla="*/ 1121 h 1121"/>
                <a:gd name="T22" fmla="*/ 870 w 1075"/>
                <a:gd name="T23" fmla="*/ 1029 h 1121"/>
                <a:gd name="T24" fmla="*/ 892 w 1075"/>
                <a:gd name="T25" fmla="*/ 1002 h 1121"/>
                <a:gd name="T26" fmla="*/ 976 w 1075"/>
                <a:gd name="T27" fmla="*/ 1017 h 1121"/>
                <a:gd name="T28" fmla="*/ 989 w 1075"/>
                <a:gd name="T29" fmla="*/ 954 h 1121"/>
                <a:gd name="T30" fmla="*/ 976 w 1075"/>
                <a:gd name="T31" fmla="*/ 949 h 1121"/>
                <a:gd name="T32" fmla="*/ 995 w 1075"/>
                <a:gd name="T33" fmla="*/ 932 h 1121"/>
                <a:gd name="T34" fmla="*/ 964 w 1075"/>
                <a:gd name="T35" fmla="*/ 915 h 1121"/>
                <a:gd name="T36" fmla="*/ 982 w 1075"/>
                <a:gd name="T37" fmla="*/ 895 h 1121"/>
                <a:gd name="T38" fmla="*/ 978 w 1075"/>
                <a:gd name="T39" fmla="*/ 863 h 1121"/>
                <a:gd name="T40" fmla="*/ 1015 w 1075"/>
                <a:gd name="T41" fmla="*/ 839 h 1121"/>
                <a:gd name="T42" fmla="*/ 1002 w 1075"/>
                <a:gd name="T43" fmla="*/ 806 h 1121"/>
                <a:gd name="T44" fmla="*/ 1021 w 1075"/>
                <a:gd name="T45" fmla="*/ 794 h 1121"/>
                <a:gd name="T46" fmla="*/ 1029 w 1075"/>
                <a:gd name="T47" fmla="*/ 766 h 1121"/>
                <a:gd name="T48" fmla="*/ 1014 w 1075"/>
                <a:gd name="T49" fmla="*/ 755 h 1121"/>
                <a:gd name="T50" fmla="*/ 1042 w 1075"/>
                <a:gd name="T51" fmla="*/ 731 h 1121"/>
                <a:gd name="T52" fmla="*/ 1029 w 1075"/>
                <a:gd name="T53" fmla="*/ 713 h 1121"/>
                <a:gd name="T54" fmla="*/ 1052 w 1075"/>
                <a:gd name="T55" fmla="*/ 713 h 1121"/>
                <a:gd name="T56" fmla="*/ 1075 w 1075"/>
                <a:gd name="T57" fmla="*/ 678 h 1121"/>
                <a:gd name="T58" fmla="*/ 1067 w 1075"/>
                <a:gd name="T59" fmla="*/ 669 h 1121"/>
                <a:gd name="T60" fmla="*/ 1030 w 1075"/>
                <a:gd name="T61" fmla="*/ 662 h 1121"/>
                <a:gd name="T62" fmla="*/ 1006 w 1075"/>
                <a:gd name="T63" fmla="*/ 631 h 1121"/>
                <a:gd name="T64" fmla="*/ 963 w 1075"/>
                <a:gd name="T65" fmla="*/ 554 h 1121"/>
                <a:gd name="T66" fmla="*/ 939 w 1075"/>
                <a:gd name="T67" fmla="*/ 544 h 1121"/>
                <a:gd name="T68" fmla="*/ 891 w 1075"/>
                <a:gd name="T69" fmla="*/ 442 h 1121"/>
                <a:gd name="T70" fmla="*/ 821 w 1075"/>
                <a:gd name="T71" fmla="*/ 399 h 1121"/>
                <a:gd name="T72" fmla="*/ 772 w 1075"/>
                <a:gd name="T73" fmla="*/ 330 h 1121"/>
                <a:gd name="T74" fmla="*/ 651 w 1075"/>
                <a:gd name="T75" fmla="*/ 242 h 1121"/>
                <a:gd name="T76" fmla="*/ 593 w 1075"/>
                <a:gd name="T77" fmla="*/ 163 h 1121"/>
                <a:gd name="T78" fmla="*/ 463 w 1075"/>
                <a:gd name="T79" fmla="*/ 78 h 1121"/>
                <a:gd name="T80" fmla="*/ 505 w 1075"/>
                <a:gd name="T81" fmla="*/ 0 h 1121"/>
                <a:gd name="T82" fmla="*/ 260 w 1075"/>
                <a:gd name="T83" fmla="*/ 30 h 1121"/>
                <a:gd name="T84" fmla="*/ 0 w 1075"/>
                <a:gd name="T85" fmla="*/ 63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5" h="1121">
                  <a:moveTo>
                    <a:pt x="0" y="63"/>
                  </a:moveTo>
                  <a:lnTo>
                    <a:pt x="142" y="581"/>
                  </a:lnTo>
                  <a:lnTo>
                    <a:pt x="195" y="669"/>
                  </a:lnTo>
                  <a:lnTo>
                    <a:pt x="214" y="733"/>
                  </a:lnTo>
                  <a:lnTo>
                    <a:pt x="191" y="779"/>
                  </a:lnTo>
                  <a:lnTo>
                    <a:pt x="183" y="848"/>
                  </a:lnTo>
                  <a:lnTo>
                    <a:pt x="230" y="1043"/>
                  </a:lnTo>
                  <a:lnTo>
                    <a:pt x="271" y="1110"/>
                  </a:lnTo>
                  <a:lnTo>
                    <a:pt x="841" y="1076"/>
                  </a:lnTo>
                  <a:lnTo>
                    <a:pt x="847" y="1118"/>
                  </a:lnTo>
                  <a:lnTo>
                    <a:pt x="884" y="1121"/>
                  </a:lnTo>
                  <a:lnTo>
                    <a:pt x="870" y="1029"/>
                  </a:lnTo>
                  <a:lnTo>
                    <a:pt x="892" y="1002"/>
                  </a:lnTo>
                  <a:lnTo>
                    <a:pt x="976" y="1017"/>
                  </a:lnTo>
                  <a:lnTo>
                    <a:pt x="989" y="954"/>
                  </a:lnTo>
                  <a:lnTo>
                    <a:pt x="976" y="949"/>
                  </a:lnTo>
                  <a:lnTo>
                    <a:pt x="995" y="932"/>
                  </a:lnTo>
                  <a:lnTo>
                    <a:pt x="964" y="915"/>
                  </a:lnTo>
                  <a:lnTo>
                    <a:pt x="982" y="895"/>
                  </a:lnTo>
                  <a:lnTo>
                    <a:pt x="978" y="863"/>
                  </a:lnTo>
                  <a:lnTo>
                    <a:pt x="1015" y="839"/>
                  </a:lnTo>
                  <a:lnTo>
                    <a:pt x="1002" y="806"/>
                  </a:lnTo>
                  <a:lnTo>
                    <a:pt x="1021" y="794"/>
                  </a:lnTo>
                  <a:lnTo>
                    <a:pt x="1029" y="766"/>
                  </a:lnTo>
                  <a:lnTo>
                    <a:pt x="1014" y="755"/>
                  </a:lnTo>
                  <a:lnTo>
                    <a:pt x="1042" y="731"/>
                  </a:lnTo>
                  <a:lnTo>
                    <a:pt x="1029" y="713"/>
                  </a:lnTo>
                  <a:lnTo>
                    <a:pt x="1052" y="713"/>
                  </a:lnTo>
                  <a:lnTo>
                    <a:pt x="1075" y="678"/>
                  </a:lnTo>
                  <a:lnTo>
                    <a:pt x="1067" y="669"/>
                  </a:lnTo>
                  <a:lnTo>
                    <a:pt x="1030" y="662"/>
                  </a:lnTo>
                  <a:lnTo>
                    <a:pt x="1006" y="631"/>
                  </a:lnTo>
                  <a:lnTo>
                    <a:pt x="963" y="554"/>
                  </a:lnTo>
                  <a:lnTo>
                    <a:pt x="939" y="544"/>
                  </a:lnTo>
                  <a:lnTo>
                    <a:pt x="891" y="442"/>
                  </a:lnTo>
                  <a:lnTo>
                    <a:pt x="821" y="399"/>
                  </a:lnTo>
                  <a:lnTo>
                    <a:pt x="772" y="330"/>
                  </a:lnTo>
                  <a:lnTo>
                    <a:pt x="651" y="242"/>
                  </a:lnTo>
                  <a:lnTo>
                    <a:pt x="593" y="163"/>
                  </a:lnTo>
                  <a:lnTo>
                    <a:pt x="463" y="78"/>
                  </a:lnTo>
                  <a:lnTo>
                    <a:pt x="505" y="0"/>
                  </a:lnTo>
                  <a:lnTo>
                    <a:pt x="260" y="30"/>
                  </a:lnTo>
                  <a:lnTo>
                    <a:pt x="0" y="6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1" name="Freeform 24">
              <a:extLst>
                <a:ext uri="{FF2B5EF4-FFF2-40B4-BE49-F238E27FC236}">
                  <a16:creationId xmlns:a16="http://schemas.microsoft.com/office/drawing/2014/main" id="{6E0E44A7-DFC9-4283-9188-3247DE7DA9FA}"/>
                </a:ext>
              </a:extLst>
            </p:cNvPr>
            <p:cNvSpPr>
              <a:spLocks/>
            </p:cNvSpPr>
            <p:nvPr/>
          </p:nvSpPr>
          <p:spPr bwMode="gray">
            <a:xfrm>
              <a:off x="6169740" y="5923507"/>
              <a:ext cx="88570" cy="68046"/>
            </a:xfrm>
            <a:custGeom>
              <a:avLst/>
              <a:gdLst>
                <a:gd name="T0" fmla="*/ 0 w 117"/>
                <a:gd name="T1" fmla="*/ 55 h 95"/>
                <a:gd name="T2" fmla="*/ 43 w 117"/>
                <a:gd name="T3" fmla="*/ 95 h 95"/>
                <a:gd name="T4" fmla="*/ 67 w 117"/>
                <a:gd name="T5" fmla="*/ 94 h 95"/>
                <a:gd name="T6" fmla="*/ 105 w 117"/>
                <a:gd name="T7" fmla="*/ 71 h 95"/>
                <a:gd name="T8" fmla="*/ 117 w 117"/>
                <a:gd name="T9" fmla="*/ 20 h 95"/>
                <a:gd name="T10" fmla="*/ 91 w 117"/>
                <a:gd name="T11" fmla="*/ 0 h 95"/>
                <a:gd name="T12" fmla="*/ 56 w 117"/>
                <a:gd name="T13" fmla="*/ 6 h 95"/>
                <a:gd name="T14" fmla="*/ 0 w 117"/>
                <a:gd name="T15" fmla="*/ 55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95">
                  <a:moveTo>
                    <a:pt x="0" y="55"/>
                  </a:moveTo>
                  <a:lnTo>
                    <a:pt x="43" y="95"/>
                  </a:lnTo>
                  <a:lnTo>
                    <a:pt x="67" y="94"/>
                  </a:lnTo>
                  <a:lnTo>
                    <a:pt x="105" y="71"/>
                  </a:lnTo>
                  <a:lnTo>
                    <a:pt x="117" y="20"/>
                  </a:lnTo>
                  <a:lnTo>
                    <a:pt x="91" y="0"/>
                  </a:lnTo>
                  <a:lnTo>
                    <a:pt x="56" y="6"/>
                  </a:lnTo>
                  <a:lnTo>
                    <a:pt x="0" y="5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2" name="Freeform 25">
              <a:extLst>
                <a:ext uri="{FF2B5EF4-FFF2-40B4-BE49-F238E27FC236}">
                  <a16:creationId xmlns:a16="http://schemas.microsoft.com/office/drawing/2014/main" id="{E84A9923-F00B-4B36-8E3E-B5B1CEC3DA40}"/>
                </a:ext>
              </a:extLst>
            </p:cNvPr>
            <p:cNvSpPr>
              <a:spLocks/>
            </p:cNvSpPr>
            <p:nvPr/>
          </p:nvSpPr>
          <p:spPr bwMode="gray">
            <a:xfrm>
              <a:off x="6438453" y="6021957"/>
              <a:ext cx="100580" cy="82524"/>
            </a:xfrm>
            <a:custGeom>
              <a:avLst/>
              <a:gdLst>
                <a:gd name="T0" fmla="*/ 0 w 134"/>
                <a:gd name="T1" fmla="*/ 30 h 115"/>
                <a:gd name="T2" fmla="*/ 29 w 134"/>
                <a:gd name="T3" fmla="*/ 96 h 115"/>
                <a:gd name="T4" fmla="*/ 59 w 134"/>
                <a:gd name="T5" fmla="*/ 95 h 115"/>
                <a:gd name="T6" fmla="*/ 62 w 134"/>
                <a:gd name="T7" fmla="*/ 76 h 115"/>
                <a:gd name="T8" fmla="*/ 102 w 134"/>
                <a:gd name="T9" fmla="*/ 115 h 115"/>
                <a:gd name="T10" fmla="*/ 134 w 134"/>
                <a:gd name="T11" fmla="*/ 109 h 115"/>
                <a:gd name="T12" fmla="*/ 127 w 134"/>
                <a:gd name="T13" fmla="*/ 71 h 115"/>
                <a:gd name="T14" fmla="*/ 97 w 134"/>
                <a:gd name="T15" fmla="*/ 62 h 115"/>
                <a:gd name="T16" fmla="*/ 71 w 134"/>
                <a:gd name="T17" fmla="*/ 0 h 115"/>
                <a:gd name="T18" fmla="*/ 0 w 134"/>
                <a:gd name="T19" fmla="*/ 3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115">
                  <a:moveTo>
                    <a:pt x="0" y="30"/>
                  </a:moveTo>
                  <a:lnTo>
                    <a:pt x="29" y="96"/>
                  </a:lnTo>
                  <a:lnTo>
                    <a:pt x="59" y="95"/>
                  </a:lnTo>
                  <a:lnTo>
                    <a:pt x="62" y="76"/>
                  </a:lnTo>
                  <a:lnTo>
                    <a:pt x="102" y="115"/>
                  </a:lnTo>
                  <a:lnTo>
                    <a:pt x="134" y="109"/>
                  </a:lnTo>
                  <a:lnTo>
                    <a:pt x="127" y="71"/>
                  </a:lnTo>
                  <a:lnTo>
                    <a:pt x="97" y="62"/>
                  </a:lnTo>
                  <a:lnTo>
                    <a:pt x="71" y="0"/>
                  </a:lnTo>
                  <a:lnTo>
                    <a:pt x="0" y="3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3" name="Freeform 26">
              <a:extLst>
                <a:ext uri="{FF2B5EF4-FFF2-40B4-BE49-F238E27FC236}">
                  <a16:creationId xmlns:a16="http://schemas.microsoft.com/office/drawing/2014/main" id="{E8A0EAE4-4EDF-4DEF-AE8C-7D1E4F0F6F63}"/>
                </a:ext>
              </a:extLst>
            </p:cNvPr>
            <p:cNvSpPr>
              <a:spLocks/>
            </p:cNvSpPr>
            <p:nvPr/>
          </p:nvSpPr>
          <p:spPr bwMode="gray">
            <a:xfrm>
              <a:off x="6600581" y="6108824"/>
              <a:ext cx="103582" cy="27508"/>
            </a:xfrm>
            <a:custGeom>
              <a:avLst/>
              <a:gdLst>
                <a:gd name="T0" fmla="*/ 0 w 138"/>
                <a:gd name="T1" fmla="*/ 31 h 37"/>
                <a:gd name="T2" fmla="*/ 15 w 138"/>
                <a:gd name="T3" fmla="*/ 0 h 37"/>
                <a:gd name="T4" fmla="*/ 138 w 138"/>
                <a:gd name="T5" fmla="*/ 13 h 37"/>
                <a:gd name="T6" fmla="*/ 112 w 138"/>
                <a:gd name="T7" fmla="*/ 37 h 37"/>
                <a:gd name="T8" fmla="*/ 0 w 138"/>
                <a:gd name="T9" fmla="*/ 31 h 37"/>
              </a:gdLst>
              <a:ahLst/>
              <a:cxnLst>
                <a:cxn ang="0">
                  <a:pos x="T0" y="T1"/>
                </a:cxn>
                <a:cxn ang="0">
                  <a:pos x="T2" y="T3"/>
                </a:cxn>
                <a:cxn ang="0">
                  <a:pos x="T4" y="T5"/>
                </a:cxn>
                <a:cxn ang="0">
                  <a:pos x="T6" y="T7"/>
                </a:cxn>
                <a:cxn ang="0">
                  <a:pos x="T8" y="T9"/>
                </a:cxn>
              </a:cxnLst>
              <a:rect l="0" t="0" r="r" b="b"/>
              <a:pathLst>
                <a:path w="138" h="37">
                  <a:moveTo>
                    <a:pt x="0" y="31"/>
                  </a:moveTo>
                  <a:lnTo>
                    <a:pt x="15" y="0"/>
                  </a:lnTo>
                  <a:lnTo>
                    <a:pt x="138" y="13"/>
                  </a:lnTo>
                  <a:lnTo>
                    <a:pt x="112" y="37"/>
                  </a:lnTo>
                  <a:lnTo>
                    <a:pt x="0" y="3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4" name="Freeform 27">
              <a:extLst>
                <a:ext uri="{FF2B5EF4-FFF2-40B4-BE49-F238E27FC236}">
                  <a16:creationId xmlns:a16="http://schemas.microsoft.com/office/drawing/2014/main" id="{F9FE873D-3692-4D35-9DD8-05C5852884E4}"/>
                </a:ext>
              </a:extLst>
            </p:cNvPr>
            <p:cNvSpPr>
              <a:spLocks/>
            </p:cNvSpPr>
            <p:nvPr/>
          </p:nvSpPr>
          <p:spPr bwMode="gray">
            <a:xfrm>
              <a:off x="6647118" y="6163840"/>
              <a:ext cx="40532" cy="28956"/>
            </a:xfrm>
            <a:custGeom>
              <a:avLst/>
              <a:gdLst>
                <a:gd name="T0" fmla="*/ 0 w 56"/>
                <a:gd name="T1" fmla="*/ 0 h 40"/>
                <a:gd name="T2" fmla="*/ 20 w 56"/>
                <a:gd name="T3" fmla="*/ 40 h 40"/>
                <a:gd name="T4" fmla="*/ 56 w 56"/>
                <a:gd name="T5" fmla="*/ 23 h 40"/>
                <a:gd name="T6" fmla="*/ 38 w 56"/>
                <a:gd name="T7" fmla="*/ 0 h 40"/>
                <a:gd name="T8" fmla="*/ 0 w 56"/>
                <a:gd name="T9" fmla="*/ 0 h 40"/>
              </a:gdLst>
              <a:ahLst/>
              <a:cxnLst>
                <a:cxn ang="0">
                  <a:pos x="T0" y="T1"/>
                </a:cxn>
                <a:cxn ang="0">
                  <a:pos x="T2" y="T3"/>
                </a:cxn>
                <a:cxn ang="0">
                  <a:pos x="T4" y="T5"/>
                </a:cxn>
                <a:cxn ang="0">
                  <a:pos x="T6" y="T7"/>
                </a:cxn>
                <a:cxn ang="0">
                  <a:pos x="T8" y="T9"/>
                </a:cxn>
              </a:cxnLst>
              <a:rect l="0" t="0" r="r" b="b"/>
              <a:pathLst>
                <a:path w="56" h="40">
                  <a:moveTo>
                    <a:pt x="0" y="0"/>
                  </a:moveTo>
                  <a:lnTo>
                    <a:pt x="20" y="40"/>
                  </a:lnTo>
                  <a:lnTo>
                    <a:pt x="56" y="23"/>
                  </a:lnTo>
                  <a:lnTo>
                    <a:pt x="38" y="0"/>
                  </a:lnTo>
                  <a:lnTo>
                    <a:pt x="0" y="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5" name="Freeform 28">
              <a:extLst>
                <a:ext uri="{FF2B5EF4-FFF2-40B4-BE49-F238E27FC236}">
                  <a16:creationId xmlns:a16="http://schemas.microsoft.com/office/drawing/2014/main" id="{7DE18F2C-62A6-4943-A687-412DB6EB1C68}"/>
                </a:ext>
              </a:extLst>
            </p:cNvPr>
            <p:cNvSpPr>
              <a:spLocks/>
            </p:cNvSpPr>
            <p:nvPr/>
          </p:nvSpPr>
          <p:spPr bwMode="gray">
            <a:xfrm>
              <a:off x="6707165" y="6139228"/>
              <a:ext cx="130603" cy="75285"/>
            </a:xfrm>
            <a:custGeom>
              <a:avLst/>
              <a:gdLst>
                <a:gd name="T0" fmla="*/ 0 w 172"/>
                <a:gd name="T1" fmla="*/ 27 h 104"/>
                <a:gd name="T2" fmla="*/ 22 w 172"/>
                <a:gd name="T3" fmla="*/ 0 h 104"/>
                <a:gd name="T4" fmla="*/ 47 w 172"/>
                <a:gd name="T5" fmla="*/ 27 h 104"/>
                <a:gd name="T6" fmla="*/ 106 w 172"/>
                <a:gd name="T7" fmla="*/ 22 h 104"/>
                <a:gd name="T8" fmla="*/ 172 w 172"/>
                <a:gd name="T9" fmla="*/ 68 h 104"/>
                <a:gd name="T10" fmla="*/ 148 w 172"/>
                <a:gd name="T11" fmla="*/ 90 h 104"/>
                <a:gd name="T12" fmla="*/ 68 w 172"/>
                <a:gd name="T13" fmla="*/ 104 h 104"/>
                <a:gd name="T14" fmla="*/ 54 w 172"/>
                <a:gd name="T15" fmla="*/ 58 h 104"/>
                <a:gd name="T16" fmla="*/ 23 w 172"/>
                <a:gd name="T17" fmla="*/ 58 h 104"/>
                <a:gd name="T18" fmla="*/ 0 w 172"/>
                <a:gd name="T19" fmla="*/ 2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104">
                  <a:moveTo>
                    <a:pt x="0" y="27"/>
                  </a:moveTo>
                  <a:lnTo>
                    <a:pt x="22" y="0"/>
                  </a:lnTo>
                  <a:lnTo>
                    <a:pt x="47" y="27"/>
                  </a:lnTo>
                  <a:lnTo>
                    <a:pt x="106" y="22"/>
                  </a:lnTo>
                  <a:lnTo>
                    <a:pt x="172" y="68"/>
                  </a:lnTo>
                  <a:lnTo>
                    <a:pt x="148" y="90"/>
                  </a:lnTo>
                  <a:lnTo>
                    <a:pt x="68" y="104"/>
                  </a:lnTo>
                  <a:lnTo>
                    <a:pt x="54" y="58"/>
                  </a:lnTo>
                  <a:lnTo>
                    <a:pt x="23" y="58"/>
                  </a:lnTo>
                  <a:lnTo>
                    <a:pt x="0" y="2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6" name="Freeform 29">
              <a:extLst>
                <a:ext uri="{FF2B5EF4-FFF2-40B4-BE49-F238E27FC236}">
                  <a16:creationId xmlns:a16="http://schemas.microsoft.com/office/drawing/2014/main" id="{E3EF464B-7E17-4752-90F1-32A5F26024B6}"/>
                </a:ext>
              </a:extLst>
            </p:cNvPr>
            <p:cNvSpPr>
              <a:spLocks/>
            </p:cNvSpPr>
            <p:nvPr/>
          </p:nvSpPr>
          <p:spPr bwMode="gray">
            <a:xfrm>
              <a:off x="6824258" y="6275320"/>
              <a:ext cx="217672" cy="237438"/>
            </a:xfrm>
            <a:custGeom>
              <a:avLst/>
              <a:gdLst>
                <a:gd name="T0" fmla="*/ 0 w 289"/>
                <a:gd name="T1" fmla="*/ 129 h 329"/>
                <a:gd name="T2" fmla="*/ 39 w 289"/>
                <a:gd name="T3" fmla="*/ 220 h 329"/>
                <a:gd name="T4" fmla="*/ 33 w 289"/>
                <a:gd name="T5" fmla="*/ 292 h 329"/>
                <a:gd name="T6" fmla="*/ 93 w 289"/>
                <a:gd name="T7" fmla="*/ 329 h 329"/>
                <a:gd name="T8" fmla="*/ 127 w 289"/>
                <a:gd name="T9" fmla="*/ 273 h 329"/>
                <a:gd name="T10" fmla="*/ 250 w 289"/>
                <a:gd name="T11" fmla="*/ 222 h 329"/>
                <a:gd name="T12" fmla="*/ 289 w 289"/>
                <a:gd name="T13" fmla="*/ 182 h 329"/>
                <a:gd name="T14" fmla="*/ 189 w 289"/>
                <a:gd name="T15" fmla="*/ 66 h 329"/>
                <a:gd name="T16" fmla="*/ 47 w 289"/>
                <a:gd name="T17" fmla="*/ 0 h 329"/>
                <a:gd name="T18" fmla="*/ 34 w 289"/>
                <a:gd name="T19" fmla="*/ 20 h 329"/>
                <a:gd name="T20" fmla="*/ 50 w 289"/>
                <a:gd name="T21" fmla="*/ 69 h 329"/>
                <a:gd name="T22" fmla="*/ 0 w 289"/>
                <a:gd name="T23" fmla="*/ 12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329">
                  <a:moveTo>
                    <a:pt x="0" y="129"/>
                  </a:moveTo>
                  <a:lnTo>
                    <a:pt x="39" y="220"/>
                  </a:lnTo>
                  <a:lnTo>
                    <a:pt x="33" y="292"/>
                  </a:lnTo>
                  <a:lnTo>
                    <a:pt x="93" y="329"/>
                  </a:lnTo>
                  <a:lnTo>
                    <a:pt x="127" y="273"/>
                  </a:lnTo>
                  <a:lnTo>
                    <a:pt x="250" y="222"/>
                  </a:lnTo>
                  <a:lnTo>
                    <a:pt x="289" y="182"/>
                  </a:lnTo>
                  <a:lnTo>
                    <a:pt x="189" y="66"/>
                  </a:lnTo>
                  <a:lnTo>
                    <a:pt x="47" y="0"/>
                  </a:lnTo>
                  <a:lnTo>
                    <a:pt x="34" y="20"/>
                  </a:lnTo>
                  <a:lnTo>
                    <a:pt x="50" y="69"/>
                  </a:lnTo>
                  <a:lnTo>
                    <a:pt x="0" y="12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7" name="Freeform 30">
              <a:extLst>
                <a:ext uri="{FF2B5EF4-FFF2-40B4-BE49-F238E27FC236}">
                  <a16:creationId xmlns:a16="http://schemas.microsoft.com/office/drawing/2014/main" id="{AED58F0F-E8B4-4026-9907-56E71AA64797}"/>
                </a:ext>
              </a:extLst>
            </p:cNvPr>
            <p:cNvSpPr>
              <a:spLocks/>
            </p:cNvSpPr>
            <p:nvPr/>
          </p:nvSpPr>
          <p:spPr bwMode="gray">
            <a:xfrm>
              <a:off x="5315565" y="2107129"/>
              <a:ext cx="890204" cy="1388432"/>
            </a:xfrm>
            <a:custGeom>
              <a:avLst/>
              <a:gdLst>
                <a:gd name="T0" fmla="*/ 0 w 1185"/>
                <a:gd name="T1" fmla="*/ 1699 h 1916"/>
                <a:gd name="T2" fmla="*/ 94 w 1185"/>
                <a:gd name="T3" fmla="*/ 1290 h 1916"/>
                <a:gd name="T4" fmla="*/ 142 w 1185"/>
                <a:gd name="T5" fmla="*/ 1181 h 1916"/>
                <a:gd name="T6" fmla="*/ 99 w 1185"/>
                <a:gd name="T7" fmla="*/ 1129 h 1916"/>
                <a:gd name="T8" fmla="*/ 110 w 1185"/>
                <a:gd name="T9" fmla="*/ 1082 h 1916"/>
                <a:gd name="T10" fmla="*/ 185 w 1185"/>
                <a:gd name="T11" fmla="*/ 1011 h 1916"/>
                <a:gd name="T12" fmla="*/ 246 w 1185"/>
                <a:gd name="T13" fmla="*/ 915 h 1916"/>
                <a:gd name="T14" fmla="*/ 301 w 1185"/>
                <a:gd name="T15" fmla="*/ 832 h 1916"/>
                <a:gd name="T16" fmla="*/ 260 w 1185"/>
                <a:gd name="T17" fmla="*/ 769 h 1916"/>
                <a:gd name="T18" fmla="*/ 242 w 1185"/>
                <a:gd name="T19" fmla="*/ 726 h 1916"/>
                <a:gd name="T20" fmla="*/ 249 w 1185"/>
                <a:gd name="T21" fmla="*/ 620 h 1916"/>
                <a:gd name="T22" fmla="*/ 393 w 1185"/>
                <a:gd name="T23" fmla="*/ 0 h 1916"/>
                <a:gd name="T24" fmla="*/ 552 w 1185"/>
                <a:gd name="T25" fmla="*/ 35 h 1916"/>
                <a:gd name="T26" fmla="*/ 499 w 1185"/>
                <a:gd name="T27" fmla="*/ 276 h 1916"/>
                <a:gd name="T28" fmla="*/ 534 w 1185"/>
                <a:gd name="T29" fmla="*/ 363 h 1916"/>
                <a:gd name="T30" fmla="*/ 538 w 1185"/>
                <a:gd name="T31" fmla="*/ 417 h 1916"/>
                <a:gd name="T32" fmla="*/ 519 w 1185"/>
                <a:gd name="T33" fmla="*/ 425 h 1916"/>
                <a:gd name="T34" fmla="*/ 580 w 1185"/>
                <a:gd name="T35" fmla="*/ 484 h 1916"/>
                <a:gd name="T36" fmla="*/ 642 w 1185"/>
                <a:gd name="T37" fmla="*/ 638 h 1916"/>
                <a:gd name="T38" fmla="*/ 664 w 1185"/>
                <a:gd name="T39" fmla="*/ 632 h 1916"/>
                <a:gd name="T40" fmla="*/ 666 w 1185"/>
                <a:gd name="T41" fmla="*/ 654 h 1916"/>
                <a:gd name="T42" fmla="*/ 696 w 1185"/>
                <a:gd name="T43" fmla="*/ 663 h 1916"/>
                <a:gd name="T44" fmla="*/ 718 w 1185"/>
                <a:gd name="T45" fmla="*/ 666 h 1916"/>
                <a:gd name="T46" fmla="*/ 663 w 1185"/>
                <a:gd name="T47" fmla="*/ 778 h 1916"/>
                <a:gd name="T48" fmla="*/ 672 w 1185"/>
                <a:gd name="T49" fmla="*/ 852 h 1916"/>
                <a:gd name="T50" fmla="*/ 627 w 1185"/>
                <a:gd name="T51" fmla="*/ 924 h 1916"/>
                <a:gd name="T52" fmla="*/ 658 w 1185"/>
                <a:gd name="T53" fmla="*/ 956 h 1916"/>
                <a:gd name="T54" fmla="*/ 738 w 1185"/>
                <a:gd name="T55" fmla="*/ 911 h 1916"/>
                <a:gd name="T56" fmla="*/ 796 w 1185"/>
                <a:gd name="T57" fmla="*/ 1154 h 1916"/>
                <a:gd name="T58" fmla="*/ 833 w 1185"/>
                <a:gd name="T59" fmla="*/ 1166 h 1916"/>
                <a:gd name="T60" fmla="*/ 840 w 1185"/>
                <a:gd name="T61" fmla="*/ 1240 h 1916"/>
                <a:gd name="T62" fmla="*/ 871 w 1185"/>
                <a:gd name="T63" fmla="*/ 1271 h 1916"/>
                <a:gd name="T64" fmla="*/ 894 w 1185"/>
                <a:gd name="T65" fmla="*/ 1244 h 1916"/>
                <a:gd name="T66" fmla="*/ 948 w 1185"/>
                <a:gd name="T67" fmla="*/ 1268 h 1916"/>
                <a:gd name="T68" fmla="*/ 981 w 1185"/>
                <a:gd name="T69" fmla="*/ 1242 h 1916"/>
                <a:gd name="T70" fmla="*/ 1089 w 1185"/>
                <a:gd name="T71" fmla="*/ 1263 h 1916"/>
                <a:gd name="T72" fmla="*/ 1115 w 1185"/>
                <a:gd name="T73" fmla="*/ 1269 h 1916"/>
                <a:gd name="T74" fmla="*/ 1139 w 1185"/>
                <a:gd name="T75" fmla="*/ 1220 h 1916"/>
                <a:gd name="T76" fmla="*/ 1185 w 1185"/>
                <a:gd name="T77" fmla="*/ 1298 h 1916"/>
                <a:gd name="T78" fmla="*/ 1085 w 1185"/>
                <a:gd name="T79" fmla="*/ 1916 h 1916"/>
                <a:gd name="T80" fmla="*/ 539 w 1185"/>
                <a:gd name="T81" fmla="*/ 1816 h 1916"/>
                <a:gd name="T82" fmla="*/ 0 w 1185"/>
                <a:gd name="T83" fmla="*/ 1699 h 1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85" h="1916">
                  <a:moveTo>
                    <a:pt x="0" y="1699"/>
                  </a:moveTo>
                  <a:lnTo>
                    <a:pt x="94" y="1290"/>
                  </a:lnTo>
                  <a:lnTo>
                    <a:pt x="142" y="1181"/>
                  </a:lnTo>
                  <a:lnTo>
                    <a:pt x="99" y="1129"/>
                  </a:lnTo>
                  <a:lnTo>
                    <a:pt x="110" y="1082"/>
                  </a:lnTo>
                  <a:lnTo>
                    <a:pt x="185" y="1011"/>
                  </a:lnTo>
                  <a:lnTo>
                    <a:pt x="246" y="915"/>
                  </a:lnTo>
                  <a:lnTo>
                    <a:pt x="301" y="832"/>
                  </a:lnTo>
                  <a:lnTo>
                    <a:pt x="260" y="769"/>
                  </a:lnTo>
                  <a:lnTo>
                    <a:pt x="242" y="726"/>
                  </a:lnTo>
                  <a:lnTo>
                    <a:pt x="249" y="620"/>
                  </a:lnTo>
                  <a:lnTo>
                    <a:pt x="393" y="0"/>
                  </a:lnTo>
                  <a:lnTo>
                    <a:pt x="552" y="35"/>
                  </a:lnTo>
                  <a:lnTo>
                    <a:pt x="499" y="276"/>
                  </a:lnTo>
                  <a:lnTo>
                    <a:pt x="534" y="363"/>
                  </a:lnTo>
                  <a:lnTo>
                    <a:pt x="538" y="417"/>
                  </a:lnTo>
                  <a:lnTo>
                    <a:pt x="519" y="425"/>
                  </a:lnTo>
                  <a:lnTo>
                    <a:pt x="580" y="484"/>
                  </a:lnTo>
                  <a:lnTo>
                    <a:pt x="642" y="638"/>
                  </a:lnTo>
                  <a:lnTo>
                    <a:pt x="664" y="632"/>
                  </a:lnTo>
                  <a:lnTo>
                    <a:pt x="666" y="654"/>
                  </a:lnTo>
                  <a:lnTo>
                    <a:pt x="696" y="663"/>
                  </a:lnTo>
                  <a:lnTo>
                    <a:pt x="718" y="666"/>
                  </a:lnTo>
                  <a:lnTo>
                    <a:pt x="663" y="778"/>
                  </a:lnTo>
                  <a:lnTo>
                    <a:pt x="672" y="852"/>
                  </a:lnTo>
                  <a:lnTo>
                    <a:pt x="627" y="924"/>
                  </a:lnTo>
                  <a:lnTo>
                    <a:pt x="658" y="956"/>
                  </a:lnTo>
                  <a:lnTo>
                    <a:pt x="738" y="911"/>
                  </a:lnTo>
                  <a:lnTo>
                    <a:pt x="796" y="1154"/>
                  </a:lnTo>
                  <a:lnTo>
                    <a:pt x="833" y="1166"/>
                  </a:lnTo>
                  <a:lnTo>
                    <a:pt x="840" y="1240"/>
                  </a:lnTo>
                  <a:lnTo>
                    <a:pt x="871" y="1271"/>
                  </a:lnTo>
                  <a:lnTo>
                    <a:pt x="894" y="1244"/>
                  </a:lnTo>
                  <a:lnTo>
                    <a:pt x="948" y="1268"/>
                  </a:lnTo>
                  <a:lnTo>
                    <a:pt x="981" y="1242"/>
                  </a:lnTo>
                  <a:lnTo>
                    <a:pt x="1089" y="1263"/>
                  </a:lnTo>
                  <a:lnTo>
                    <a:pt x="1115" y="1269"/>
                  </a:lnTo>
                  <a:lnTo>
                    <a:pt x="1139" y="1220"/>
                  </a:lnTo>
                  <a:lnTo>
                    <a:pt x="1185" y="1298"/>
                  </a:lnTo>
                  <a:lnTo>
                    <a:pt x="1085" y="1916"/>
                  </a:lnTo>
                  <a:lnTo>
                    <a:pt x="539" y="1816"/>
                  </a:lnTo>
                  <a:lnTo>
                    <a:pt x="0" y="169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18" name="Freeform 31">
              <a:extLst>
                <a:ext uri="{FF2B5EF4-FFF2-40B4-BE49-F238E27FC236}">
                  <a16:creationId xmlns:a16="http://schemas.microsoft.com/office/drawing/2014/main" id="{F55866ED-8C8C-4A54-B1B6-5819716AD8BB}"/>
                </a:ext>
              </a:extLst>
            </p:cNvPr>
            <p:cNvSpPr>
              <a:spLocks/>
            </p:cNvSpPr>
            <p:nvPr/>
          </p:nvSpPr>
          <p:spPr bwMode="gray">
            <a:xfrm>
              <a:off x="8850861" y="3531756"/>
              <a:ext cx="583962" cy="1014902"/>
            </a:xfrm>
            <a:custGeom>
              <a:avLst/>
              <a:gdLst>
                <a:gd name="T0" fmla="*/ 0 w 777"/>
                <a:gd name="T1" fmla="*/ 619 h 1402"/>
                <a:gd name="T2" fmla="*/ 14 w 777"/>
                <a:gd name="T3" fmla="*/ 575 h 1402"/>
                <a:gd name="T4" fmla="*/ 67 w 777"/>
                <a:gd name="T5" fmla="*/ 489 h 1402"/>
                <a:gd name="T6" fmla="*/ 94 w 777"/>
                <a:gd name="T7" fmla="*/ 397 h 1402"/>
                <a:gd name="T8" fmla="*/ 68 w 777"/>
                <a:gd name="T9" fmla="*/ 330 h 1402"/>
                <a:gd name="T10" fmla="*/ 202 w 777"/>
                <a:gd name="T11" fmla="*/ 226 h 1402"/>
                <a:gd name="T12" fmla="*/ 229 w 777"/>
                <a:gd name="T13" fmla="*/ 172 h 1402"/>
                <a:gd name="T14" fmla="*/ 229 w 777"/>
                <a:gd name="T15" fmla="*/ 146 h 1402"/>
                <a:gd name="T16" fmla="*/ 132 w 777"/>
                <a:gd name="T17" fmla="*/ 33 h 1402"/>
                <a:gd name="T18" fmla="*/ 653 w 777"/>
                <a:gd name="T19" fmla="*/ 0 h 1402"/>
                <a:gd name="T20" fmla="*/ 666 w 777"/>
                <a:gd name="T21" fmla="*/ 85 h 1402"/>
                <a:gd name="T22" fmla="*/ 718 w 777"/>
                <a:gd name="T23" fmla="*/ 187 h 1402"/>
                <a:gd name="T24" fmla="*/ 763 w 777"/>
                <a:gd name="T25" fmla="*/ 722 h 1402"/>
                <a:gd name="T26" fmla="*/ 754 w 777"/>
                <a:gd name="T27" fmla="*/ 833 h 1402"/>
                <a:gd name="T28" fmla="*/ 777 w 777"/>
                <a:gd name="T29" fmla="*/ 898 h 1402"/>
                <a:gd name="T30" fmla="*/ 748 w 777"/>
                <a:gd name="T31" fmla="*/ 1020 h 1402"/>
                <a:gd name="T32" fmla="*/ 707 w 777"/>
                <a:gd name="T33" fmla="*/ 1074 h 1402"/>
                <a:gd name="T34" fmla="*/ 687 w 777"/>
                <a:gd name="T35" fmla="*/ 1160 h 1402"/>
                <a:gd name="T36" fmla="*/ 706 w 777"/>
                <a:gd name="T37" fmla="*/ 1185 h 1402"/>
                <a:gd name="T38" fmla="*/ 690 w 777"/>
                <a:gd name="T39" fmla="*/ 1239 h 1402"/>
                <a:gd name="T40" fmla="*/ 700 w 777"/>
                <a:gd name="T41" fmla="*/ 1258 h 1402"/>
                <a:gd name="T42" fmla="*/ 638 w 777"/>
                <a:gd name="T43" fmla="*/ 1283 h 1402"/>
                <a:gd name="T44" fmla="*/ 625 w 777"/>
                <a:gd name="T45" fmla="*/ 1372 h 1402"/>
                <a:gd name="T46" fmla="*/ 536 w 777"/>
                <a:gd name="T47" fmla="*/ 1340 h 1402"/>
                <a:gd name="T48" fmla="*/ 490 w 777"/>
                <a:gd name="T49" fmla="*/ 1385 h 1402"/>
                <a:gd name="T50" fmla="*/ 492 w 777"/>
                <a:gd name="T51" fmla="*/ 1402 h 1402"/>
                <a:gd name="T52" fmla="*/ 463 w 777"/>
                <a:gd name="T53" fmla="*/ 1400 h 1402"/>
                <a:gd name="T54" fmla="*/ 432 w 777"/>
                <a:gd name="T55" fmla="*/ 1341 h 1402"/>
                <a:gd name="T56" fmla="*/ 416 w 777"/>
                <a:gd name="T57" fmla="*/ 1261 h 1402"/>
                <a:gd name="T58" fmla="*/ 383 w 777"/>
                <a:gd name="T59" fmla="*/ 1206 h 1402"/>
                <a:gd name="T60" fmla="*/ 331 w 777"/>
                <a:gd name="T61" fmla="*/ 1185 h 1402"/>
                <a:gd name="T62" fmla="*/ 264 w 777"/>
                <a:gd name="T63" fmla="*/ 1133 h 1402"/>
                <a:gd name="T64" fmla="*/ 243 w 777"/>
                <a:gd name="T65" fmla="*/ 1062 h 1402"/>
                <a:gd name="T66" fmla="*/ 280 w 777"/>
                <a:gd name="T67" fmla="*/ 952 h 1402"/>
                <a:gd name="T68" fmla="*/ 249 w 777"/>
                <a:gd name="T69" fmla="*/ 931 h 1402"/>
                <a:gd name="T70" fmla="*/ 171 w 777"/>
                <a:gd name="T71" fmla="*/ 932 h 1402"/>
                <a:gd name="T72" fmla="*/ 158 w 777"/>
                <a:gd name="T73" fmla="*/ 861 h 1402"/>
                <a:gd name="T74" fmla="*/ 29 w 777"/>
                <a:gd name="T75" fmla="*/ 730 h 1402"/>
                <a:gd name="T76" fmla="*/ 0 w 777"/>
                <a:gd name="T77" fmla="*/ 619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7" h="1402">
                  <a:moveTo>
                    <a:pt x="0" y="619"/>
                  </a:moveTo>
                  <a:lnTo>
                    <a:pt x="14" y="575"/>
                  </a:lnTo>
                  <a:lnTo>
                    <a:pt x="67" y="489"/>
                  </a:lnTo>
                  <a:lnTo>
                    <a:pt x="94" y="397"/>
                  </a:lnTo>
                  <a:lnTo>
                    <a:pt x="68" y="330"/>
                  </a:lnTo>
                  <a:lnTo>
                    <a:pt x="202" y="226"/>
                  </a:lnTo>
                  <a:lnTo>
                    <a:pt x="229" y="172"/>
                  </a:lnTo>
                  <a:lnTo>
                    <a:pt x="229" y="146"/>
                  </a:lnTo>
                  <a:lnTo>
                    <a:pt x="132" y="33"/>
                  </a:lnTo>
                  <a:lnTo>
                    <a:pt x="653" y="0"/>
                  </a:lnTo>
                  <a:lnTo>
                    <a:pt x="666" y="85"/>
                  </a:lnTo>
                  <a:lnTo>
                    <a:pt x="718" y="187"/>
                  </a:lnTo>
                  <a:lnTo>
                    <a:pt x="763" y="722"/>
                  </a:lnTo>
                  <a:lnTo>
                    <a:pt x="754" y="833"/>
                  </a:lnTo>
                  <a:lnTo>
                    <a:pt x="777" y="898"/>
                  </a:lnTo>
                  <a:lnTo>
                    <a:pt x="748" y="1020"/>
                  </a:lnTo>
                  <a:lnTo>
                    <a:pt x="707" y="1074"/>
                  </a:lnTo>
                  <a:lnTo>
                    <a:pt x="687" y="1160"/>
                  </a:lnTo>
                  <a:lnTo>
                    <a:pt x="706" y="1185"/>
                  </a:lnTo>
                  <a:lnTo>
                    <a:pt x="690" y="1239"/>
                  </a:lnTo>
                  <a:lnTo>
                    <a:pt x="700" y="1258"/>
                  </a:lnTo>
                  <a:lnTo>
                    <a:pt x="638" y="1283"/>
                  </a:lnTo>
                  <a:lnTo>
                    <a:pt x="625" y="1372"/>
                  </a:lnTo>
                  <a:lnTo>
                    <a:pt x="536" y="1340"/>
                  </a:lnTo>
                  <a:lnTo>
                    <a:pt x="490" y="1385"/>
                  </a:lnTo>
                  <a:lnTo>
                    <a:pt x="492" y="1402"/>
                  </a:lnTo>
                  <a:lnTo>
                    <a:pt x="463" y="1400"/>
                  </a:lnTo>
                  <a:lnTo>
                    <a:pt x="432" y="1341"/>
                  </a:lnTo>
                  <a:lnTo>
                    <a:pt x="416" y="1261"/>
                  </a:lnTo>
                  <a:lnTo>
                    <a:pt x="383" y="1206"/>
                  </a:lnTo>
                  <a:lnTo>
                    <a:pt x="331" y="1185"/>
                  </a:lnTo>
                  <a:lnTo>
                    <a:pt x="264" y="1133"/>
                  </a:lnTo>
                  <a:lnTo>
                    <a:pt x="243" y="1062"/>
                  </a:lnTo>
                  <a:lnTo>
                    <a:pt x="280" y="952"/>
                  </a:lnTo>
                  <a:lnTo>
                    <a:pt x="249" y="931"/>
                  </a:lnTo>
                  <a:lnTo>
                    <a:pt x="171" y="932"/>
                  </a:lnTo>
                  <a:lnTo>
                    <a:pt x="158" y="861"/>
                  </a:lnTo>
                  <a:lnTo>
                    <a:pt x="29" y="730"/>
                  </a:lnTo>
                  <a:lnTo>
                    <a:pt x="0" y="619"/>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19" name="Freeform 32">
              <a:extLst>
                <a:ext uri="{FF2B5EF4-FFF2-40B4-BE49-F238E27FC236}">
                  <a16:creationId xmlns:a16="http://schemas.microsoft.com/office/drawing/2014/main" id="{C00F20E7-8ED1-4DA4-A5DA-FCFAD2483934}"/>
                </a:ext>
              </a:extLst>
            </p:cNvPr>
            <p:cNvSpPr>
              <a:spLocks/>
            </p:cNvSpPr>
            <p:nvPr/>
          </p:nvSpPr>
          <p:spPr bwMode="gray">
            <a:xfrm>
              <a:off x="9367269" y="3624414"/>
              <a:ext cx="462366" cy="764434"/>
            </a:xfrm>
            <a:custGeom>
              <a:avLst/>
              <a:gdLst>
                <a:gd name="T0" fmla="*/ 0 w 616"/>
                <a:gd name="T1" fmla="*/ 1032 h 1057"/>
                <a:gd name="T2" fmla="*/ 19 w 616"/>
                <a:gd name="T3" fmla="*/ 1057 h 1057"/>
                <a:gd name="T4" fmla="*/ 37 w 616"/>
                <a:gd name="T5" fmla="*/ 1027 h 1057"/>
                <a:gd name="T6" fmla="*/ 126 w 616"/>
                <a:gd name="T7" fmla="*/ 1012 h 1057"/>
                <a:gd name="T8" fmla="*/ 158 w 616"/>
                <a:gd name="T9" fmla="*/ 1020 h 1057"/>
                <a:gd name="T10" fmla="*/ 252 w 616"/>
                <a:gd name="T11" fmla="*/ 987 h 1057"/>
                <a:gd name="T12" fmla="*/ 285 w 616"/>
                <a:gd name="T13" fmla="*/ 1017 h 1057"/>
                <a:gd name="T14" fmla="*/ 316 w 616"/>
                <a:gd name="T15" fmla="*/ 946 h 1057"/>
                <a:gd name="T16" fmla="*/ 347 w 616"/>
                <a:gd name="T17" fmla="*/ 928 h 1057"/>
                <a:gd name="T18" fmla="*/ 416 w 616"/>
                <a:gd name="T19" fmla="*/ 967 h 1057"/>
                <a:gd name="T20" fmla="*/ 426 w 616"/>
                <a:gd name="T21" fmla="*/ 922 h 1057"/>
                <a:gd name="T22" fmla="*/ 501 w 616"/>
                <a:gd name="T23" fmla="*/ 828 h 1057"/>
                <a:gd name="T24" fmla="*/ 518 w 616"/>
                <a:gd name="T25" fmla="*/ 771 h 1057"/>
                <a:gd name="T26" fmla="*/ 545 w 616"/>
                <a:gd name="T27" fmla="*/ 779 h 1057"/>
                <a:gd name="T28" fmla="*/ 616 w 616"/>
                <a:gd name="T29" fmla="*/ 730 h 1057"/>
                <a:gd name="T30" fmla="*/ 596 w 616"/>
                <a:gd name="T31" fmla="*/ 690 h 1057"/>
                <a:gd name="T32" fmla="*/ 607 w 616"/>
                <a:gd name="T33" fmla="*/ 667 h 1057"/>
                <a:gd name="T34" fmla="*/ 537 w 616"/>
                <a:gd name="T35" fmla="*/ 16 h 1057"/>
                <a:gd name="T36" fmla="*/ 530 w 616"/>
                <a:gd name="T37" fmla="*/ 0 h 1057"/>
                <a:gd name="T38" fmla="*/ 162 w 616"/>
                <a:gd name="T39" fmla="*/ 40 h 1057"/>
                <a:gd name="T40" fmla="*/ 91 w 616"/>
                <a:gd name="T41" fmla="*/ 81 h 1057"/>
                <a:gd name="T42" fmla="*/ 31 w 616"/>
                <a:gd name="T43" fmla="*/ 59 h 1057"/>
                <a:gd name="T44" fmla="*/ 76 w 616"/>
                <a:gd name="T45" fmla="*/ 594 h 1057"/>
                <a:gd name="T46" fmla="*/ 67 w 616"/>
                <a:gd name="T47" fmla="*/ 705 h 1057"/>
                <a:gd name="T48" fmla="*/ 90 w 616"/>
                <a:gd name="T49" fmla="*/ 770 h 1057"/>
                <a:gd name="T50" fmla="*/ 61 w 616"/>
                <a:gd name="T51" fmla="*/ 892 h 1057"/>
                <a:gd name="T52" fmla="*/ 20 w 616"/>
                <a:gd name="T53" fmla="*/ 946 h 1057"/>
                <a:gd name="T54" fmla="*/ 0 w 616"/>
                <a:gd name="T55" fmla="*/ 1032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16" h="1057">
                  <a:moveTo>
                    <a:pt x="0" y="1032"/>
                  </a:moveTo>
                  <a:lnTo>
                    <a:pt x="19" y="1057"/>
                  </a:lnTo>
                  <a:lnTo>
                    <a:pt x="37" y="1027"/>
                  </a:lnTo>
                  <a:lnTo>
                    <a:pt x="126" y="1012"/>
                  </a:lnTo>
                  <a:lnTo>
                    <a:pt x="158" y="1020"/>
                  </a:lnTo>
                  <a:lnTo>
                    <a:pt x="252" y="987"/>
                  </a:lnTo>
                  <a:lnTo>
                    <a:pt x="285" y="1017"/>
                  </a:lnTo>
                  <a:lnTo>
                    <a:pt x="316" y="946"/>
                  </a:lnTo>
                  <a:lnTo>
                    <a:pt x="347" y="928"/>
                  </a:lnTo>
                  <a:lnTo>
                    <a:pt x="416" y="967"/>
                  </a:lnTo>
                  <a:lnTo>
                    <a:pt x="426" y="922"/>
                  </a:lnTo>
                  <a:lnTo>
                    <a:pt x="501" y="828"/>
                  </a:lnTo>
                  <a:lnTo>
                    <a:pt x="518" y="771"/>
                  </a:lnTo>
                  <a:lnTo>
                    <a:pt x="545" y="779"/>
                  </a:lnTo>
                  <a:lnTo>
                    <a:pt x="616" y="730"/>
                  </a:lnTo>
                  <a:lnTo>
                    <a:pt x="596" y="690"/>
                  </a:lnTo>
                  <a:lnTo>
                    <a:pt x="607" y="667"/>
                  </a:lnTo>
                  <a:lnTo>
                    <a:pt x="537" y="16"/>
                  </a:lnTo>
                  <a:lnTo>
                    <a:pt x="530" y="0"/>
                  </a:lnTo>
                  <a:lnTo>
                    <a:pt x="162" y="40"/>
                  </a:lnTo>
                  <a:lnTo>
                    <a:pt x="91" y="81"/>
                  </a:lnTo>
                  <a:lnTo>
                    <a:pt x="31" y="59"/>
                  </a:lnTo>
                  <a:lnTo>
                    <a:pt x="76" y="594"/>
                  </a:lnTo>
                  <a:lnTo>
                    <a:pt x="67" y="705"/>
                  </a:lnTo>
                  <a:lnTo>
                    <a:pt x="90" y="770"/>
                  </a:lnTo>
                  <a:lnTo>
                    <a:pt x="61" y="892"/>
                  </a:lnTo>
                  <a:lnTo>
                    <a:pt x="20" y="946"/>
                  </a:lnTo>
                  <a:lnTo>
                    <a:pt x="0" y="1032"/>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20" name="Freeform 33">
              <a:extLst>
                <a:ext uri="{FF2B5EF4-FFF2-40B4-BE49-F238E27FC236}">
                  <a16:creationId xmlns:a16="http://schemas.microsoft.com/office/drawing/2014/main" id="{97C49197-DA6A-4BE8-ABF3-102DE5F8CFF1}"/>
                </a:ext>
              </a:extLst>
            </p:cNvPr>
            <p:cNvSpPr>
              <a:spLocks/>
            </p:cNvSpPr>
            <p:nvPr/>
          </p:nvSpPr>
          <p:spPr bwMode="gray">
            <a:xfrm>
              <a:off x="8133293" y="3379738"/>
              <a:ext cx="890204" cy="568982"/>
            </a:xfrm>
            <a:custGeom>
              <a:avLst/>
              <a:gdLst>
                <a:gd name="T0" fmla="*/ 0 w 1185"/>
                <a:gd name="T1" fmla="*/ 15 h 785"/>
                <a:gd name="T2" fmla="*/ 3 w 1185"/>
                <a:gd name="T3" fmla="*/ 76 h 785"/>
                <a:gd name="T4" fmla="*/ 25 w 1185"/>
                <a:gd name="T5" fmla="*/ 121 h 785"/>
                <a:gd name="T6" fmla="*/ 10 w 1185"/>
                <a:gd name="T7" fmla="*/ 165 h 785"/>
                <a:gd name="T8" fmla="*/ 23 w 1185"/>
                <a:gd name="T9" fmla="*/ 274 h 785"/>
                <a:gd name="T10" fmla="*/ 79 w 1185"/>
                <a:gd name="T11" fmla="*/ 429 h 785"/>
                <a:gd name="T12" fmla="*/ 80 w 1185"/>
                <a:gd name="T13" fmla="*/ 477 h 785"/>
                <a:gd name="T14" fmla="*/ 117 w 1185"/>
                <a:gd name="T15" fmla="*/ 549 h 785"/>
                <a:gd name="T16" fmla="*/ 135 w 1185"/>
                <a:gd name="T17" fmla="*/ 668 h 785"/>
                <a:gd name="T18" fmla="*/ 126 w 1185"/>
                <a:gd name="T19" fmla="*/ 704 h 785"/>
                <a:gd name="T20" fmla="*/ 149 w 1185"/>
                <a:gd name="T21" fmla="*/ 743 h 785"/>
                <a:gd name="T22" fmla="*/ 912 w 1185"/>
                <a:gd name="T23" fmla="*/ 727 h 785"/>
                <a:gd name="T24" fmla="*/ 970 w 1185"/>
                <a:gd name="T25" fmla="*/ 785 h 785"/>
                <a:gd name="T26" fmla="*/ 1023 w 1185"/>
                <a:gd name="T27" fmla="*/ 699 h 785"/>
                <a:gd name="T28" fmla="*/ 1050 w 1185"/>
                <a:gd name="T29" fmla="*/ 607 h 785"/>
                <a:gd name="T30" fmla="*/ 1024 w 1185"/>
                <a:gd name="T31" fmla="*/ 540 h 785"/>
                <a:gd name="T32" fmla="*/ 1158 w 1185"/>
                <a:gd name="T33" fmla="*/ 436 h 785"/>
                <a:gd name="T34" fmla="*/ 1185 w 1185"/>
                <a:gd name="T35" fmla="*/ 382 h 785"/>
                <a:gd name="T36" fmla="*/ 1185 w 1185"/>
                <a:gd name="T37" fmla="*/ 356 h 785"/>
                <a:gd name="T38" fmla="*/ 1088 w 1185"/>
                <a:gd name="T39" fmla="*/ 243 h 785"/>
                <a:gd name="T40" fmla="*/ 989 w 1185"/>
                <a:gd name="T41" fmla="*/ 126 h 785"/>
                <a:gd name="T42" fmla="*/ 970 w 1185"/>
                <a:gd name="T43" fmla="*/ 0 h 785"/>
                <a:gd name="T44" fmla="*/ 27 w 1185"/>
                <a:gd name="T45" fmla="*/ 17 h 785"/>
                <a:gd name="T46" fmla="*/ 0 w 1185"/>
                <a:gd name="T47" fmla="*/ 15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85" h="785">
                  <a:moveTo>
                    <a:pt x="0" y="15"/>
                  </a:moveTo>
                  <a:lnTo>
                    <a:pt x="3" y="76"/>
                  </a:lnTo>
                  <a:lnTo>
                    <a:pt x="25" y="121"/>
                  </a:lnTo>
                  <a:lnTo>
                    <a:pt x="10" y="165"/>
                  </a:lnTo>
                  <a:lnTo>
                    <a:pt x="23" y="274"/>
                  </a:lnTo>
                  <a:lnTo>
                    <a:pt x="79" y="429"/>
                  </a:lnTo>
                  <a:lnTo>
                    <a:pt x="80" y="477"/>
                  </a:lnTo>
                  <a:lnTo>
                    <a:pt x="117" y="549"/>
                  </a:lnTo>
                  <a:lnTo>
                    <a:pt x="135" y="668"/>
                  </a:lnTo>
                  <a:lnTo>
                    <a:pt x="126" y="704"/>
                  </a:lnTo>
                  <a:lnTo>
                    <a:pt x="149" y="743"/>
                  </a:lnTo>
                  <a:lnTo>
                    <a:pt x="912" y="727"/>
                  </a:lnTo>
                  <a:lnTo>
                    <a:pt x="970" y="785"/>
                  </a:lnTo>
                  <a:lnTo>
                    <a:pt x="1023" y="699"/>
                  </a:lnTo>
                  <a:lnTo>
                    <a:pt x="1050" y="607"/>
                  </a:lnTo>
                  <a:lnTo>
                    <a:pt x="1024" y="540"/>
                  </a:lnTo>
                  <a:lnTo>
                    <a:pt x="1158" y="436"/>
                  </a:lnTo>
                  <a:lnTo>
                    <a:pt x="1185" y="382"/>
                  </a:lnTo>
                  <a:lnTo>
                    <a:pt x="1185" y="356"/>
                  </a:lnTo>
                  <a:lnTo>
                    <a:pt x="1088" y="243"/>
                  </a:lnTo>
                  <a:lnTo>
                    <a:pt x="989" y="126"/>
                  </a:lnTo>
                  <a:lnTo>
                    <a:pt x="970" y="0"/>
                  </a:lnTo>
                  <a:lnTo>
                    <a:pt x="27" y="17"/>
                  </a:lnTo>
                  <a:lnTo>
                    <a:pt x="0" y="15"/>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1" name="Freeform 34">
              <a:extLst>
                <a:ext uri="{FF2B5EF4-FFF2-40B4-BE49-F238E27FC236}">
                  <a16:creationId xmlns:a16="http://schemas.microsoft.com/office/drawing/2014/main" id="{7ECDB63F-9EA1-44E9-8FA8-D5609C4C3787}"/>
                </a:ext>
              </a:extLst>
            </p:cNvPr>
            <p:cNvSpPr>
              <a:spLocks/>
            </p:cNvSpPr>
            <p:nvPr/>
          </p:nvSpPr>
          <p:spPr bwMode="gray">
            <a:xfrm>
              <a:off x="7307640" y="3996497"/>
              <a:ext cx="1106375" cy="576221"/>
            </a:xfrm>
            <a:custGeom>
              <a:avLst/>
              <a:gdLst>
                <a:gd name="T0" fmla="*/ 0 w 1474"/>
                <a:gd name="T1" fmla="*/ 758 h 798"/>
                <a:gd name="T2" fmla="*/ 50 w 1474"/>
                <a:gd name="T3" fmla="*/ 0 h 798"/>
                <a:gd name="T4" fmla="*/ 600 w 1474"/>
                <a:gd name="T5" fmla="*/ 32 h 798"/>
                <a:gd name="T6" fmla="*/ 1329 w 1474"/>
                <a:gd name="T7" fmla="*/ 41 h 798"/>
                <a:gd name="T8" fmla="*/ 1368 w 1474"/>
                <a:gd name="T9" fmla="*/ 76 h 798"/>
                <a:gd name="T10" fmla="*/ 1391 w 1474"/>
                <a:gd name="T11" fmla="*/ 69 h 798"/>
                <a:gd name="T12" fmla="*/ 1414 w 1474"/>
                <a:gd name="T13" fmla="*/ 88 h 798"/>
                <a:gd name="T14" fmla="*/ 1417 w 1474"/>
                <a:gd name="T15" fmla="*/ 108 h 798"/>
                <a:gd name="T16" fmla="*/ 1396 w 1474"/>
                <a:gd name="T17" fmla="*/ 109 h 798"/>
                <a:gd name="T18" fmla="*/ 1371 w 1474"/>
                <a:gd name="T19" fmla="*/ 162 h 798"/>
                <a:gd name="T20" fmla="*/ 1429 w 1474"/>
                <a:gd name="T21" fmla="*/ 245 h 798"/>
                <a:gd name="T22" fmla="*/ 1474 w 1474"/>
                <a:gd name="T23" fmla="*/ 258 h 798"/>
                <a:gd name="T24" fmla="*/ 1468 w 1474"/>
                <a:gd name="T25" fmla="*/ 796 h 798"/>
                <a:gd name="T26" fmla="*/ 838 w 1474"/>
                <a:gd name="T27" fmla="*/ 798 h 798"/>
                <a:gd name="T28" fmla="*/ 0 w 1474"/>
                <a:gd name="T29" fmla="*/ 758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74" h="798">
                  <a:moveTo>
                    <a:pt x="0" y="758"/>
                  </a:moveTo>
                  <a:lnTo>
                    <a:pt x="50" y="0"/>
                  </a:lnTo>
                  <a:lnTo>
                    <a:pt x="600" y="32"/>
                  </a:lnTo>
                  <a:lnTo>
                    <a:pt x="1329" y="41"/>
                  </a:lnTo>
                  <a:lnTo>
                    <a:pt x="1368" y="76"/>
                  </a:lnTo>
                  <a:lnTo>
                    <a:pt x="1391" y="69"/>
                  </a:lnTo>
                  <a:lnTo>
                    <a:pt x="1414" y="88"/>
                  </a:lnTo>
                  <a:lnTo>
                    <a:pt x="1417" y="108"/>
                  </a:lnTo>
                  <a:lnTo>
                    <a:pt x="1396" y="109"/>
                  </a:lnTo>
                  <a:lnTo>
                    <a:pt x="1371" y="162"/>
                  </a:lnTo>
                  <a:lnTo>
                    <a:pt x="1429" y="245"/>
                  </a:lnTo>
                  <a:lnTo>
                    <a:pt x="1474" y="258"/>
                  </a:lnTo>
                  <a:lnTo>
                    <a:pt x="1468" y="796"/>
                  </a:lnTo>
                  <a:lnTo>
                    <a:pt x="838" y="798"/>
                  </a:lnTo>
                  <a:lnTo>
                    <a:pt x="0" y="758"/>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22" name="Freeform 35">
              <a:extLst>
                <a:ext uri="{FF2B5EF4-FFF2-40B4-BE49-F238E27FC236}">
                  <a16:creationId xmlns:a16="http://schemas.microsoft.com/office/drawing/2014/main" id="{B7856874-48C2-4931-AF61-C29C062E0708}"/>
                </a:ext>
              </a:extLst>
            </p:cNvPr>
            <p:cNvSpPr>
              <a:spLocks/>
            </p:cNvSpPr>
            <p:nvPr/>
          </p:nvSpPr>
          <p:spPr bwMode="gray">
            <a:xfrm>
              <a:off x="9193131" y="4105081"/>
              <a:ext cx="1082356" cy="534235"/>
            </a:xfrm>
            <a:custGeom>
              <a:avLst/>
              <a:gdLst>
                <a:gd name="T0" fmla="*/ 0 w 1440"/>
                <a:gd name="T1" fmla="*/ 738 h 738"/>
                <a:gd name="T2" fmla="*/ 13 w 1440"/>
                <a:gd name="T3" fmla="*/ 703 h 738"/>
                <a:gd name="T4" fmla="*/ 46 w 1440"/>
                <a:gd name="T5" fmla="*/ 698 h 738"/>
                <a:gd name="T6" fmla="*/ 55 w 1440"/>
                <a:gd name="T7" fmla="*/ 616 h 738"/>
                <a:gd name="T8" fmla="*/ 36 w 1440"/>
                <a:gd name="T9" fmla="*/ 610 h 738"/>
                <a:gd name="T10" fmla="*/ 34 w 1440"/>
                <a:gd name="T11" fmla="*/ 593 h 738"/>
                <a:gd name="T12" fmla="*/ 80 w 1440"/>
                <a:gd name="T13" fmla="*/ 548 h 738"/>
                <a:gd name="T14" fmla="*/ 169 w 1440"/>
                <a:gd name="T15" fmla="*/ 580 h 738"/>
                <a:gd name="T16" fmla="*/ 182 w 1440"/>
                <a:gd name="T17" fmla="*/ 491 h 738"/>
                <a:gd name="T18" fmla="*/ 244 w 1440"/>
                <a:gd name="T19" fmla="*/ 466 h 738"/>
                <a:gd name="T20" fmla="*/ 234 w 1440"/>
                <a:gd name="T21" fmla="*/ 447 h 738"/>
                <a:gd name="T22" fmla="*/ 250 w 1440"/>
                <a:gd name="T23" fmla="*/ 393 h 738"/>
                <a:gd name="T24" fmla="*/ 268 w 1440"/>
                <a:gd name="T25" fmla="*/ 363 h 738"/>
                <a:gd name="T26" fmla="*/ 357 w 1440"/>
                <a:gd name="T27" fmla="*/ 348 h 738"/>
                <a:gd name="T28" fmla="*/ 389 w 1440"/>
                <a:gd name="T29" fmla="*/ 356 h 738"/>
                <a:gd name="T30" fmla="*/ 483 w 1440"/>
                <a:gd name="T31" fmla="*/ 323 h 738"/>
                <a:gd name="T32" fmla="*/ 516 w 1440"/>
                <a:gd name="T33" fmla="*/ 353 h 738"/>
                <a:gd name="T34" fmla="*/ 547 w 1440"/>
                <a:gd name="T35" fmla="*/ 282 h 738"/>
                <a:gd name="T36" fmla="*/ 578 w 1440"/>
                <a:gd name="T37" fmla="*/ 264 h 738"/>
                <a:gd name="T38" fmla="*/ 647 w 1440"/>
                <a:gd name="T39" fmla="*/ 303 h 738"/>
                <a:gd name="T40" fmla="*/ 657 w 1440"/>
                <a:gd name="T41" fmla="*/ 258 h 738"/>
                <a:gd name="T42" fmla="*/ 732 w 1440"/>
                <a:gd name="T43" fmla="*/ 164 h 738"/>
                <a:gd name="T44" fmla="*/ 749 w 1440"/>
                <a:gd name="T45" fmla="*/ 107 h 738"/>
                <a:gd name="T46" fmla="*/ 776 w 1440"/>
                <a:gd name="T47" fmla="*/ 115 h 738"/>
                <a:gd name="T48" fmla="*/ 847 w 1440"/>
                <a:gd name="T49" fmla="*/ 66 h 738"/>
                <a:gd name="T50" fmla="*/ 827 w 1440"/>
                <a:gd name="T51" fmla="*/ 26 h 738"/>
                <a:gd name="T52" fmla="*/ 838 w 1440"/>
                <a:gd name="T53" fmla="*/ 3 h 738"/>
                <a:gd name="T54" fmla="*/ 898 w 1440"/>
                <a:gd name="T55" fmla="*/ 0 h 738"/>
                <a:gd name="T56" fmla="*/ 938 w 1440"/>
                <a:gd name="T57" fmla="*/ 14 h 738"/>
                <a:gd name="T58" fmla="*/ 959 w 1440"/>
                <a:gd name="T59" fmla="*/ 57 h 738"/>
                <a:gd name="T60" fmla="*/ 1024 w 1440"/>
                <a:gd name="T61" fmla="*/ 68 h 738"/>
                <a:gd name="T62" fmla="*/ 1064 w 1440"/>
                <a:gd name="T63" fmla="*/ 91 h 738"/>
                <a:gd name="T64" fmla="*/ 1153 w 1440"/>
                <a:gd name="T65" fmla="*/ 86 h 738"/>
                <a:gd name="T66" fmla="*/ 1196 w 1440"/>
                <a:gd name="T67" fmla="*/ 57 h 738"/>
                <a:gd name="T68" fmla="*/ 1291 w 1440"/>
                <a:gd name="T69" fmla="*/ 120 h 738"/>
                <a:gd name="T70" fmla="*/ 1326 w 1440"/>
                <a:gd name="T71" fmla="*/ 242 h 738"/>
                <a:gd name="T72" fmla="*/ 1365 w 1440"/>
                <a:gd name="T73" fmla="*/ 284 h 738"/>
                <a:gd name="T74" fmla="*/ 1440 w 1440"/>
                <a:gd name="T75" fmla="*/ 327 h 738"/>
                <a:gd name="T76" fmla="*/ 1385 w 1440"/>
                <a:gd name="T77" fmla="*/ 393 h 738"/>
                <a:gd name="T78" fmla="*/ 1337 w 1440"/>
                <a:gd name="T79" fmla="*/ 427 h 738"/>
                <a:gd name="T80" fmla="*/ 1285 w 1440"/>
                <a:gd name="T81" fmla="*/ 490 h 738"/>
                <a:gd name="T82" fmla="*/ 1284 w 1440"/>
                <a:gd name="T83" fmla="*/ 511 h 738"/>
                <a:gd name="T84" fmla="*/ 1141 w 1440"/>
                <a:gd name="T85" fmla="*/ 606 h 738"/>
                <a:gd name="T86" fmla="*/ 348 w 1440"/>
                <a:gd name="T87" fmla="*/ 679 h 738"/>
                <a:gd name="T88" fmla="*/ 263 w 1440"/>
                <a:gd name="T89" fmla="*/ 675 h 738"/>
                <a:gd name="T90" fmla="*/ 267 w 1440"/>
                <a:gd name="T91" fmla="*/ 719 h 738"/>
                <a:gd name="T92" fmla="*/ 0 w 1440"/>
                <a:gd name="T93" fmla="*/ 738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40" h="738">
                  <a:moveTo>
                    <a:pt x="0" y="738"/>
                  </a:moveTo>
                  <a:lnTo>
                    <a:pt x="13" y="703"/>
                  </a:lnTo>
                  <a:lnTo>
                    <a:pt x="46" y="698"/>
                  </a:lnTo>
                  <a:lnTo>
                    <a:pt x="55" y="616"/>
                  </a:lnTo>
                  <a:lnTo>
                    <a:pt x="36" y="610"/>
                  </a:lnTo>
                  <a:lnTo>
                    <a:pt x="34" y="593"/>
                  </a:lnTo>
                  <a:lnTo>
                    <a:pt x="80" y="548"/>
                  </a:lnTo>
                  <a:lnTo>
                    <a:pt x="169" y="580"/>
                  </a:lnTo>
                  <a:lnTo>
                    <a:pt x="182" y="491"/>
                  </a:lnTo>
                  <a:lnTo>
                    <a:pt x="244" y="466"/>
                  </a:lnTo>
                  <a:lnTo>
                    <a:pt x="234" y="447"/>
                  </a:lnTo>
                  <a:lnTo>
                    <a:pt x="250" y="393"/>
                  </a:lnTo>
                  <a:lnTo>
                    <a:pt x="268" y="363"/>
                  </a:lnTo>
                  <a:lnTo>
                    <a:pt x="357" y="348"/>
                  </a:lnTo>
                  <a:lnTo>
                    <a:pt x="389" y="356"/>
                  </a:lnTo>
                  <a:lnTo>
                    <a:pt x="483" y="323"/>
                  </a:lnTo>
                  <a:lnTo>
                    <a:pt x="516" y="353"/>
                  </a:lnTo>
                  <a:lnTo>
                    <a:pt x="547" y="282"/>
                  </a:lnTo>
                  <a:lnTo>
                    <a:pt x="578" y="264"/>
                  </a:lnTo>
                  <a:lnTo>
                    <a:pt x="647" y="303"/>
                  </a:lnTo>
                  <a:lnTo>
                    <a:pt x="657" y="258"/>
                  </a:lnTo>
                  <a:lnTo>
                    <a:pt x="732" y="164"/>
                  </a:lnTo>
                  <a:lnTo>
                    <a:pt x="749" y="107"/>
                  </a:lnTo>
                  <a:lnTo>
                    <a:pt x="776" y="115"/>
                  </a:lnTo>
                  <a:lnTo>
                    <a:pt x="847" y="66"/>
                  </a:lnTo>
                  <a:lnTo>
                    <a:pt x="827" y="26"/>
                  </a:lnTo>
                  <a:lnTo>
                    <a:pt x="838" y="3"/>
                  </a:lnTo>
                  <a:lnTo>
                    <a:pt x="898" y="0"/>
                  </a:lnTo>
                  <a:lnTo>
                    <a:pt x="938" y="14"/>
                  </a:lnTo>
                  <a:lnTo>
                    <a:pt x="959" y="57"/>
                  </a:lnTo>
                  <a:lnTo>
                    <a:pt x="1024" y="68"/>
                  </a:lnTo>
                  <a:lnTo>
                    <a:pt x="1064" y="91"/>
                  </a:lnTo>
                  <a:lnTo>
                    <a:pt x="1153" y="86"/>
                  </a:lnTo>
                  <a:lnTo>
                    <a:pt x="1196" y="57"/>
                  </a:lnTo>
                  <a:lnTo>
                    <a:pt x="1291" y="120"/>
                  </a:lnTo>
                  <a:lnTo>
                    <a:pt x="1326" y="242"/>
                  </a:lnTo>
                  <a:lnTo>
                    <a:pt x="1365" y="284"/>
                  </a:lnTo>
                  <a:lnTo>
                    <a:pt x="1440" y="327"/>
                  </a:lnTo>
                  <a:lnTo>
                    <a:pt x="1385" y="393"/>
                  </a:lnTo>
                  <a:lnTo>
                    <a:pt x="1337" y="427"/>
                  </a:lnTo>
                  <a:lnTo>
                    <a:pt x="1285" y="490"/>
                  </a:lnTo>
                  <a:lnTo>
                    <a:pt x="1284" y="511"/>
                  </a:lnTo>
                  <a:lnTo>
                    <a:pt x="1141" y="606"/>
                  </a:lnTo>
                  <a:lnTo>
                    <a:pt x="348" y="679"/>
                  </a:lnTo>
                  <a:lnTo>
                    <a:pt x="263" y="675"/>
                  </a:lnTo>
                  <a:lnTo>
                    <a:pt x="267" y="719"/>
                  </a:lnTo>
                  <a:lnTo>
                    <a:pt x="0" y="738"/>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23" name="Freeform 36">
              <a:extLst>
                <a:ext uri="{FF2B5EF4-FFF2-40B4-BE49-F238E27FC236}">
                  <a16:creationId xmlns:a16="http://schemas.microsoft.com/office/drawing/2014/main" id="{BA9A4F5E-92A3-4A1F-9964-98EB6AC4E09B}"/>
                </a:ext>
              </a:extLst>
            </p:cNvPr>
            <p:cNvSpPr>
              <a:spLocks/>
            </p:cNvSpPr>
            <p:nvPr/>
          </p:nvSpPr>
          <p:spPr bwMode="gray">
            <a:xfrm>
              <a:off x="8508590" y="5277792"/>
              <a:ext cx="836161" cy="712313"/>
            </a:xfrm>
            <a:custGeom>
              <a:avLst/>
              <a:gdLst>
                <a:gd name="T0" fmla="*/ 13 w 1115"/>
                <a:gd name="T1" fmla="*/ 271 h 983"/>
                <a:gd name="T2" fmla="*/ 55 w 1115"/>
                <a:gd name="T3" fmla="*/ 372 h 983"/>
                <a:gd name="T4" fmla="*/ 113 w 1115"/>
                <a:gd name="T5" fmla="*/ 546 h 983"/>
                <a:gd name="T6" fmla="*/ 80 w 1115"/>
                <a:gd name="T7" fmla="*/ 663 h 983"/>
                <a:gd name="T8" fmla="*/ 86 w 1115"/>
                <a:gd name="T9" fmla="*/ 750 h 983"/>
                <a:gd name="T10" fmla="*/ 38 w 1115"/>
                <a:gd name="T11" fmla="*/ 812 h 983"/>
                <a:gd name="T12" fmla="*/ 207 w 1115"/>
                <a:gd name="T13" fmla="*/ 814 h 983"/>
                <a:gd name="T14" fmla="*/ 444 w 1115"/>
                <a:gd name="T15" fmla="*/ 857 h 983"/>
                <a:gd name="T16" fmla="*/ 466 w 1115"/>
                <a:gd name="T17" fmla="*/ 794 h 983"/>
                <a:gd name="T18" fmla="*/ 560 w 1115"/>
                <a:gd name="T19" fmla="*/ 869 h 983"/>
                <a:gd name="T20" fmla="*/ 617 w 1115"/>
                <a:gd name="T21" fmla="*/ 875 h 983"/>
                <a:gd name="T22" fmla="*/ 659 w 1115"/>
                <a:gd name="T23" fmla="*/ 942 h 983"/>
                <a:gd name="T24" fmla="*/ 725 w 1115"/>
                <a:gd name="T25" fmla="*/ 969 h 983"/>
                <a:gd name="T26" fmla="*/ 776 w 1115"/>
                <a:gd name="T27" fmla="*/ 932 h 983"/>
                <a:gd name="T28" fmla="*/ 806 w 1115"/>
                <a:gd name="T29" fmla="*/ 939 h 983"/>
                <a:gd name="T30" fmla="*/ 849 w 1115"/>
                <a:gd name="T31" fmla="*/ 963 h 983"/>
                <a:gd name="T32" fmla="*/ 896 w 1115"/>
                <a:gd name="T33" fmla="*/ 924 h 983"/>
                <a:gd name="T34" fmla="*/ 887 w 1115"/>
                <a:gd name="T35" fmla="*/ 865 h 983"/>
                <a:gd name="T36" fmla="*/ 930 w 1115"/>
                <a:gd name="T37" fmla="*/ 869 h 983"/>
                <a:gd name="T38" fmla="*/ 973 w 1115"/>
                <a:gd name="T39" fmla="*/ 897 h 983"/>
                <a:gd name="T40" fmla="*/ 1011 w 1115"/>
                <a:gd name="T41" fmla="*/ 912 h 983"/>
                <a:gd name="T42" fmla="*/ 1046 w 1115"/>
                <a:gd name="T43" fmla="*/ 949 h 983"/>
                <a:gd name="T44" fmla="*/ 1066 w 1115"/>
                <a:gd name="T45" fmla="*/ 951 h 983"/>
                <a:gd name="T46" fmla="*/ 1086 w 1115"/>
                <a:gd name="T47" fmla="*/ 947 h 983"/>
                <a:gd name="T48" fmla="*/ 1115 w 1115"/>
                <a:gd name="T49" fmla="*/ 922 h 983"/>
                <a:gd name="T50" fmla="*/ 1070 w 1115"/>
                <a:gd name="T51" fmla="*/ 899 h 983"/>
                <a:gd name="T52" fmla="*/ 1033 w 1115"/>
                <a:gd name="T53" fmla="*/ 879 h 983"/>
                <a:gd name="T54" fmla="*/ 978 w 1115"/>
                <a:gd name="T55" fmla="*/ 828 h 983"/>
                <a:gd name="T56" fmla="*/ 1017 w 1115"/>
                <a:gd name="T57" fmla="*/ 804 h 983"/>
                <a:gd name="T58" fmla="*/ 1040 w 1115"/>
                <a:gd name="T59" fmla="*/ 774 h 983"/>
                <a:gd name="T60" fmla="*/ 1060 w 1115"/>
                <a:gd name="T61" fmla="*/ 737 h 983"/>
                <a:gd name="T62" fmla="*/ 1028 w 1115"/>
                <a:gd name="T63" fmla="*/ 711 h 983"/>
                <a:gd name="T64" fmla="*/ 967 w 1115"/>
                <a:gd name="T65" fmla="*/ 761 h 983"/>
                <a:gd name="T66" fmla="*/ 930 w 1115"/>
                <a:gd name="T67" fmla="*/ 720 h 983"/>
                <a:gd name="T68" fmla="*/ 950 w 1115"/>
                <a:gd name="T69" fmla="*/ 721 h 983"/>
                <a:gd name="T70" fmla="*/ 946 w 1115"/>
                <a:gd name="T71" fmla="*/ 702 h 983"/>
                <a:gd name="T72" fmla="*/ 934 w 1115"/>
                <a:gd name="T73" fmla="*/ 703 h 983"/>
                <a:gd name="T74" fmla="*/ 893 w 1115"/>
                <a:gd name="T75" fmla="*/ 720 h 983"/>
                <a:gd name="T76" fmla="*/ 798 w 1115"/>
                <a:gd name="T77" fmla="*/ 713 h 983"/>
                <a:gd name="T78" fmla="*/ 831 w 1115"/>
                <a:gd name="T79" fmla="*/ 641 h 983"/>
                <a:gd name="T80" fmla="*/ 891 w 1115"/>
                <a:gd name="T81" fmla="*/ 668 h 983"/>
                <a:gd name="T82" fmla="*/ 916 w 1115"/>
                <a:gd name="T83" fmla="*/ 567 h 983"/>
                <a:gd name="T84" fmla="*/ 527 w 1115"/>
                <a:gd name="T85" fmla="*/ 499 h 983"/>
                <a:gd name="T86" fmla="*/ 575 w 1115"/>
                <a:gd name="T87" fmla="*/ 314 h 983"/>
                <a:gd name="T88" fmla="*/ 622 w 1115"/>
                <a:gd name="T89" fmla="*/ 195 h 983"/>
                <a:gd name="T90" fmla="*/ 596 w 1115"/>
                <a:gd name="T91" fmla="*/ 0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15" h="983">
                  <a:moveTo>
                    <a:pt x="0" y="8"/>
                  </a:moveTo>
                  <a:lnTo>
                    <a:pt x="13" y="271"/>
                  </a:lnTo>
                  <a:lnTo>
                    <a:pt x="43" y="305"/>
                  </a:lnTo>
                  <a:lnTo>
                    <a:pt x="55" y="372"/>
                  </a:lnTo>
                  <a:lnTo>
                    <a:pt x="115" y="466"/>
                  </a:lnTo>
                  <a:lnTo>
                    <a:pt x="113" y="546"/>
                  </a:lnTo>
                  <a:lnTo>
                    <a:pt x="77" y="622"/>
                  </a:lnTo>
                  <a:lnTo>
                    <a:pt x="80" y="663"/>
                  </a:lnTo>
                  <a:lnTo>
                    <a:pt x="91" y="707"/>
                  </a:lnTo>
                  <a:lnTo>
                    <a:pt x="86" y="750"/>
                  </a:lnTo>
                  <a:lnTo>
                    <a:pt x="65" y="778"/>
                  </a:lnTo>
                  <a:lnTo>
                    <a:pt x="38" y="812"/>
                  </a:lnTo>
                  <a:lnTo>
                    <a:pt x="57" y="833"/>
                  </a:lnTo>
                  <a:lnTo>
                    <a:pt x="207" y="814"/>
                  </a:lnTo>
                  <a:lnTo>
                    <a:pt x="328" y="863"/>
                  </a:lnTo>
                  <a:lnTo>
                    <a:pt x="444" y="857"/>
                  </a:lnTo>
                  <a:lnTo>
                    <a:pt x="429" y="823"/>
                  </a:lnTo>
                  <a:lnTo>
                    <a:pt x="466" y="794"/>
                  </a:lnTo>
                  <a:lnTo>
                    <a:pt x="546" y="812"/>
                  </a:lnTo>
                  <a:lnTo>
                    <a:pt x="560" y="869"/>
                  </a:lnTo>
                  <a:lnTo>
                    <a:pt x="582" y="862"/>
                  </a:lnTo>
                  <a:lnTo>
                    <a:pt x="617" y="875"/>
                  </a:lnTo>
                  <a:lnTo>
                    <a:pt x="650" y="910"/>
                  </a:lnTo>
                  <a:lnTo>
                    <a:pt x="659" y="942"/>
                  </a:lnTo>
                  <a:lnTo>
                    <a:pt x="693" y="947"/>
                  </a:lnTo>
                  <a:lnTo>
                    <a:pt x="725" y="969"/>
                  </a:lnTo>
                  <a:lnTo>
                    <a:pt x="753" y="958"/>
                  </a:lnTo>
                  <a:lnTo>
                    <a:pt x="776" y="932"/>
                  </a:lnTo>
                  <a:lnTo>
                    <a:pt x="773" y="910"/>
                  </a:lnTo>
                  <a:lnTo>
                    <a:pt x="806" y="939"/>
                  </a:lnTo>
                  <a:lnTo>
                    <a:pt x="825" y="914"/>
                  </a:lnTo>
                  <a:lnTo>
                    <a:pt x="849" y="963"/>
                  </a:lnTo>
                  <a:lnTo>
                    <a:pt x="884" y="939"/>
                  </a:lnTo>
                  <a:lnTo>
                    <a:pt x="896" y="924"/>
                  </a:lnTo>
                  <a:lnTo>
                    <a:pt x="884" y="910"/>
                  </a:lnTo>
                  <a:lnTo>
                    <a:pt x="887" y="865"/>
                  </a:lnTo>
                  <a:lnTo>
                    <a:pt x="898" y="865"/>
                  </a:lnTo>
                  <a:lnTo>
                    <a:pt x="930" y="869"/>
                  </a:lnTo>
                  <a:lnTo>
                    <a:pt x="939" y="899"/>
                  </a:lnTo>
                  <a:lnTo>
                    <a:pt x="973" y="897"/>
                  </a:lnTo>
                  <a:lnTo>
                    <a:pt x="1004" y="918"/>
                  </a:lnTo>
                  <a:lnTo>
                    <a:pt x="1011" y="912"/>
                  </a:lnTo>
                  <a:lnTo>
                    <a:pt x="1024" y="935"/>
                  </a:lnTo>
                  <a:lnTo>
                    <a:pt x="1046" y="949"/>
                  </a:lnTo>
                  <a:lnTo>
                    <a:pt x="1035" y="983"/>
                  </a:lnTo>
                  <a:lnTo>
                    <a:pt x="1066" y="951"/>
                  </a:lnTo>
                  <a:lnTo>
                    <a:pt x="1087" y="970"/>
                  </a:lnTo>
                  <a:lnTo>
                    <a:pt x="1086" y="947"/>
                  </a:lnTo>
                  <a:lnTo>
                    <a:pt x="1113" y="939"/>
                  </a:lnTo>
                  <a:lnTo>
                    <a:pt x="1115" y="922"/>
                  </a:lnTo>
                  <a:lnTo>
                    <a:pt x="1085" y="917"/>
                  </a:lnTo>
                  <a:lnTo>
                    <a:pt x="1070" y="899"/>
                  </a:lnTo>
                  <a:lnTo>
                    <a:pt x="1044" y="903"/>
                  </a:lnTo>
                  <a:lnTo>
                    <a:pt x="1033" y="879"/>
                  </a:lnTo>
                  <a:lnTo>
                    <a:pt x="1004" y="879"/>
                  </a:lnTo>
                  <a:lnTo>
                    <a:pt x="978" y="828"/>
                  </a:lnTo>
                  <a:lnTo>
                    <a:pt x="993" y="815"/>
                  </a:lnTo>
                  <a:lnTo>
                    <a:pt x="1017" y="804"/>
                  </a:lnTo>
                  <a:lnTo>
                    <a:pt x="1022" y="778"/>
                  </a:lnTo>
                  <a:lnTo>
                    <a:pt x="1040" y="774"/>
                  </a:lnTo>
                  <a:lnTo>
                    <a:pt x="1070" y="747"/>
                  </a:lnTo>
                  <a:lnTo>
                    <a:pt x="1060" y="737"/>
                  </a:lnTo>
                  <a:lnTo>
                    <a:pt x="1061" y="685"/>
                  </a:lnTo>
                  <a:lnTo>
                    <a:pt x="1028" y="711"/>
                  </a:lnTo>
                  <a:lnTo>
                    <a:pt x="995" y="716"/>
                  </a:lnTo>
                  <a:lnTo>
                    <a:pt x="967" y="761"/>
                  </a:lnTo>
                  <a:lnTo>
                    <a:pt x="922" y="737"/>
                  </a:lnTo>
                  <a:lnTo>
                    <a:pt x="930" y="720"/>
                  </a:lnTo>
                  <a:lnTo>
                    <a:pt x="949" y="713"/>
                  </a:lnTo>
                  <a:lnTo>
                    <a:pt x="950" y="721"/>
                  </a:lnTo>
                  <a:lnTo>
                    <a:pt x="963" y="694"/>
                  </a:lnTo>
                  <a:lnTo>
                    <a:pt x="946" y="702"/>
                  </a:lnTo>
                  <a:lnTo>
                    <a:pt x="939" y="690"/>
                  </a:lnTo>
                  <a:lnTo>
                    <a:pt x="934" y="703"/>
                  </a:lnTo>
                  <a:lnTo>
                    <a:pt x="911" y="693"/>
                  </a:lnTo>
                  <a:lnTo>
                    <a:pt x="893" y="720"/>
                  </a:lnTo>
                  <a:lnTo>
                    <a:pt x="858" y="726"/>
                  </a:lnTo>
                  <a:lnTo>
                    <a:pt x="798" y="713"/>
                  </a:lnTo>
                  <a:lnTo>
                    <a:pt x="793" y="696"/>
                  </a:lnTo>
                  <a:lnTo>
                    <a:pt x="831" y="641"/>
                  </a:lnTo>
                  <a:lnTo>
                    <a:pt x="868" y="643"/>
                  </a:lnTo>
                  <a:lnTo>
                    <a:pt x="891" y="668"/>
                  </a:lnTo>
                  <a:lnTo>
                    <a:pt x="986" y="684"/>
                  </a:lnTo>
                  <a:lnTo>
                    <a:pt x="916" y="567"/>
                  </a:lnTo>
                  <a:lnTo>
                    <a:pt x="928" y="483"/>
                  </a:lnTo>
                  <a:lnTo>
                    <a:pt x="527" y="499"/>
                  </a:lnTo>
                  <a:lnTo>
                    <a:pt x="530" y="453"/>
                  </a:lnTo>
                  <a:lnTo>
                    <a:pt x="575" y="314"/>
                  </a:lnTo>
                  <a:lnTo>
                    <a:pt x="644" y="221"/>
                  </a:lnTo>
                  <a:lnTo>
                    <a:pt x="622" y="195"/>
                  </a:lnTo>
                  <a:lnTo>
                    <a:pt x="630" y="105"/>
                  </a:lnTo>
                  <a:lnTo>
                    <a:pt x="596" y="0"/>
                  </a:lnTo>
                  <a:lnTo>
                    <a:pt x="0" y="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4" name="Freeform 37">
              <a:extLst>
                <a:ext uri="{FF2B5EF4-FFF2-40B4-BE49-F238E27FC236}">
                  <a16:creationId xmlns:a16="http://schemas.microsoft.com/office/drawing/2014/main" id="{391CC63C-6329-4ACD-8DD6-808007EAA4D3}"/>
                </a:ext>
              </a:extLst>
            </p:cNvPr>
            <p:cNvSpPr>
              <a:spLocks/>
            </p:cNvSpPr>
            <p:nvPr/>
          </p:nvSpPr>
          <p:spPr bwMode="gray">
            <a:xfrm>
              <a:off x="11477938" y="2211370"/>
              <a:ext cx="543430" cy="832480"/>
            </a:xfrm>
            <a:custGeom>
              <a:avLst/>
              <a:gdLst>
                <a:gd name="T0" fmla="*/ 0 w 724"/>
                <a:gd name="T1" fmla="*/ 624 h 1150"/>
                <a:gd name="T2" fmla="*/ 42 w 724"/>
                <a:gd name="T3" fmla="*/ 626 h 1150"/>
                <a:gd name="T4" fmla="*/ 46 w 724"/>
                <a:gd name="T5" fmla="*/ 553 h 1150"/>
                <a:gd name="T6" fmla="*/ 96 w 724"/>
                <a:gd name="T7" fmla="*/ 449 h 1150"/>
                <a:gd name="T8" fmla="*/ 73 w 724"/>
                <a:gd name="T9" fmla="*/ 374 h 1150"/>
                <a:gd name="T10" fmla="*/ 94 w 724"/>
                <a:gd name="T11" fmla="*/ 276 h 1150"/>
                <a:gd name="T12" fmla="*/ 92 w 724"/>
                <a:gd name="T13" fmla="*/ 237 h 1150"/>
                <a:gd name="T14" fmla="*/ 174 w 724"/>
                <a:gd name="T15" fmla="*/ 19 h 1150"/>
                <a:gd name="T16" fmla="*/ 198 w 724"/>
                <a:gd name="T17" fmla="*/ 19 h 1150"/>
                <a:gd name="T18" fmla="*/ 209 w 724"/>
                <a:gd name="T19" fmla="*/ 63 h 1150"/>
                <a:gd name="T20" fmla="*/ 313 w 724"/>
                <a:gd name="T21" fmla="*/ 24 h 1150"/>
                <a:gd name="T22" fmla="*/ 314 w 724"/>
                <a:gd name="T23" fmla="*/ 7 h 1150"/>
                <a:gd name="T24" fmla="*/ 343 w 724"/>
                <a:gd name="T25" fmla="*/ 0 h 1150"/>
                <a:gd name="T26" fmla="*/ 397 w 724"/>
                <a:gd name="T27" fmla="*/ 26 h 1150"/>
                <a:gd name="T28" fmla="*/ 438 w 724"/>
                <a:gd name="T29" fmla="*/ 61 h 1150"/>
                <a:gd name="T30" fmla="*/ 531 w 724"/>
                <a:gd name="T31" fmla="*/ 379 h 1150"/>
                <a:gd name="T32" fmla="*/ 595 w 724"/>
                <a:gd name="T33" fmla="*/ 380 h 1150"/>
                <a:gd name="T34" fmla="*/ 606 w 724"/>
                <a:gd name="T35" fmla="*/ 399 h 1150"/>
                <a:gd name="T36" fmla="*/ 596 w 724"/>
                <a:gd name="T37" fmla="*/ 412 h 1150"/>
                <a:gd name="T38" fmla="*/ 644 w 724"/>
                <a:gd name="T39" fmla="*/ 484 h 1150"/>
                <a:gd name="T40" fmla="*/ 655 w 724"/>
                <a:gd name="T41" fmla="*/ 468 h 1150"/>
                <a:gd name="T42" fmla="*/ 706 w 724"/>
                <a:gd name="T43" fmla="*/ 516 h 1150"/>
                <a:gd name="T44" fmla="*/ 687 w 724"/>
                <a:gd name="T45" fmla="*/ 528 h 1150"/>
                <a:gd name="T46" fmla="*/ 691 w 724"/>
                <a:gd name="T47" fmla="*/ 542 h 1150"/>
                <a:gd name="T48" fmla="*/ 724 w 724"/>
                <a:gd name="T49" fmla="*/ 541 h 1150"/>
                <a:gd name="T50" fmla="*/ 700 w 724"/>
                <a:gd name="T51" fmla="*/ 601 h 1150"/>
                <a:gd name="T52" fmla="*/ 670 w 724"/>
                <a:gd name="T53" fmla="*/ 595 h 1150"/>
                <a:gd name="T54" fmla="*/ 644 w 724"/>
                <a:gd name="T55" fmla="*/ 618 h 1150"/>
                <a:gd name="T56" fmla="*/ 646 w 724"/>
                <a:gd name="T57" fmla="*/ 643 h 1150"/>
                <a:gd name="T58" fmla="*/ 625 w 724"/>
                <a:gd name="T59" fmla="*/ 656 h 1150"/>
                <a:gd name="T60" fmla="*/ 600 w 724"/>
                <a:gd name="T61" fmla="*/ 649 h 1150"/>
                <a:gd name="T62" fmla="*/ 601 w 724"/>
                <a:gd name="T63" fmla="*/ 686 h 1150"/>
                <a:gd name="T64" fmla="*/ 582 w 724"/>
                <a:gd name="T65" fmla="*/ 676 h 1150"/>
                <a:gd name="T66" fmla="*/ 576 w 724"/>
                <a:gd name="T67" fmla="*/ 718 h 1150"/>
                <a:gd name="T68" fmla="*/ 542 w 724"/>
                <a:gd name="T69" fmla="*/ 682 h 1150"/>
                <a:gd name="T70" fmla="*/ 516 w 724"/>
                <a:gd name="T71" fmla="*/ 716 h 1150"/>
                <a:gd name="T72" fmla="*/ 485 w 724"/>
                <a:gd name="T73" fmla="*/ 730 h 1150"/>
                <a:gd name="T74" fmla="*/ 479 w 724"/>
                <a:gd name="T75" fmla="*/ 766 h 1150"/>
                <a:gd name="T76" fmla="*/ 447 w 724"/>
                <a:gd name="T77" fmla="*/ 757 h 1150"/>
                <a:gd name="T78" fmla="*/ 460 w 724"/>
                <a:gd name="T79" fmla="*/ 727 h 1150"/>
                <a:gd name="T80" fmla="*/ 438 w 724"/>
                <a:gd name="T81" fmla="*/ 698 h 1150"/>
                <a:gd name="T82" fmla="*/ 414 w 724"/>
                <a:gd name="T83" fmla="*/ 743 h 1150"/>
                <a:gd name="T84" fmla="*/ 423 w 724"/>
                <a:gd name="T85" fmla="*/ 835 h 1150"/>
                <a:gd name="T86" fmla="*/ 407 w 724"/>
                <a:gd name="T87" fmla="*/ 858 h 1150"/>
                <a:gd name="T88" fmla="*/ 387 w 724"/>
                <a:gd name="T89" fmla="*/ 861 h 1150"/>
                <a:gd name="T90" fmla="*/ 369 w 724"/>
                <a:gd name="T91" fmla="*/ 857 h 1150"/>
                <a:gd name="T92" fmla="*/ 346 w 724"/>
                <a:gd name="T93" fmla="*/ 913 h 1150"/>
                <a:gd name="T94" fmla="*/ 314 w 724"/>
                <a:gd name="T95" fmla="*/ 911 h 1150"/>
                <a:gd name="T96" fmla="*/ 317 w 724"/>
                <a:gd name="T97" fmla="*/ 957 h 1150"/>
                <a:gd name="T98" fmla="*/ 297 w 724"/>
                <a:gd name="T99" fmla="*/ 921 h 1150"/>
                <a:gd name="T100" fmla="*/ 250 w 724"/>
                <a:gd name="T101" fmla="*/ 960 h 1150"/>
                <a:gd name="T102" fmla="*/ 242 w 724"/>
                <a:gd name="T103" fmla="*/ 989 h 1150"/>
                <a:gd name="T104" fmla="*/ 257 w 724"/>
                <a:gd name="T105" fmla="*/ 1009 h 1150"/>
                <a:gd name="T106" fmla="*/ 237 w 724"/>
                <a:gd name="T107" fmla="*/ 1020 h 1150"/>
                <a:gd name="T108" fmla="*/ 241 w 724"/>
                <a:gd name="T109" fmla="*/ 1054 h 1150"/>
                <a:gd name="T110" fmla="*/ 219 w 724"/>
                <a:gd name="T111" fmla="*/ 1079 h 1150"/>
                <a:gd name="T112" fmla="*/ 213 w 724"/>
                <a:gd name="T113" fmla="*/ 1150 h 1150"/>
                <a:gd name="T114" fmla="*/ 202 w 724"/>
                <a:gd name="T115" fmla="*/ 1150 h 1150"/>
                <a:gd name="T116" fmla="*/ 134 w 724"/>
                <a:gd name="T117" fmla="*/ 1055 h 1150"/>
                <a:gd name="T118" fmla="*/ 0 w 724"/>
                <a:gd name="T119" fmla="*/ 624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4" h="1150">
                  <a:moveTo>
                    <a:pt x="0" y="624"/>
                  </a:moveTo>
                  <a:lnTo>
                    <a:pt x="42" y="626"/>
                  </a:lnTo>
                  <a:lnTo>
                    <a:pt x="46" y="553"/>
                  </a:lnTo>
                  <a:lnTo>
                    <a:pt x="96" y="449"/>
                  </a:lnTo>
                  <a:lnTo>
                    <a:pt x="73" y="374"/>
                  </a:lnTo>
                  <a:lnTo>
                    <a:pt x="94" y="276"/>
                  </a:lnTo>
                  <a:lnTo>
                    <a:pt x="92" y="237"/>
                  </a:lnTo>
                  <a:lnTo>
                    <a:pt x="174" y="19"/>
                  </a:lnTo>
                  <a:lnTo>
                    <a:pt x="198" y="19"/>
                  </a:lnTo>
                  <a:lnTo>
                    <a:pt x="209" y="63"/>
                  </a:lnTo>
                  <a:lnTo>
                    <a:pt x="313" y="24"/>
                  </a:lnTo>
                  <a:lnTo>
                    <a:pt x="314" y="7"/>
                  </a:lnTo>
                  <a:lnTo>
                    <a:pt x="343" y="0"/>
                  </a:lnTo>
                  <a:lnTo>
                    <a:pt x="397" y="26"/>
                  </a:lnTo>
                  <a:lnTo>
                    <a:pt x="438" y="61"/>
                  </a:lnTo>
                  <a:lnTo>
                    <a:pt x="531" y="379"/>
                  </a:lnTo>
                  <a:lnTo>
                    <a:pt x="595" y="380"/>
                  </a:lnTo>
                  <a:lnTo>
                    <a:pt x="606" y="399"/>
                  </a:lnTo>
                  <a:lnTo>
                    <a:pt x="596" y="412"/>
                  </a:lnTo>
                  <a:lnTo>
                    <a:pt x="644" y="484"/>
                  </a:lnTo>
                  <a:lnTo>
                    <a:pt x="655" y="468"/>
                  </a:lnTo>
                  <a:lnTo>
                    <a:pt x="706" y="516"/>
                  </a:lnTo>
                  <a:lnTo>
                    <a:pt x="687" y="528"/>
                  </a:lnTo>
                  <a:lnTo>
                    <a:pt x="691" y="542"/>
                  </a:lnTo>
                  <a:lnTo>
                    <a:pt x="724" y="541"/>
                  </a:lnTo>
                  <a:lnTo>
                    <a:pt x="700" y="601"/>
                  </a:lnTo>
                  <a:lnTo>
                    <a:pt x="670" y="595"/>
                  </a:lnTo>
                  <a:lnTo>
                    <a:pt x="644" y="618"/>
                  </a:lnTo>
                  <a:lnTo>
                    <a:pt x="646" y="643"/>
                  </a:lnTo>
                  <a:lnTo>
                    <a:pt x="625" y="656"/>
                  </a:lnTo>
                  <a:lnTo>
                    <a:pt x="600" y="649"/>
                  </a:lnTo>
                  <a:lnTo>
                    <a:pt x="601" y="686"/>
                  </a:lnTo>
                  <a:lnTo>
                    <a:pt x="582" y="676"/>
                  </a:lnTo>
                  <a:lnTo>
                    <a:pt x="576" y="718"/>
                  </a:lnTo>
                  <a:lnTo>
                    <a:pt x="542" y="682"/>
                  </a:lnTo>
                  <a:lnTo>
                    <a:pt x="516" y="716"/>
                  </a:lnTo>
                  <a:lnTo>
                    <a:pt x="485" y="730"/>
                  </a:lnTo>
                  <a:lnTo>
                    <a:pt x="479" y="766"/>
                  </a:lnTo>
                  <a:lnTo>
                    <a:pt x="447" y="757"/>
                  </a:lnTo>
                  <a:lnTo>
                    <a:pt x="460" y="727"/>
                  </a:lnTo>
                  <a:lnTo>
                    <a:pt x="438" y="698"/>
                  </a:lnTo>
                  <a:lnTo>
                    <a:pt x="414" y="743"/>
                  </a:lnTo>
                  <a:lnTo>
                    <a:pt x="423" y="835"/>
                  </a:lnTo>
                  <a:lnTo>
                    <a:pt x="407" y="858"/>
                  </a:lnTo>
                  <a:lnTo>
                    <a:pt x="387" y="861"/>
                  </a:lnTo>
                  <a:lnTo>
                    <a:pt x="369" y="857"/>
                  </a:lnTo>
                  <a:lnTo>
                    <a:pt x="346" y="913"/>
                  </a:lnTo>
                  <a:lnTo>
                    <a:pt x="314" y="911"/>
                  </a:lnTo>
                  <a:lnTo>
                    <a:pt x="317" y="957"/>
                  </a:lnTo>
                  <a:lnTo>
                    <a:pt x="297" y="921"/>
                  </a:lnTo>
                  <a:lnTo>
                    <a:pt x="250" y="960"/>
                  </a:lnTo>
                  <a:lnTo>
                    <a:pt x="242" y="989"/>
                  </a:lnTo>
                  <a:lnTo>
                    <a:pt x="257" y="1009"/>
                  </a:lnTo>
                  <a:lnTo>
                    <a:pt x="237" y="1020"/>
                  </a:lnTo>
                  <a:lnTo>
                    <a:pt x="241" y="1054"/>
                  </a:lnTo>
                  <a:lnTo>
                    <a:pt x="219" y="1079"/>
                  </a:lnTo>
                  <a:lnTo>
                    <a:pt x="213" y="1150"/>
                  </a:lnTo>
                  <a:lnTo>
                    <a:pt x="202" y="1150"/>
                  </a:lnTo>
                  <a:lnTo>
                    <a:pt x="134" y="1055"/>
                  </a:lnTo>
                  <a:lnTo>
                    <a:pt x="0" y="62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5" name="Freeform 38">
              <a:extLst>
                <a:ext uri="{FF2B5EF4-FFF2-40B4-BE49-F238E27FC236}">
                  <a16:creationId xmlns:a16="http://schemas.microsoft.com/office/drawing/2014/main" id="{F2C137CB-7909-4C36-B1DF-87CF8B81431F}"/>
                </a:ext>
              </a:extLst>
            </p:cNvPr>
            <p:cNvSpPr>
              <a:spLocks/>
            </p:cNvSpPr>
            <p:nvPr/>
          </p:nvSpPr>
          <p:spPr bwMode="gray">
            <a:xfrm>
              <a:off x="10565216" y="3798149"/>
              <a:ext cx="677035" cy="322857"/>
            </a:xfrm>
            <a:custGeom>
              <a:avLst/>
              <a:gdLst>
                <a:gd name="T0" fmla="*/ 23 w 901"/>
                <a:gd name="T1" fmla="*/ 260 h 447"/>
                <a:gd name="T2" fmla="*/ 198 w 901"/>
                <a:gd name="T3" fmla="*/ 150 h 447"/>
                <a:gd name="T4" fmla="*/ 277 w 901"/>
                <a:gd name="T5" fmla="*/ 110 h 447"/>
                <a:gd name="T6" fmla="*/ 354 w 901"/>
                <a:gd name="T7" fmla="*/ 171 h 447"/>
                <a:gd name="T8" fmla="*/ 436 w 901"/>
                <a:gd name="T9" fmla="*/ 224 h 447"/>
                <a:gd name="T10" fmla="*/ 503 w 901"/>
                <a:gd name="T11" fmla="*/ 233 h 447"/>
                <a:gd name="T12" fmla="*/ 503 w 901"/>
                <a:gd name="T13" fmla="*/ 276 h 447"/>
                <a:gd name="T14" fmla="*/ 469 w 901"/>
                <a:gd name="T15" fmla="*/ 361 h 447"/>
                <a:gd name="T16" fmla="*/ 521 w 901"/>
                <a:gd name="T17" fmla="*/ 382 h 447"/>
                <a:gd name="T18" fmla="*/ 554 w 901"/>
                <a:gd name="T19" fmla="*/ 401 h 447"/>
                <a:gd name="T20" fmla="*/ 582 w 901"/>
                <a:gd name="T21" fmla="*/ 410 h 447"/>
                <a:gd name="T22" fmla="*/ 627 w 901"/>
                <a:gd name="T23" fmla="*/ 412 h 447"/>
                <a:gd name="T24" fmla="*/ 678 w 901"/>
                <a:gd name="T25" fmla="*/ 436 h 447"/>
                <a:gd name="T26" fmla="*/ 592 w 901"/>
                <a:gd name="T27" fmla="*/ 342 h 447"/>
                <a:gd name="T28" fmla="*/ 614 w 901"/>
                <a:gd name="T29" fmla="*/ 322 h 447"/>
                <a:gd name="T30" fmla="*/ 608 w 901"/>
                <a:gd name="T31" fmla="*/ 180 h 447"/>
                <a:gd name="T32" fmla="*/ 646 w 901"/>
                <a:gd name="T33" fmla="*/ 94 h 447"/>
                <a:gd name="T34" fmla="*/ 690 w 901"/>
                <a:gd name="T35" fmla="*/ 57 h 447"/>
                <a:gd name="T36" fmla="*/ 652 w 901"/>
                <a:gd name="T37" fmla="*/ 106 h 447"/>
                <a:gd name="T38" fmla="*/ 646 w 901"/>
                <a:gd name="T39" fmla="*/ 179 h 447"/>
                <a:gd name="T40" fmla="*/ 655 w 901"/>
                <a:gd name="T41" fmla="*/ 206 h 447"/>
                <a:gd name="T42" fmla="*/ 670 w 901"/>
                <a:gd name="T43" fmla="*/ 248 h 447"/>
                <a:gd name="T44" fmla="*/ 642 w 901"/>
                <a:gd name="T45" fmla="*/ 267 h 447"/>
                <a:gd name="T46" fmla="*/ 683 w 901"/>
                <a:gd name="T47" fmla="*/ 279 h 447"/>
                <a:gd name="T48" fmla="*/ 663 w 901"/>
                <a:gd name="T49" fmla="*/ 293 h 447"/>
                <a:gd name="T50" fmla="*/ 723 w 901"/>
                <a:gd name="T51" fmla="*/ 380 h 447"/>
                <a:gd name="T52" fmla="*/ 749 w 901"/>
                <a:gd name="T53" fmla="*/ 400 h 447"/>
                <a:gd name="T54" fmla="*/ 764 w 901"/>
                <a:gd name="T55" fmla="*/ 412 h 447"/>
                <a:gd name="T56" fmla="*/ 768 w 901"/>
                <a:gd name="T57" fmla="*/ 439 h 447"/>
                <a:gd name="T58" fmla="*/ 816 w 901"/>
                <a:gd name="T59" fmla="*/ 429 h 447"/>
                <a:gd name="T60" fmla="*/ 881 w 901"/>
                <a:gd name="T61" fmla="*/ 344 h 447"/>
                <a:gd name="T62" fmla="*/ 881 w 901"/>
                <a:gd name="T63" fmla="*/ 395 h 447"/>
                <a:gd name="T64" fmla="*/ 874 w 901"/>
                <a:gd name="T65" fmla="*/ 443 h 447"/>
                <a:gd name="T66" fmla="*/ 901 w 901"/>
                <a:gd name="T67" fmla="*/ 284 h 447"/>
                <a:gd name="T68" fmla="*/ 776 w 901"/>
                <a:gd name="T69" fmla="*/ 309 h 447"/>
                <a:gd name="T70" fmla="*/ 693 w 901"/>
                <a:gd name="T71"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1" h="447">
                  <a:moveTo>
                    <a:pt x="0" y="133"/>
                  </a:moveTo>
                  <a:lnTo>
                    <a:pt x="23" y="260"/>
                  </a:lnTo>
                  <a:lnTo>
                    <a:pt x="91" y="180"/>
                  </a:lnTo>
                  <a:lnTo>
                    <a:pt x="198" y="150"/>
                  </a:lnTo>
                  <a:lnTo>
                    <a:pt x="219" y="116"/>
                  </a:lnTo>
                  <a:lnTo>
                    <a:pt x="277" y="110"/>
                  </a:lnTo>
                  <a:lnTo>
                    <a:pt x="326" y="132"/>
                  </a:lnTo>
                  <a:lnTo>
                    <a:pt x="354" y="171"/>
                  </a:lnTo>
                  <a:lnTo>
                    <a:pt x="406" y="186"/>
                  </a:lnTo>
                  <a:lnTo>
                    <a:pt x="436" y="224"/>
                  </a:lnTo>
                  <a:lnTo>
                    <a:pt x="482" y="245"/>
                  </a:lnTo>
                  <a:lnTo>
                    <a:pt x="503" y="233"/>
                  </a:lnTo>
                  <a:lnTo>
                    <a:pt x="514" y="257"/>
                  </a:lnTo>
                  <a:lnTo>
                    <a:pt x="503" y="276"/>
                  </a:lnTo>
                  <a:lnTo>
                    <a:pt x="502" y="304"/>
                  </a:lnTo>
                  <a:lnTo>
                    <a:pt x="469" y="361"/>
                  </a:lnTo>
                  <a:lnTo>
                    <a:pt x="482" y="399"/>
                  </a:lnTo>
                  <a:lnTo>
                    <a:pt x="521" y="382"/>
                  </a:lnTo>
                  <a:lnTo>
                    <a:pt x="523" y="363"/>
                  </a:lnTo>
                  <a:lnTo>
                    <a:pt x="554" y="401"/>
                  </a:lnTo>
                  <a:lnTo>
                    <a:pt x="561" y="383"/>
                  </a:lnTo>
                  <a:lnTo>
                    <a:pt x="582" y="410"/>
                  </a:lnTo>
                  <a:lnTo>
                    <a:pt x="593" y="396"/>
                  </a:lnTo>
                  <a:lnTo>
                    <a:pt x="627" y="412"/>
                  </a:lnTo>
                  <a:lnTo>
                    <a:pt x="646" y="403"/>
                  </a:lnTo>
                  <a:lnTo>
                    <a:pt x="678" y="436"/>
                  </a:lnTo>
                  <a:lnTo>
                    <a:pt x="653" y="388"/>
                  </a:lnTo>
                  <a:lnTo>
                    <a:pt x="592" y="342"/>
                  </a:lnTo>
                  <a:lnTo>
                    <a:pt x="650" y="370"/>
                  </a:lnTo>
                  <a:lnTo>
                    <a:pt x="614" y="322"/>
                  </a:lnTo>
                  <a:lnTo>
                    <a:pt x="603" y="279"/>
                  </a:lnTo>
                  <a:lnTo>
                    <a:pt x="608" y="180"/>
                  </a:lnTo>
                  <a:lnTo>
                    <a:pt x="572" y="159"/>
                  </a:lnTo>
                  <a:lnTo>
                    <a:pt x="646" y="94"/>
                  </a:lnTo>
                  <a:lnTo>
                    <a:pt x="648" y="55"/>
                  </a:lnTo>
                  <a:lnTo>
                    <a:pt x="690" y="57"/>
                  </a:lnTo>
                  <a:lnTo>
                    <a:pt x="681" y="93"/>
                  </a:lnTo>
                  <a:lnTo>
                    <a:pt x="652" y="106"/>
                  </a:lnTo>
                  <a:lnTo>
                    <a:pt x="638" y="145"/>
                  </a:lnTo>
                  <a:lnTo>
                    <a:pt x="646" y="179"/>
                  </a:lnTo>
                  <a:lnTo>
                    <a:pt x="666" y="165"/>
                  </a:lnTo>
                  <a:lnTo>
                    <a:pt x="655" y="206"/>
                  </a:lnTo>
                  <a:lnTo>
                    <a:pt x="664" y="227"/>
                  </a:lnTo>
                  <a:lnTo>
                    <a:pt x="670" y="248"/>
                  </a:lnTo>
                  <a:lnTo>
                    <a:pt x="650" y="238"/>
                  </a:lnTo>
                  <a:lnTo>
                    <a:pt x="642" y="267"/>
                  </a:lnTo>
                  <a:lnTo>
                    <a:pt x="686" y="258"/>
                  </a:lnTo>
                  <a:lnTo>
                    <a:pt x="683" y="279"/>
                  </a:lnTo>
                  <a:lnTo>
                    <a:pt x="704" y="295"/>
                  </a:lnTo>
                  <a:lnTo>
                    <a:pt x="663" y="293"/>
                  </a:lnTo>
                  <a:lnTo>
                    <a:pt x="676" y="355"/>
                  </a:lnTo>
                  <a:lnTo>
                    <a:pt x="723" y="380"/>
                  </a:lnTo>
                  <a:lnTo>
                    <a:pt x="746" y="349"/>
                  </a:lnTo>
                  <a:lnTo>
                    <a:pt x="749" y="400"/>
                  </a:lnTo>
                  <a:lnTo>
                    <a:pt x="780" y="390"/>
                  </a:lnTo>
                  <a:lnTo>
                    <a:pt x="764" y="412"/>
                  </a:lnTo>
                  <a:lnTo>
                    <a:pt x="785" y="412"/>
                  </a:lnTo>
                  <a:lnTo>
                    <a:pt x="768" y="439"/>
                  </a:lnTo>
                  <a:lnTo>
                    <a:pt x="776" y="447"/>
                  </a:lnTo>
                  <a:lnTo>
                    <a:pt x="816" y="429"/>
                  </a:lnTo>
                  <a:lnTo>
                    <a:pt x="866" y="402"/>
                  </a:lnTo>
                  <a:lnTo>
                    <a:pt x="881" y="344"/>
                  </a:lnTo>
                  <a:lnTo>
                    <a:pt x="887" y="378"/>
                  </a:lnTo>
                  <a:lnTo>
                    <a:pt x="881" y="395"/>
                  </a:lnTo>
                  <a:lnTo>
                    <a:pt x="871" y="426"/>
                  </a:lnTo>
                  <a:lnTo>
                    <a:pt x="874" y="443"/>
                  </a:lnTo>
                  <a:lnTo>
                    <a:pt x="893" y="394"/>
                  </a:lnTo>
                  <a:lnTo>
                    <a:pt x="901" y="284"/>
                  </a:lnTo>
                  <a:lnTo>
                    <a:pt x="846" y="296"/>
                  </a:lnTo>
                  <a:lnTo>
                    <a:pt x="776" y="309"/>
                  </a:lnTo>
                  <a:lnTo>
                    <a:pt x="771" y="285"/>
                  </a:lnTo>
                  <a:lnTo>
                    <a:pt x="693" y="0"/>
                  </a:lnTo>
                  <a:lnTo>
                    <a:pt x="0" y="13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6" name="Freeform 39">
              <a:extLst>
                <a:ext uri="{FF2B5EF4-FFF2-40B4-BE49-F238E27FC236}">
                  <a16:creationId xmlns:a16="http://schemas.microsoft.com/office/drawing/2014/main" id="{996F5B38-A622-4326-87F7-D9B6DF3E62A1}"/>
                </a:ext>
              </a:extLst>
            </p:cNvPr>
            <p:cNvSpPr>
              <a:spLocks/>
            </p:cNvSpPr>
            <p:nvPr/>
          </p:nvSpPr>
          <p:spPr bwMode="gray">
            <a:xfrm>
              <a:off x="11306803" y="3087284"/>
              <a:ext cx="498394" cy="244677"/>
            </a:xfrm>
            <a:custGeom>
              <a:avLst/>
              <a:gdLst>
                <a:gd name="T0" fmla="*/ 0 w 663"/>
                <a:gd name="T1" fmla="*/ 137 h 337"/>
                <a:gd name="T2" fmla="*/ 2 w 663"/>
                <a:gd name="T3" fmla="*/ 316 h 337"/>
                <a:gd name="T4" fmla="*/ 310 w 663"/>
                <a:gd name="T5" fmla="*/ 251 h 337"/>
                <a:gd name="T6" fmla="*/ 363 w 663"/>
                <a:gd name="T7" fmla="*/ 232 h 337"/>
                <a:gd name="T8" fmla="*/ 386 w 663"/>
                <a:gd name="T9" fmla="*/ 237 h 337"/>
                <a:gd name="T10" fmla="*/ 408 w 663"/>
                <a:gd name="T11" fmla="*/ 287 h 337"/>
                <a:gd name="T12" fmla="*/ 442 w 663"/>
                <a:gd name="T13" fmla="*/ 293 h 337"/>
                <a:gd name="T14" fmla="*/ 464 w 663"/>
                <a:gd name="T15" fmla="*/ 334 h 337"/>
                <a:gd name="T16" fmla="*/ 484 w 663"/>
                <a:gd name="T17" fmla="*/ 337 h 337"/>
                <a:gd name="T18" fmla="*/ 493 w 663"/>
                <a:gd name="T19" fmla="*/ 308 h 337"/>
                <a:gd name="T20" fmla="*/ 510 w 663"/>
                <a:gd name="T21" fmla="*/ 297 h 337"/>
                <a:gd name="T22" fmla="*/ 519 w 663"/>
                <a:gd name="T23" fmla="*/ 265 h 337"/>
                <a:gd name="T24" fmla="*/ 529 w 663"/>
                <a:gd name="T25" fmla="*/ 264 h 337"/>
                <a:gd name="T26" fmla="*/ 543 w 663"/>
                <a:gd name="T27" fmla="*/ 311 h 337"/>
                <a:gd name="T28" fmla="*/ 574 w 663"/>
                <a:gd name="T29" fmla="*/ 300 h 337"/>
                <a:gd name="T30" fmla="*/ 579 w 663"/>
                <a:gd name="T31" fmla="*/ 280 h 337"/>
                <a:gd name="T32" fmla="*/ 621 w 663"/>
                <a:gd name="T33" fmla="*/ 260 h 337"/>
                <a:gd name="T34" fmla="*/ 646 w 663"/>
                <a:gd name="T35" fmla="*/ 252 h 337"/>
                <a:gd name="T36" fmla="*/ 663 w 663"/>
                <a:gd name="T37" fmla="*/ 268 h 337"/>
                <a:gd name="T38" fmla="*/ 657 w 663"/>
                <a:gd name="T39" fmla="*/ 222 h 337"/>
                <a:gd name="T40" fmla="*/ 624 w 663"/>
                <a:gd name="T41" fmla="*/ 166 h 337"/>
                <a:gd name="T42" fmla="*/ 605 w 663"/>
                <a:gd name="T43" fmla="*/ 157 h 337"/>
                <a:gd name="T44" fmla="*/ 584 w 663"/>
                <a:gd name="T45" fmla="*/ 159 h 337"/>
                <a:gd name="T46" fmla="*/ 588 w 663"/>
                <a:gd name="T47" fmla="*/ 172 h 337"/>
                <a:gd name="T48" fmla="*/ 601 w 663"/>
                <a:gd name="T49" fmla="*/ 172 h 337"/>
                <a:gd name="T50" fmla="*/ 617 w 663"/>
                <a:gd name="T51" fmla="*/ 173 h 337"/>
                <a:gd name="T52" fmla="*/ 633 w 663"/>
                <a:gd name="T53" fmla="*/ 191 h 337"/>
                <a:gd name="T54" fmla="*/ 639 w 663"/>
                <a:gd name="T55" fmla="*/ 212 h 337"/>
                <a:gd name="T56" fmla="*/ 628 w 663"/>
                <a:gd name="T57" fmla="*/ 231 h 337"/>
                <a:gd name="T58" fmla="*/ 576 w 663"/>
                <a:gd name="T59" fmla="*/ 254 h 337"/>
                <a:gd name="T60" fmla="*/ 549 w 663"/>
                <a:gd name="T61" fmla="*/ 243 h 337"/>
                <a:gd name="T62" fmla="*/ 535 w 663"/>
                <a:gd name="T63" fmla="*/ 212 h 337"/>
                <a:gd name="T64" fmla="*/ 510 w 663"/>
                <a:gd name="T65" fmla="*/ 208 h 337"/>
                <a:gd name="T66" fmla="*/ 516 w 663"/>
                <a:gd name="T67" fmla="*/ 190 h 337"/>
                <a:gd name="T68" fmla="*/ 487 w 663"/>
                <a:gd name="T69" fmla="*/ 154 h 337"/>
                <a:gd name="T70" fmla="*/ 453 w 663"/>
                <a:gd name="T71" fmla="*/ 140 h 337"/>
                <a:gd name="T72" fmla="*/ 451 w 663"/>
                <a:gd name="T73" fmla="*/ 157 h 337"/>
                <a:gd name="T74" fmla="*/ 429 w 663"/>
                <a:gd name="T75" fmla="*/ 151 h 337"/>
                <a:gd name="T76" fmla="*/ 422 w 663"/>
                <a:gd name="T77" fmla="*/ 130 h 337"/>
                <a:gd name="T78" fmla="*/ 427 w 663"/>
                <a:gd name="T79" fmla="*/ 111 h 337"/>
                <a:gd name="T80" fmla="*/ 446 w 663"/>
                <a:gd name="T81" fmla="*/ 93 h 337"/>
                <a:gd name="T82" fmla="*/ 440 w 663"/>
                <a:gd name="T83" fmla="*/ 79 h 337"/>
                <a:gd name="T84" fmla="*/ 468 w 663"/>
                <a:gd name="T85" fmla="*/ 57 h 337"/>
                <a:gd name="T86" fmla="*/ 439 w 663"/>
                <a:gd name="T87" fmla="*/ 34 h 337"/>
                <a:gd name="T88" fmla="*/ 427 w 663"/>
                <a:gd name="T89" fmla="*/ 0 h 337"/>
                <a:gd name="T90" fmla="*/ 364 w 663"/>
                <a:gd name="T91" fmla="*/ 49 h 337"/>
                <a:gd name="T92" fmla="*/ 145 w 663"/>
                <a:gd name="T93" fmla="*/ 106 h 337"/>
                <a:gd name="T94" fmla="*/ 0 w 663"/>
                <a:gd name="T95" fmla="*/ 1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3" h="337">
                  <a:moveTo>
                    <a:pt x="0" y="137"/>
                  </a:moveTo>
                  <a:lnTo>
                    <a:pt x="2" y="316"/>
                  </a:lnTo>
                  <a:lnTo>
                    <a:pt x="310" y="251"/>
                  </a:lnTo>
                  <a:lnTo>
                    <a:pt x="363" y="232"/>
                  </a:lnTo>
                  <a:lnTo>
                    <a:pt x="386" y="237"/>
                  </a:lnTo>
                  <a:lnTo>
                    <a:pt x="408" y="287"/>
                  </a:lnTo>
                  <a:lnTo>
                    <a:pt x="442" y="293"/>
                  </a:lnTo>
                  <a:lnTo>
                    <a:pt x="464" y="334"/>
                  </a:lnTo>
                  <a:lnTo>
                    <a:pt x="484" y="337"/>
                  </a:lnTo>
                  <a:lnTo>
                    <a:pt x="493" y="308"/>
                  </a:lnTo>
                  <a:lnTo>
                    <a:pt x="510" y="297"/>
                  </a:lnTo>
                  <a:lnTo>
                    <a:pt x="519" y="265"/>
                  </a:lnTo>
                  <a:lnTo>
                    <a:pt x="529" y="264"/>
                  </a:lnTo>
                  <a:lnTo>
                    <a:pt x="543" y="311"/>
                  </a:lnTo>
                  <a:lnTo>
                    <a:pt x="574" y="300"/>
                  </a:lnTo>
                  <a:lnTo>
                    <a:pt x="579" y="280"/>
                  </a:lnTo>
                  <a:lnTo>
                    <a:pt x="621" y="260"/>
                  </a:lnTo>
                  <a:lnTo>
                    <a:pt x="646" y="252"/>
                  </a:lnTo>
                  <a:lnTo>
                    <a:pt x="663" y="268"/>
                  </a:lnTo>
                  <a:lnTo>
                    <a:pt x="657" y="222"/>
                  </a:lnTo>
                  <a:lnTo>
                    <a:pt x="624" y="166"/>
                  </a:lnTo>
                  <a:lnTo>
                    <a:pt x="605" y="157"/>
                  </a:lnTo>
                  <a:lnTo>
                    <a:pt x="584" y="159"/>
                  </a:lnTo>
                  <a:lnTo>
                    <a:pt x="588" y="172"/>
                  </a:lnTo>
                  <a:lnTo>
                    <a:pt x="601" y="172"/>
                  </a:lnTo>
                  <a:lnTo>
                    <a:pt x="617" y="173"/>
                  </a:lnTo>
                  <a:lnTo>
                    <a:pt x="633" y="191"/>
                  </a:lnTo>
                  <a:lnTo>
                    <a:pt x="639" y="212"/>
                  </a:lnTo>
                  <a:lnTo>
                    <a:pt x="628" y="231"/>
                  </a:lnTo>
                  <a:lnTo>
                    <a:pt x="576" y="254"/>
                  </a:lnTo>
                  <a:lnTo>
                    <a:pt x="549" y="243"/>
                  </a:lnTo>
                  <a:lnTo>
                    <a:pt x="535" y="212"/>
                  </a:lnTo>
                  <a:lnTo>
                    <a:pt x="510" y="208"/>
                  </a:lnTo>
                  <a:lnTo>
                    <a:pt x="516" y="190"/>
                  </a:lnTo>
                  <a:lnTo>
                    <a:pt x="487" y="154"/>
                  </a:lnTo>
                  <a:lnTo>
                    <a:pt x="453" y="140"/>
                  </a:lnTo>
                  <a:lnTo>
                    <a:pt x="451" y="157"/>
                  </a:lnTo>
                  <a:lnTo>
                    <a:pt x="429" y="151"/>
                  </a:lnTo>
                  <a:lnTo>
                    <a:pt x="422" y="130"/>
                  </a:lnTo>
                  <a:lnTo>
                    <a:pt x="427" y="111"/>
                  </a:lnTo>
                  <a:lnTo>
                    <a:pt x="446" y="93"/>
                  </a:lnTo>
                  <a:lnTo>
                    <a:pt x="440" y="79"/>
                  </a:lnTo>
                  <a:lnTo>
                    <a:pt x="468" y="57"/>
                  </a:lnTo>
                  <a:lnTo>
                    <a:pt x="439" y="34"/>
                  </a:lnTo>
                  <a:lnTo>
                    <a:pt x="427" y="0"/>
                  </a:lnTo>
                  <a:lnTo>
                    <a:pt x="364" y="49"/>
                  </a:lnTo>
                  <a:lnTo>
                    <a:pt x="145" y="106"/>
                  </a:lnTo>
                  <a:lnTo>
                    <a:pt x="0" y="137"/>
                  </a:lnTo>
                  <a:close/>
                </a:path>
              </a:pathLst>
            </a:custGeom>
            <a:solidFill>
              <a:srgbClr val="78CA43"/>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7" name="Freeform 40">
              <a:extLst>
                <a:ext uri="{FF2B5EF4-FFF2-40B4-BE49-F238E27FC236}">
                  <a16:creationId xmlns:a16="http://schemas.microsoft.com/office/drawing/2014/main" id="{5E3F80B9-9EA1-4D69-BC0D-7D2785B68F81}"/>
                </a:ext>
              </a:extLst>
            </p:cNvPr>
            <p:cNvSpPr>
              <a:spLocks/>
            </p:cNvSpPr>
            <p:nvPr/>
          </p:nvSpPr>
          <p:spPr bwMode="gray">
            <a:xfrm>
              <a:off x="11704618" y="3323274"/>
              <a:ext cx="45036" cy="36195"/>
            </a:xfrm>
            <a:custGeom>
              <a:avLst/>
              <a:gdLst>
                <a:gd name="T0" fmla="*/ 0 w 60"/>
                <a:gd name="T1" fmla="*/ 49 h 49"/>
                <a:gd name="T2" fmla="*/ 26 w 60"/>
                <a:gd name="T3" fmla="*/ 0 h 49"/>
                <a:gd name="T4" fmla="*/ 60 w 60"/>
                <a:gd name="T5" fmla="*/ 22 h 49"/>
                <a:gd name="T6" fmla="*/ 0 w 60"/>
                <a:gd name="T7" fmla="*/ 49 h 49"/>
              </a:gdLst>
              <a:ahLst/>
              <a:cxnLst>
                <a:cxn ang="0">
                  <a:pos x="T0" y="T1"/>
                </a:cxn>
                <a:cxn ang="0">
                  <a:pos x="T2" y="T3"/>
                </a:cxn>
                <a:cxn ang="0">
                  <a:pos x="T4" y="T5"/>
                </a:cxn>
                <a:cxn ang="0">
                  <a:pos x="T6" y="T7"/>
                </a:cxn>
              </a:cxnLst>
              <a:rect l="0" t="0" r="r" b="b"/>
              <a:pathLst>
                <a:path w="60" h="49">
                  <a:moveTo>
                    <a:pt x="0" y="49"/>
                  </a:moveTo>
                  <a:lnTo>
                    <a:pt x="26" y="0"/>
                  </a:lnTo>
                  <a:lnTo>
                    <a:pt x="60" y="22"/>
                  </a:lnTo>
                  <a:lnTo>
                    <a:pt x="0" y="4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8" name="Freeform 41">
              <a:extLst>
                <a:ext uri="{FF2B5EF4-FFF2-40B4-BE49-F238E27FC236}">
                  <a16:creationId xmlns:a16="http://schemas.microsoft.com/office/drawing/2014/main" id="{6616BFC4-D37B-46DF-9C48-0EB085DCCF07}"/>
                </a:ext>
              </a:extLst>
            </p:cNvPr>
            <p:cNvSpPr>
              <a:spLocks/>
            </p:cNvSpPr>
            <p:nvPr/>
          </p:nvSpPr>
          <p:spPr bwMode="gray">
            <a:xfrm>
              <a:off x="11788684" y="3317482"/>
              <a:ext cx="36028" cy="27508"/>
            </a:xfrm>
            <a:custGeom>
              <a:avLst/>
              <a:gdLst>
                <a:gd name="T0" fmla="*/ 0 w 47"/>
                <a:gd name="T1" fmla="*/ 36 h 36"/>
                <a:gd name="T2" fmla="*/ 26 w 47"/>
                <a:gd name="T3" fmla="*/ 0 h 36"/>
                <a:gd name="T4" fmla="*/ 47 w 47"/>
                <a:gd name="T5" fmla="*/ 27 h 36"/>
                <a:gd name="T6" fmla="*/ 0 w 47"/>
                <a:gd name="T7" fmla="*/ 36 h 36"/>
              </a:gdLst>
              <a:ahLst/>
              <a:cxnLst>
                <a:cxn ang="0">
                  <a:pos x="T0" y="T1"/>
                </a:cxn>
                <a:cxn ang="0">
                  <a:pos x="T2" y="T3"/>
                </a:cxn>
                <a:cxn ang="0">
                  <a:pos x="T4" y="T5"/>
                </a:cxn>
                <a:cxn ang="0">
                  <a:pos x="T6" y="T7"/>
                </a:cxn>
              </a:cxnLst>
              <a:rect l="0" t="0" r="r" b="b"/>
              <a:pathLst>
                <a:path w="47" h="36">
                  <a:moveTo>
                    <a:pt x="0" y="36"/>
                  </a:moveTo>
                  <a:lnTo>
                    <a:pt x="26" y="0"/>
                  </a:lnTo>
                  <a:lnTo>
                    <a:pt x="47" y="27"/>
                  </a:lnTo>
                  <a:lnTo>
                    <a:pt x="0" y="36"/>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29" name="Freeform 42">
              <a:extLst>
                <a:ext uri="{FF2B5EF4-FFF2-40B4-BE49-F238E27FC236}">
                  <a16:creationId xmlns:a16="http://schemas.microsoft.com/office/drawing/2014/main" id="{56835223-C98B-4685-AD86-D75860D4E884}"/>
                </a:ext>
              </a:extLst>
            </p:cNvPr>
            <p:cNvSpPr>
              <a:spLocks/>
            </p:cNvSpPr>
            <p:nvPr/>
          </p:nvSpPr>
          <p:spPr bwMode="gray">
            <a:xfrm>
              <a:off x="8940932" y="2635573"/>
              <a:ext cx="854176" cy="424203"/>
            </a:xfrm>
            <a:custGeom>
              <a:avLst/>
              <a:gdLst>
                <a:gd name="T0" fmla="*/ 89 w 1138"/>
                <a:gd name="T1" fmla="*/ 317 h 585"/>
                <a:gd name="T2" fmla="*/ 408 w 1138"/>
                <a:gd name="T3" fmla="*/ 385 h 585"/>
                <a:gd name="T4" fmla="*/ 461 w 1138"/>
                <a:gd name="T5" fmla="*/ 432 h 585"/>
                <a:gd name="T6" fmla="*/ 567 w 1138"/>
                <a:gd name="T7" fmla="*/ 468 h 585"/>
                <a:gd name="T8" fmla="*/ 594 w 1138"/>
                <a:gd name="T9" fmla="*/ 423 h 585"/>
                <a:gd name="T10" fmla="*/ 611 w 1138"/>
                <a:gd name="T11" fmla="*/ 372 h 585"/>
                <a:gd name="T12" fmla="*/ 610 w 1138"/>
                <a:gd name="T13" fmla="*/ 392 h 585"/>
                <a:gd name="T14" fmla="*/ 635 w 1138"/>
                <a:gd name="T15" fmla="*/ 417 h 585"/>
                <a:gd name="T16" fmla="*/ 668 w 1138"/>
                <a:gd name="T17" fmla="*/ 384 h 585"/>
                <a:gd name="T18" fmla="*/ 687 w 1138"/>
                <a:gd name="T19" fmla="*/ 378 h 585"/>
                <a:gd name="T20" fmla="*/ 678 w 1138"/>
                <a:gd name="T21" fmla="*/ 439 h 585"/>
                <a:gd name="T22" fmla="*/ 720 w 1138"/>
                <a:gd name="T23" fmla="*/ 392 h 585"/>
                <a:gd name="T24" fmla="*/ 799 w 1138"/>
                <a:gd name="T25" fmla="*/ 340 h 585"/>
                <a:gd name="T26" fmla="*/ 879 w 1138"/>
                <a:gd name="T27" fmla="*/ 301 h 585"/>
                <a:gd name="T28" fmla="*/ 1001 w 1138"/>
                <a:gd name="T29" fmla="*/ 347 h 585"/>
                <a:gd name="T30" fmla="*/ 1029 w 1138"/>
                <a:gd name="T31" fmla="*/ 302 h 585"/>
                <a:gd name="T32" fmla="*/ 1138 w 1138"/>
                <a:gd name="T33" fmla="*/ 294 h 585"/>
                <a:gd name="T34" fmla="*/ 1061 w 1138"/>
                <a:gd name="T35" fmla="*/ 193 h 585"/>
                <a:gd name="T36" fmla="*/ 995 w 1138"/>
                <a:gd name="T37" fmla="*/ 193 h 585"/>
                <a:gd name="T38" fmla="*/ 945 w 1138"/>
                <a:gd name="T39" fmla="*/ 197 h 585"/>
                <a:gd name="T40" fmla="*/ 926 w 1138"/>
                <a:gd name="T41" fmla="*/ 159 h 585"/>
                <a:gd name="T42" fmla="*/ 887 w 1138"/>
                <a:gd name="T43" fmla="*/ 136 h 585"/>
                <a:gd name="T44" fmla="*/ 728 w 1138"/>
                <a:gd name="T45" fmla="*/ 175 h 585"/>
                <a:gd name="T46" fmla="*/ 639 w 1138"/>
                <a:gd name="T47" fmla="*/ 229 h 585"/>
                <a:gd name="T48" fmla="*/ 587 w 1138"/>
                <a:gd name="T49" fmla="*/ 219 h 585"/>
                <a:gd name="T50" fmla="*/ 528 w 1138"/>
                <a:gd name="T51" fmla="*/ 233 h 585"/>
                <a:gd name="T52" fmla="*/ 403 w 1138"/>
                <a:gd name="T53" fmla="*/ 141 h 585"/>
                <a:gd name="T54" fmla="*/ 369 w 1138"/>
                <a:gd name="T55" fmla="*/ 163 h 585"/>
                <a:gd name="T56" fmla="*/ 349 w 1138"/>
                <a:gd name="T57" fmla="*/ 156 h 585"/>
                <a:gd name="T58" fmla="*/ 337 w 1138"/>
                <a:gd name="T59" fmla="*/ 137 h 585"/>
                <a:gd name="T60" fmla="*/ 410 w 1138"/>
                <a:gd name="T61" fmla="*/ 22 h 585"/>
                <a:gd name="T62" fmla="*/ 443 w 1138"/>
                <a:gd name="T63" fmla="*/ 0 h 585"/>
                <a:gd name="T64" fmla="*/ 334 w 1138"/>
                <a:gd name="T65" fmla="*/ 28 h 585"/>
                <a:gd name="T66" fmla="*/ 269 w 1138"/>
                <a:gd name="T67" fmla="*/ 92 h 585"/>
                <a:gd name="T68" fmla="*/ 212 w 1138"/>
                <a:gd name="T69" fmla="*/ 137 h 585"/>
                <a:gd name="T70" fmla="*/ 174 w 1138"/>
                <a:gd name="T71" fmla="*/ 171 h 585"/>
                <a:gd name="T72" fmla="*/ 90 w 1138"/>
                <a:gd name="T73" fmla="*/ 197 h 585"/>
                <a:gd name="T74" fmla="*/ 0 w 1138"/>
                <a:gd name="T75" fmla="*/ 254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8" h="585">
                  <a:moveTo>
                    <a:pt x="0" y="254"/>
                  </a:moveTo>
                  <a:lnTo>
                    <a:pt x="89" y="317"/>
                  </a:lnTo>
                  <a:lnTo>
                    <a:pt x="307" y="373"/>
                  </a:lnTo>
                  <a:lnTo>
                    <a:pt x="408" y="385"/>
                  </a:lnTo>
                  <a:lnTo>
                    <a:pt x="422" y="421"/>
                  </a:lnTo>
                  <a:lnTo>
                    <a:pt x="461" y="432"/>
                  </a:lnTo>
                  <a:lnTo>
                    <a:pt x="518" y="585"/>
                  </a:lnTo>
                  <a:lnTo>
                    <a:pt x="567" y="468"/>
                  </a:lnTo>
                  <a:lnTo>
                    <a:pt x="578" y="439"/>
                  </a:lnTo>
                  <a:lnTo>
                    <a:pt x="594" y="423"/>
                  </a:lnTo>
                  <a:lnTo>
                    <a:pt x="593" y="403"/>
                  </a:lnTo>
                  <a:lnTo>
                    <a:pt x="611" y="372"/>
                  </a:lnTo>
                  <a:lnTo>
                    <a:pt x="616" y="374"/>
                  </a:lnTo>
                  <a:lnTo>
                    <a:pt x="610" y="392"/>
                  </a:lnTo>
                  <a:lnTo>
                    <a:pt x="613" y="426"/>
                  </a:lnTo>
                  <a:lnTo>
                    <a:pt x="635" y="417"/>
                  </a:lnTo>
                  <a:lnTo>
                    <a:pt x="643" y="382"/>
                  </a:lnTo>
                  <a:lnTo>
                    <a:pt x="668" y="384"/>
                  </a:lnTo>
                  <a:lnTo>
                    <a:pt x="683" y="369"/>
                  </a:lnTo>
                  <a:lnTo>
                    <a:pt x="687" y="378"/>
                  </a:lnTo>
                  <a:lnTo>
                    <a:pt x="659" y="431"/>
                  </a:lnTo>
                  <a:lnTo>
                    <a:pt x="678" y="439"/>
                  </a:lnTo>
                  <a:lnTo>
                    <a:pt x="694" y="406"/>
                  </a:lnTo>
                  <a:lnTo>
                    <a:pt x="720" y="392"/>
                  </a:lnTo>
                  <a:lnTo>
                    <a:pt x="733" y="352"/>
                  </a:lnTo>
                  <a:lnTo>
                    <a:pt x="799" y="340"/>
                  </a:lnTo>
                  <a:lnTo>
                    <a:pt x="831" y="337"/>
                  </a:lnTo>
                  <a:lnTo>
                    <a:pt x="879" y="301"/>
                  </a:lnTo>
                  <a:lnTo>
                    <a:pt x="952" y="313"/>
                  </a:lnTo>
                  <a:lnTo>
                    <a:pt x="1001" y="347"/>
                  </a:lnTo>
                  <a:lnTo>
                    <a:pt x="1004" y="304"/>
                  </a:lnTo>
                  <a:lnTo>
                    <a:pt x="1029" y="302"/>
                  </a:lnTo>
                  <a:lnTo>
                    <a:pt x="1089" y="307"/>
                  </a:lnTo>
                  <a:lnTo>
                    <a:pt x="1138" y="294"/>
                  </a:lnTo>
                  <a:lnTo>
                    <a:pt x="1074" y="255"/>
                  </a:lnTo>
                  <a:lnTo>
                    <a:pt x="1061" y="193"/>
                  </a:lnTo>
                  <a:lnTo>
                    <a:pt x="1011" y="204"/>
                  </a:lnTo>
                  <a:lnTo>
                    <a:pt x="995" y="193"/>
                  </a:lnTo>
                  <a:lnTo>
                    <a:pt x="974" y="204"/>
                  </a:lnTo>
                  <a:lnTo>
                    <a:pt x="945" y="197"/>
                  </a:lnTo>
                  <a:lnTo>
                    <a:pt x="931" y="196"/>
                  </a:lnTo>
                  <a:lnTo>
                    <a:pt x="926" y="159"/>
                  </a:lnTo>
                  <a:lnTo>
                    <a:pt x="937" y="125"/>
                  </a:lnTo>
                  <a:lnTo>
                    <a:pt x="887" y="136"/>
                  </a:lnTo>
                  <a:lnTo>
                    <a:pt x="843" y="158"/>
                  </a:lnTo>
                  <a:lnTo>
                    <a:pt x="728" y="175"/>
                  </a:lnTo>
                  <a:lnTo>
                    <a:pt x="652" y="243"/>
                  </a:lnTo>
                  <a:lnTo>
                    <a:pt x="639" y="229"/>
                  </a:lnTo>
                  <a:lnTo>
                    <a:pt x="616" y="240"/>
                  </a:lnTo>
                  <a:lnTo>
                    <a:pt x="587" y="219"/>
                  </a:lnTo>
                  <a:lnTo>
                    <a:pt x="568" y="226"/>
                  </a:lnTo>
                  <a:lnTo>
                    <a:pt x="528" y="233"/>
                  </a:lnTo>
                  <a:lnTo>
                    <a:pt x="470" y="154"/>
                  </a:lnTo>
                  <a:lnTo>
                    <a:pt x="403" y="141"/>
                  </a:lnTo>
                  <a:lnTo>
                    <a:pt x="383" y="145"/>
                  </a:lnTo>
                  <a:lnTo>
                    <a:pt x="369" y="163"/>
                  </a:lnTo>
                  <a:lnTo>
                    <a:pt x="381" y="130"/>
                  </a:lnTo>
                  <a:lnTo>
                    <a:pt x="349" y="156"/>
                  </a:lnTo>
                  <a:lnTo>
                    <a:pt x="334" y="184"/>
                  </a:lnTo>
                  <a:lnTo>
                    <a:pt x="337" y="137"/>
                  </a:lnTo>
                  <a:lnTo>
                    <a:pt x="369" y="70"/>
                  </a:lnTo>
                  <a:lnTo>
                    <a:pt x="410" y="22"/>
                  </a:lnTo>
                  <a:lnTo>
                    <a:pt x="449" y="11"/>
                  </a:lnTo>
                  <a:lnTo>
                    <a:pt x="443" y="0"/>
                  </a:lnTo>
                  <a:lnTo>
                    <a:pt x="376" y="6"/>
                  </a:lnTo>
                  <a:lnTo>
                    <a:pt x="334" y="28"/>
                  </a:lnTo>
                  <a:lnTo>
                    <a:pt x="320" y="52"/>
                  </a:lnTo>
                  <a:lnTo>
                    <a:pt x="269" y="92"/>
                  </a:lnTo>
                  <a:lnTo>
                    <a:pt x="248" y="126"/>
                  </a:lnTo>
                  <a:lnTo>
                    <a:pt x="212" y="137"/>
                  </a:lnTo>
                  <a:lnTo>
                    <a:pt x="197" y="158"/>
                  </a:lnTo>
                  <a:lnTo>
                    <a:pt x="174" y="171"/>
                  </a:lnTo>
                  <a:lnTo>
                    <a:pt x="105" y="183"/>
                  </a:lnTo>
                  <a:lnTo>
                    <a:pt x="90" y="197"/>
                  </a:lnTo>
                  <a:lnTo>
                    <a:pt x="58" y="227"/>
                  </a:lnTo>
                  <a:lnTo>
                    <a:pt x="0" y="254"/>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0" name="Freeform 43">
              <a:extLst>
                <a:ext uri="{FF2B5EF4-FFF2-40B4-BE49-F238E27FC236}">
                  <a16:creationId xmlns:a16="http://schemas.microsoft.com/office/drawing/2014/main" id="{23FD84F1-3A07-40B0-AB98-673CF4514481}"/>
                </a:ext>
              </a:extLst>
            </p:cNvPr>
            <p:cNvSpPr>
              <a:spLocks/>
            </p:cNvSpPr>
            <p:nvPr/>
          </p:nvSpPr>
          <p:spPr bwMode="gray">
            <a:xfrm>
              <a:off x="9488865" y="2899071"/>
              <a:ext cx="573454" cy="754299"/>
            </a:xfrm>
            <a:custGeom>
              <a:avLst/>
              <a:gdLst>
                <a:gd name="T0" fmla="*/ 0 w 765"/>
                <a:gd name="T1" fmla="*/ 1042 h 1042"/>
                <a:gd name="T2" fmla="*/ 74 w 765"/>
                <a:gd name="T3" fmla="*/ 915 h 1042"/>
                <a:gd name="T4" fmla="*/ 88 w 765"/>
                <a:gd name="T5" fmla="*/ 869 h 1042"/>
                <a:gd name="T6" fmla="*/ 92 w 765"/>
                <a:gd name="T7" fmla="*/ 781 h 1042"/>
                <a:gd name="T8" fmla="*/ 75 w 765"/>
                <a:gd name="T9" fmla="*/ 694 h 1042"/>
                <a:gd name="T10" fmla="*/ 31 w 765"/>
                <a:gd name="T11" fmla="*/ 612 h 1042"/>
                <a:gd name="T12" fmla="*/ 11 w 765"/>
                <a:gd name="T13" fmla="*/ 564 h 1042"/>
                <a:gd name="T14" fmla="*/ 25 w 765"/>
                <a:gd name="T15" fmla="*/ 523 h 1042"/>
                <a:gd name="T16" fmla="*/ 4 w 765"/>
                <a:gd name="T17" fmla="*/ 470 h 1042"/>
                <a:gd name="T18" fmla="*/ 26 w 765"/>
                <a:gd name="T19" fmla="*/ 433 h 1042"/>
                <a:gd name="T20" fmla="*/ 44 w 765"/>
                <a:gd name="T21" fmla="*/ 342 h 1042"/>
                <a:gd name="T22" fmla="*/ 39 w 765"/>
                <a:gd name="T23" fmla="*/ 300 h 1042"/>
                <a:gd name="T24" fmla="*/ 68 w 765"/>
                <a:gd name="T25" fmla="*/ 275 h 1042"/>
                <a:gd name="T26" fmla="*/ 64 w 765"/>
                <a:gd name="T27" fmla="*/ 245 h 1042"/>
                <a:gd name="T28" fmla="*/ 110 w 765"/>
                <a:gd name="T29" fmla="*/ 223 h 1042"/>
                <a:gd name="T30" fmla="*/ 149 w 765"/>
                <a:gd name="T31" fmla="*/ 158 h 1042"/>
                <a:gd name="T32" fmla="*/ 143 w 765"/>
                <a:gd name="T33" fmla="*/ 264 h 1042"/>
                <a:gd name="T34" fmla="*/ 176 w 765"/>
                <a:gd name="T35" fmla="*/ 243 h 1042"/>
                <a:gd name="T36" fmla="*/ 175 w 765"/>
                <a:gd name="T37" fmla="*/ 157 h 1042"/>
                <a:gd name="T38" fmla="*/ 219 w 765"/>
                <a:gd name="T39" fmla="*/ 108 h 1042"/>
                <a:gd name="T40" fmla="*/ 248 w 765"/>
                <a:gd name="T41" fmla="*/ 102 h 1042"/>
                <a:gd name="T42" fmla="*/ 224 w 765"/>
                <a:gd name="T43" fmla="*/ 87 h 1042"/>
                <a:gd name="T44" fmla="*/ 214 w 765"/>
                <a:gd name="T45" fmla="*/ 58 h 1042"/>
                <a:gd name="T46" fmla="*/ 232 w 765"/>
                <a:gd name="T47" fmla="*/ 14 h 1042"/>
                <a:gd name="T48" fmla="*/ 271 w 765"/>
                <a:gd name="T49" fmla="*/ 0 h 1042"/>
                <a:gd name="T50" fmla="*/ 361 w 765"/>
                <a:gd name="T51" fmla="*/ 26 h 1042"/>
                <a:gd name="T52" fmla="*/ 394 w 765"/>
                <a:gd name="T53" fmla="*/ 60 h 1042"/>
                <a:gd name="T54" fmla="*/ 500 w 765"/>
                <a:gd name="T55" fmla="*/ 82 h 1042"/>
                <a:gd name="T56" fmla="*/ 520 w 765"/>
                <a:gd name="T57" fmla="*/ 115 h 1042"/>
                <a:gd name="T58" fmla="*/ 551 w 765"/>
                <a:gd name="T59" fmla="*/ 153 h 1042"/>
                <a:gd name="T60" fmla="*/ 523 w 765"/>
                <a:gd name="T61" fmla="*/ 152 h 1042"/>
                <a:gd name="T62" fmla="*/ 519 w 765"/>
                <a:gd name="T63" fmla="*/ 173 h 1042"/>
                <a:gd name="T64" fmla="*/ 552 w 765"/>
                <a:gd name="T65" fmla="*/ 214 h 1042"/>
                <a:gd name="T66" fmla="*/ 558 w 765"/>
                <a:gd name="T67" fmla="*/ 286 h 1042"/>
                <a:gd name="T68" fmla="*/ 558 w 765"/>
                <a:gd name="T69" fmla="*/ 329 h 1042"/>
                <a:gd name="T70" fmla="*/ 526 w 765"/>
                <a:gd name="T71" fmla="*/ 380 h 1042"/>
                <a:gd name="T72" fmla="*/ 523 w 765"/>
                <a:gd name="T73" fmla="*/ 406 h 1042"/>
                <a:gd name="T74" fmla="*/ 481 w 765"/>
                <a:gd name="T75" fmla="*/ 427 h 1042"/>
                <a:gd name="T76" fmla="*/ 472 w 765"/>
                <a:gd name="T77" fmla="*/ 450 h 1042"/>
                <a:gd name="T78" fmla="*/ 476 w 765"/>
                <a:gd name="T79" fmla="*/ 503 h 1042"/>
                <a:gd name="T80" fmla="*/ 521 w 765"/>
                <a:gd name="T81" fmla="*/ 525 h 1042"/>
                <a:gd name="T82" fmla="*/ 557 w 765"/>
                <a:gd name="T83" fmla="*/ 483 h 1042"/>
                <a:gd name="T84" fmla="*/ 583 w 765"/>
                <a:gd name="T85" fmla="*/ 425 h 1042"/>
                <a:gd name="T86" fmla="*/ 645 w 765"/>
                <a:gd name="T87" fmla="*/ 388 h 1042"/>
                <a:gd name="T88" fmla="*/ 687 w 765"/>
                <a:gd name="T89" fmla="*/ 411 h 1042"/>
                <a:gd name="T90" fmla="*/ 714 w 765"/>
                <a:gd name="T91" fmla="*/ 475 h 1042"/>
                <a:gd name="T92" fmla="*/ 749 w 765"/>
                <a:gd name="T93" fmla="*/ 600 h 1042"/>
                <a:gd name="T94" fmla="*/ 765 w 765"/>
                <a:gd name="T95" fmla="*/ 641 h 1042"/>
                <a:gd name="T96" fmla="*/ 755 w 765"/>
                <a:gd name="T97" fmla="*/ 673 h 1042"/>
                <a:gd name="T98" fmla="*/ 760 w 765"/>
                <a:gd name="T99" fmla="*/ 726 h 1042"/>
                <a:gd name="T100" fmla="*/ 747 w 765"/>
                <a:gd name="T101" fmla="*/ 756 h 1042"/>
                <a:gd name="T102" fmla="*/ 729 w 765"/>
                <a:gd name="T103" fmla="*/ 726 h 1042"/>
                <a:gd name="T104" fmla="*/ 709 w 765"/>
                <a:gd name="T105" fmla="*/ 739 h 1042"/>
                <a:gd name="T106" fmla="*/ 707 w 765"/>
                <a:gd name="T107" fmla="*/ 788 h 1042"/>
                <a:gd name="T108" fmla="*/ 699 w 765"/>
                <a:gd name="T109" fmla="*/ 809 h 1042"/>
                <a:gd name="T110" fmla="*/ 667 w 765"/>
                <a:gd name="T111" fmla="*/ 831 h 1042"/>
                <a:gd name="T112" fmla="*/ 665 w 765"/>
                <a:gd name="T113" fmla="*/ 896 h 1042"/>
                <a:gd name="T114" fmla="*/ 643 w 765"/>
                <a:gd name="T115" fmla="*/ 925 h 1042"/>
                <a:gd name="T116" fmla="*/ 623 w 765"/>
                <a:gd name="T117" fmla="*/ 979 h 1042"/>
                <a:gd name="T118" fmla="*/ 375 w 765"/>
                <a:gd name="T119" fmla="*/ 1018 h 1042"/>
                <a:gd name="T120" fmla="*/ 368 w 765"/>
                <a:gd name="T121" fmla="*/ 1002 h 1042"/>
                <a:gd name="T122" fmla="*/ 0 w 765"/>
                <a:gd name="T123" fmla="*/ 1042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65" h="1042">
                  <a:moveTo>
                    <a:pt x="0" y="1042"/>
                  </a:moveTo>
                  <a:lnTo>
                    <a:pt x="74" y="915"/>
                  </a:lnTo>
                  <a:lnTo>
                    <a:pt x="88" y="869"/>
                  </a:lnTo>
                  <a:lnTo>
                    <a:pt x="92" y="781"/>
                  </a:lnTo>
                  <a:lnTo>
                    <a:pt x="75" y="694"/>
                  </a:lnTo>
                  <a:lnTo>
                    <a:pt x="31" y="612"/>
                  </a:lnTo>
                  <a:lnTo>
                    <a:pt x="11" y="564"/>
                  </a:lnTo>
                  <a:lnTo>
                    <a:pt x="25" y="523"/>
                  </a:lnTo>
                  <a:lnTo>
                    <a:pt x="4" y="470"/>
                  </a:lnTo>
                  <a:lnTo>
                    <a:pt x="26" y="433"/>
                  </a:lnTo>
                  <a:lnTo>
                    <a:pt x="44" y="342"/>
                  </a:lnTo>
                  <a:lnTo>
                    <a:pt x="39" y="300"/>
                  </a:lnTo>
                  <a:lnTo>
                    <a:pt x="68" y="275"/>
                  </a:lnTo>
                  <a:lnTo>
                    <a:pt x="64" y="245"/>
                  </a:lnTo>
                  <a:lnTo>
                    <a:pt x="110" y="223"/>
                  </a:lnTo>
                  <a:lnTo>
                    <a:pt x="149" y="158"/>
                  </a:lnTo>
                  <a:lnTo>
                    <a:pt x="143" y="264"/>
                  </a:lnTo>
                  <a:lnTo>
                    <a:pt x="176" y="243"/>
                  </a:lnTo>
                  <a:lnTo>
                    <a:pt x="175" y="157"/>
                  </a:lnTo>
                  <a:lnTo>
                    <a:pt x="219" y="108"/>
                  </a:lnTo>
                  <a:lnTo>
                    <a:pt x="248" y="102"/>
                  </a:lnTo>
                  <a:lnTo>
                    <a:pt x="224" y="87"/>
                  </a:lnTo>
                  <a:lnTo>
                    <a:pt x="214" y="58"/>
                  </a:lnTo>
                  <a:lnTo>
                    <a:pt x="232" y="14"/>
                  </a:lnTo>
                  <a:lnTo>
                    <a:pt x="271" y="0"/>
                  </a:lnTo>
                  <a:lnTo>
                    <a:pt x="361" y="26"/>
                  </a:lnTo>
                  <a:lnTo>
                    <a:pt x="394" y="60"/>
                  </a:lnTo>
                  <a:lnTo>
                    <a:pt x="500" y="82"/>
                  </a:lnTo>
                  <a:lnTo>
                    <a:pt x="520" y="115"/>
                  </a:lnTo>
                  <a:lnTo>
                    <a:pt x="551" y="153"/>
                  </a:lnTo>
                  <a:lnTo>
                    <a:pt x="523" y="152"/>
                  </a:lnTo>
                  <a:lnTo>
                    <a:pt x="519" y="173"/>
                  </a:lnTo>
                  <a:lnTo>
                    <a:pt x="552" y="214"/>
                  </a:lnTo>
                  <a:lnTo>
                    <a:pt x="558" y="286"/>
                  </a:lnTo>
                  <a:lnTo>
                    <a:pt x="558" y="329"/>
                  </a:lnTo>
                  <a:lnTo>
                    <a:pt x="526" y="380"/>
                  </a:lnTo>
                  <a:lnTo>
                    <a:pt x="523" y="406"/>
                  </a:lnTo>
                  <a:lnTo>
                    <a:pt x="481" y="427"/>
                  </a:lnTo>
                  <a:lnTo>
                    <a:pt x="472" y="450"/>
                  </a:lnTo>
                  <a:lnTo>
                    <a:pt x="476" y="503"/>
                  </a:lnTo>
                  <a:lnTo>
                    <a:pt x="521" y="525"/>
                  </a:lnTo>
                  <a:lnTo>
                    <a:pt x="557" y="483"/>
                  </a:lnTo>
                  <a:lnTo>
                    <a:pt x="583" y="425"/>
                  </a:lnTo>
                  <a:lnTo>
                    <a:pt x="645" y="388"/>
                  </a:lnTo>
                  <a:lnTo>
                    <a:pt x="687" y="411"/>
                  </a:lnTo>
                  <a:lnTo>
                    <a:pt x="714" y="475"/>
                  </a:lnTo>
                  <a:lnTo>
                    <a:pt x="749" y="600"/>
                  </a:lnTo>
                  <a:lnTo>
                    <a:pt x="765" y="641"/>
                  </a:lnTo>
                  <a:lnTo>
                    <a:pt x="755" y="673"/>
                  </a:lnTo>
                  <a:lnTo>
                    <a:pt x="760" y="726"/>
                  </a:lnTo>
                  <a:lnTo>
                    <a:pt x="747" y="756"/>
                  </a:lnTo>
                  <a:lnTo>
                    <a:pt x="729" y="726"/>
                  </a:lnTo>
                  <a:lnTo>
                    <a:pt x="709" y="739"/>
                  </a:lnTo>
                  <a:lnTo>
                    <a:pt x="707" y="788"/>
                  </a:lnTo>
                  <a:lnTo>
                    <a:pt x="699" y="809"/>
                  </a:lnTo>
                  <a:lnTo>
                    <a:pt x="667" y="831"/>
                  </a:lnTo>
                  <a:lnTo>
                    <a:pt x="665" y="896"/>
                  </a:lnTo>
                  <a:lnTo>
                    <a:pt x="643" y="925"/>
                  </a:lnTo>
                  <a:lnTo>
                    <a:pt x="623" y="979"/>
                  </a:lnTo>
                  <a:lnTo>
                    <a:pt x="375" y="1018"/>
                  </a:lnTo>
                  <a:lnTo>
                    <a:pt x="368" y="1002"/>
                  </a:lnTo>
                  <a:lnTo>
                    <a:pt x="0" y="104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1" name="Freeform 44">
              <a:extLst>
                <a:ext uri="{FF2B5EF4-FFF2-40B4-BE49-F238E27FC236}">
                  <a16:creationId xmlns:a16="http://schemas.microsoft.com/office/drawing/2014/main" id="{60A58D8A-36F5-4D69-BE31-0358F4462572}"/>
                </a:ext>
              </a:extLst>
            </p:cNvPr>
            <p:cNvSpPr>
              <a:spLocks/>
            </p:cNvSpPr>
            <p:nvPr/>
          </p:nvSpPr>
          <p:spPr bwMode="gray">
            <a:xfrm>
              <a:off x="8065740" y="2330089"/>
              <a:ext cx="980275" cy="1062679"/>
            </a:xfrm>
            <a:custGeom>
              <a:avLst/>
              <a:gdLst>
                <a:gd name="T0" fmla="*/ 0 w 1305"/>
                <a:gd name="T1" fmla="*/ 92 h 1467"/>
                <a:gd name="T2" fmla="*/ 9 w 1305"/>
                <a:gd name="T3" fmla="*/ 298 h 1467"/>
                <a:gd name="T4" fmla="*/ 59 w 1305"/>
                <a:gd name="T5" fmla="*/ 465 h 1467"/>
                <a:gd name="T6" fmla="*/ 66 w 1305"/>
                <a:gd name="T7" fmla="*/ 681 h 1467"/>
                <a:gd name="T8" fmla="*/ 101 w 1305"/>
                <a:gd name="T9" fmla="*/ 854 h 1467"/>
                <a:gd name="T10" fmla="*/ 55 w 1305"/>
                <a:gd name="T11" fmla="*/ 943 h 1467"/>
                <a:gd name="T12" fmla="*/ 122 w 1305"/>
                <a:gd name="T13" fmla="*/ 1008 h 1467"/>
                <a:gd name="T14" fmla="*/ 118 w 1305"/>
                <a:gd name="T15" fmla="*/ 1467 h 1467"/>
                <a:gd name="T16" fmla="*/ 1061 w 1305"/>
                <a:gd name="T17" fmla="*/ 1450 h 1467"/>
                <a:gd name="T18" fmla="*/ 1046 w 1305"/>
                <a:gd name="T19" fmla="*/ 1360 h 1467"/>
                <a:gd name="T20" fmla="*/ 1017 w 1305"/>
                <a:gd name="T21" fmla="*/ 1327 h 1467"/>
                <a:gd name="T22" fmla="*/ 944 w 1305"/>
                <a:gd name="T23" fmla="*/ 1280 h 1467"/>
                <a:gd name="T24" fmla="*/ 893 w 1305"/>
                <a:gd name="T25" fmla="*/ 1224 h 1467"/>
                <a:gd name="T26" fmla="*/ 767 w 1305"/>
                <a:gd name="T27" fmla="*/ 1145 h 1467"/>
                <a:gd name="T28" fmla="*/ 770 w 1305"/>
                <a:gd name="T29" fmla="*/ 1009 h 1467"/>
                <a:gd name="T30" fmla="*/ 743 w 1305"/>
                <a:gd name="T31" fmla="*/ 924 h 1467"/>
                <a:gd name="T32" fmla="*/ 845 w 1305"/>
                <a:gd name="T33" fmla="*/ 794 h 1467"/>
                <a:gd name="T34" fmla="*/ 839 w 1305"/>
                <a:gd name="T35" fmla="*/ 666 h 1467"/>
                <a:gd name="T36" fmla="*/ 864 w 1305"/>
                <a:gd name="T37" fmla="*/ 645 h 1467"/>
                <a:gd name="T38" fmla="*/ 990 w 1305"/>
                <a:gd name="T39" fmla="*/ 539 h 1467"/>
                <a:gd name="T40" fmla="*/ 1055 w 1305"/>
                <a:gd name="T41" fmla="*/ 461 h 1467"/>
                <a:gd name="T42" fmla="*/ 1138 w 1305"/>
                <a:gd name="T43" fmla="*/ 395 h 1467"/>
                <a:gd name="T44" fmla="*/ 1305 w 1305"/>
                <a:gd name="T45" fmla="*/ 308 h 1467"/>
                <a:gd name="T46" fmla="*/ 1244 w 1305"/>
                <a:gd name="T47" fmla="*/ 314 h 1467"/>
                <a:gd name="T48" fmla="*/ 1186 w 1305"/>
                <a:gd name="T49" fmla="*/ 287 h 1467"/>
                <a:gd name="T50" fmla="*/ 1093 w 1305"/>
                <a:gd name="T51" fmla="*/ 297 h 1467"/>
                <a:gd name="T52" fmla="*/ 1073 w 1305"/>
                <a:gd name="T53" fmla="*/ 260 h 1467"/>
                <a:gd name="T54" fmla="*/ 1043 w 1305"/>
                <a:gd name="T55" fmla="*/ 275 h 1467"/>
                <a:gd name="T56" fmla="*/ 978 w 1305"/>
                <a:gd name="T57" fmla="*/ 313 h 1467"/>
                <a:gd name="T58" fmla="*/ 933 w 1305"/>
                <a:gd name="T59" fmla="*/ 300 h 1467"/>
                <a:gd name="T60" fmla="*/ 916 w 1305"/>
                <a:gd name="T61" fmla="*/ 280 h 1467"/>
                <a:gd name="T62" fmla="*/ 881 w 1305"/>
                <a:gd name="T63" fmla="*/ 269 h 1467"/>
                <a:gd name="T64" fmla="*/ 865 w 1305"/>
                <a:gd name="T65" fmla="*/ 242 h 1467"/>
                <a:gd name="T66" fmla="*/ 833 w 1305"/>
                <a:gd name="T67" fmla="*/ 247 h 1467"/>
                <a:gd name="T68" fmla="*/ 830 w 1305"/>
                <a:gd name="T69" fmla="*/ 271 h 1467"/>
                <a:gd name="T70" fmla="*/ 815 w 1305"/>
                <a:gd name="T71" fmla="*/ 276 h 1467"/>
                <a:gd name="T72" fmla="*/ 791 w 1305"/>
                <a:gd name="T73" fmla="*/ 223 h 1467"/>
                <a:gd name="T74" fmla="*/ 760 w 1305"/>
                <a:gd name="T75" fmla="*/ 222 h 1467"/>
                <a:gd name="T76" fmla="*/ 770 w 1305"/>
                <a:gd name="T77" fmla="*/ 197 h 1467"/>
                <a:gd name="T78" fmla="*/ 695 w 1305"/>
                <a:gd name="T79" fmla="*/ 182 h 1467"/>
                <a:gd name="T80" fmla="*/ 666 w 1305"/>
                <a:gd name="T81" fmla="*/ 178 h 1467"/>
                <a:gd name="T82" fmla="*/ 578 w 1305"/>
                <a:gd name="T83" fmla="*/ 214 h 1467"/>
                <a:gd name="T84" fmla="*/ 563 w 1305"/>
                <a:gd name="T85" fmla="*/ 182 h 1467"/>
                <a:gd name="T86" fmla="*/ 425 w 1305"/>
                <a:gd name="T87" fmla="*/ 154 h 1467"/>
                <a:gd name="T88" fmla="*/ 403 w 1305"/>
                <a:gd name="T89" fmla="*/ 12 h 1467"/>
                <a:gd name="T90" fmla="*/ 345 w 1305"/>
                <a:gd name="T91" fmla="*/ 0 h 1467"/>
                <a:gd name="T92" fmla="*/ 344 w 1305"/>
                <a:gd name="T93" fmla="*/ 93 h 1467"/>
                <a:gd name="T94" fmla="*/ 0 w 1305"/>
                <a:gd name="T95" fmla="*/ 92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05" h="1467">
                  <a:moveTo>
                    <a:pt x="0" y="92"/>
                  </a:moveTo>
                  <a:lnTo>
                    <a:pt x="9" y="298"/>
                  </a:lnTo>
                  <a:lnTo>
                    <a:pt x="59" y="465"/>
                  </a:lnTo>
                  <a:lnTo>
                    <a:pt x="66" y="681"/>
                  </a:lnTo>
                  <a:lnTo>
                    <a:pt x="101" y="854"/>
                  </a:lnTo>
                  <a:lnTo>
                    <a:pt x="55" y="943"/>
                  </a:lnTo>
                  <a:lnTo>
                    <a:pt x="122" y="1008"/>
                  </a:lnTo>
                  <a:lnTo>
                    <a:pt x="118" y="1467"/>
                  </a:lnTo>
                  <a:lnTo>
                    <a:pt x="1061" y="1450"/>
                  </a:lnTo>
                  <a:lnTo>
                    <a:pt x="1046" y="1360"/>
                  </a:lnTo>
                  <a:lnTo>
                    <a:pt x="1017" y="1327"/>
                  </a:lnTo>
                  <a:lnTo>
                    <a:pt x="944" y="1280"/>
                  </a:lnTo>
                  <a:lnTo>
                    <a:pt x="893" y="1224"/>
                  </a:lnTo>
                  <a:lnTo>
                    <a:pt x="767" y="1145"/>
                  </a:lnTo>
                  <a:lnTo>
                    <a:pt x="770" y="1009"/>
                  </a:lnTo>
                  <a:lnTo>
                    <a:pt x="743" y="924"/>
                  </a:lnTo>
                  <a:lnTo>
                    <a:pt x="845" y="794"/>
                  </a:lnTo>
                  <a:lnTo>
                    <a:pt x="839" y="666"/>
                  </a:lnTo>
                  <a:lnTo>
                    <a:pt x="864" y="645"/>
                  </a:lnTo>
                  <a:lnTo>
                    <a:pt x="990" y="539"/>
                  </a:lnTo>
                  <a:lnTo>
                    <a:pt x="1055" y="461"/>
                  </a:lnTo>
                  <a:lnTo>
                    <a:pt x="1138" y="395"/>
                  </a:lnTo>
                  <a:lnTo>
                    <a:pt x="1305" y="308"/>
                  </a:lnTo>
                  <a:lnTo>
                    <a:pt x="1244" y="314"/>
                  </a:lnTo>
                  <a:lnTo>
                    <a:pt x="1186" y="287"/>
                  </a:lnTo>
                  <a:lnTo>
                    <a:pt x="1093" y="297"/>
                  </a:lnTo>
                  <a:lnTo>
                    <a:pt x="1073" y="260"/>
                  </a:lnTo>
                  <a:lnTo>
                    <a:pt x="1043" y="275"/>
                  </a:lnTo>
                  <a:lnTo>
                    <a:pt x="978" y="313"/>
                  </a:lnTo>
                  <a:lnTo>
                    <a:pt x="933" y="300"/>
                  </a:lnTo>
                  <a:lnTo>
                    <a:pt x="916" y="280"/>
                  </a:lnTo>
                  <a:lnTo>
                    <a:pt x="881" y="269"/>
                  </a:lnTo>
                  <a:lnTo>
                    <a:pt x="865" y="242"/>
                  </a:lnTo>
                  <a:lnTo>
                    <a:pt x="833" y="247"/>
                  </a:lnTo>
                  <a:lnTo>
                    <a:pt x="830" y="271"/>
                  </a:lnTo>
                  <a:lnTo>
                    <a:pt x="815" y="276"/>
                  </a:lnTo>
                  <a:lnTo>
                    <a:pt x="791" y="223"/>
                  </a:lnTo>
                  <a:lnTo>
                    <a:pt x="760" y="222"/>
                  </a:lnTo>
                  <a:lnTo>
                    <a:pt x="770" y="197"/>
                  </a:lnTo>
                  <a:lnTo>
                    <a:pt x="695" y="182"/>
                  </a:lnTo>
                  <a:lnTo>
                    <a:pt x="666" y="178"/>
                  </a:lnTo>
                  <a:lnTo>
                    <a:pt x="578" y="214"/>
                  </a:lnTo>
                  <a:lnTo>
                    <a:pt x="563" y="182"/>
                  </a:lnTo>
                  <a:lnTo>
                    <a:pt x="425" y="154"/>
                  </a:lnTo>
                  <a:lnTo>
                    <a:pt x="403" y="12"/>
                  </a:lnTo>
                  <a:lnTo>
                    <a:pt x="345" y="0"/>
                  </a:lnTo>
                  <a:lnTo>
                    <a:pt x="344" y="93"/>
                  </a:lnTo>
                  <a:lnTo>
                    <a:pt x="0" y="92"/>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32" name="Freeform 45">
              <a:extLst>
                <a:ext uri="{FF2B5EF4-FFF2-40B4-BE49-F238E27FC236}">
                  <a16:creationId xmlns:a16="http://schemas.microsoft.com/office/drawing/2014/main" id="{E9956CED-F66E-44C9-8940-AEE1CF1155DA}"/>
                </a:ext>
              </a:extLst>
            </p:cNvPr>
            <p:cNvSpPr>
              <a:spLocks/>
            </p:cNvSpPr>
            <p:nvPr/>
          </p:nvSpPr>
          <p:spPr bwMode="gray">
            <a:xfrm>
              <a:off x="8903402" y="4888336"/>
              <a:ext cx="528418" cy="884600"/>
            </a:xfrm>
            <a:custGeom>
              <a:avLst/>
              <a:gdLst>
                <a:gd name="T0" fmla="*/ 0 w 703"/>
                <a:gd name="T1" fmla="*/ 1038 h 1223"/>
                <a:gd name="T2" fmla="*/ 3 w 703"/>
                <a:gd name="T3" fmla="*/ 992 h 1223"/>
                <a:gd name="T4" fmla="*/ 48 w 703"/>
                <a:gd name="T5" fmla="*/ 853 h 1223"/>
                <a:gd name="T6" fmla="*/ 117 w 703"/>
                <a:gd name="T7" fmla="*/ 760 h 1223"/>
                <a:gd name="T8" fmla="*/ 95 w 703"/>
                <a:gd name="T9" fmla="*/ 734 h 1223"/>
                <a:gd name="T10" fmla="*/ 103 w 703"/>
                <a:gd name="T11" fmla="*/ 644 h 1223"/>
                <a:gd name="T12" fmla="*/ 69 w 703"/>
                <a:gd name="T13" fmla="*/ 539 h 1223"/>
                <a:gd name="T14" fmla="*/ 56 w 703"/>
                <a:gd name="T15" fmla="*/ 402 h 1223"/>
                <a:gd name="T16" fmla="*/ 108 w 703"/>
                <a:gd name="T17" fmla="*/ 253 h 1223"/>
                <a:gd name="T18" fmla="*/ 182 w 703"/>
                <a:gd name="T19" fmla="*/ 149 h 1223"/>
                <a:gd name="T20" fmla="*/ 179 w 703"/>
                <a:gd name="T21" fmla="*/ 120 h 1223"/>
                <a:gd name="T22" fmla="*/ 233 w 703"/>
                <a:gd name="T23" fmla="*/ 28 h 1223"/>
                <a:gd name="T24" fmla="*/ 657 w 703"/>
                <a:gd name="T25" fmla="*/ 0 h 1223"/>
                <a:gd name="T26" fmla="*/ 676 w 703"/>
                <a:gd name="T27" fmla="*/ 23 h 1223"/>
                <a:gd name="T28" fmla="*/ 657 w 703"/>
                <a:gd name="T29" fmla="*/ 783 h 1223"/>
                <a:gd name="T30" fmla="*/ 703 w 703"/>
                <a:gd name="T31" fmla="*/ 1150 h 1223"/>
                <a:gd name="T32" fmla="*/ 686 w 703"/>
                <a:gd name="T33" fmla="*/ 1167 h 1223"/>
                <a:gd name="T34" fmla="*/ 659 w 703"/>
                <a:gd name="T35" fmla="*/ 1150 h 1223"/>
                <a:gd name="T36" fmla="*/ 625 w 703"/>
                <a:gd name="T37" fmla="*/ 1167 h 1223"/>
                <a:gd name="T38" fmla="*/ 597 w 703"/>
                <a:gd name="T39" fmla="*/ 1147 h 1223"/>
                <a:gd name="T40" fmla="*/ 595 w 703"/>
                <a:gd name="T41" fmla="*/ 1159 h 1223"/>
                <a:gd name="T42" fmla="*/ 560 w 703"/>
                <a:gd name="T43" fmla="*/ 1163 h 1223"/>
                <a:gd name="T44" fmla="*/ 516 w 703"/>
                <a:gd name="T45" fmla="*/ 1184 h 1223"/>
                <a:gd name="T46" fmla="*/ 501 w 703"/>
                <a:gd name="T47" fmla="*/ 1172 h 1223"/>
                <a:gd name="T48" fmla="*/ 479 w 703"/>
                <a:gd name="T49" fmla="*/ 1214 h 1223"/>
                <a:gd name="T50" fmla="*/ 459 w 703"/>
                <a:gd name="T51" fmla="*/ 1223 h 1223"/>
                <a:gd name="T52" fmla="*/ 389 w 703"/>
                <a:gd name="T53" fmla="*/ 1106 h 1223"/>
                <a:gd name="T54" fmla="*/ 401 w 703"/>
                <a:gd name="T55" fmla="*/ 1022 h 1223"/>
                <a:gd name="T56" fmla="*/ 0 w 703"/>
                <a:gd name="T57" fmla="*/ 1038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3" h="1223">
                  <a:moveTo>
                    <a:pt x="0" y="1038"/>
                  </a:moveTo>
                  <a:lnTo>
                    <a:pt x="3" y="992"/>
                  </a:lnTo>
                  <a:lnTo>
                    <a:pt x="48" y="853"/>
                  </a:lnTo>
                  <a:lnTo>
                    <a:pt x="117" y="760"/>
                  </a:lnTo>
                  <a:lnTo>
                    <a:pt x="95" y="734"/>
                  </a:lnTo>
                  <a:lnTo>
                    <a:pt x="103" y="644"/>
                  </a:lnTo>
                  <a:lnTo>
                    <a:pt x="69" y="539"/>
                  </a:lnTo>
                  <a:lnTo>
                    <a:pt x="56" y="402"/>
                  </a:lnTo>
                  <a:lnTo>
                    <a:pt x="108" y="253"/>
                  </a:lnTo>
                  <a:lnTo>
                    <a:pt x="182" y="149"/>
                  </a:lnTo>
                  <a:lnTo>
                    <a:pt x="179" y="120"/>
                  </a:lnTo>
                  <a:lnTo>
                    <a:pt x="233" y="28"/>
                  </a:lnTo>
                  <a:lnTo>
                    <a:pt x="657" y="0"/>
                  </a:lnTo>
                  <a:lnTo>
                    <a:pt x="676" y="23"/>
                  </a:lnTo>
                  <a:lnTo>
                    <a:pt x="657" y="783"/>
                  </a:lnTo>
                  <a:lnTo>
                    <a:pt x="703" y="1150"/>
                  </a:lnTo>
                  <a:lnTo>
                    <a:pt x="686" y="1167"/>
                  </a:lnTo>
                  <a:lnTo>
                    <a:pt x="659" y="1150"/>
                  </a:lnTo>
                  <a:lnTo>
                    <a:pt x="625" y="1167"/>
                  </a:lnTo>
                  <a:lnTo>
                    <a:pt x="597" y="1147"/>
                  </a:lnTo>
                  <a:lnTo>
                    <a:pt x="595" y="1159"/>
                  </a:lnTo>
                  <a:lnTo>
                    <a:pt x="560" y="1163"/>
                  </a:lnTo>
                  <a:lnTo>
                    <a:pt x="516" y="1184"/>
                  </a:lnTo>
                  <a:lnTo>
                    <a:pt x="501" y="1172"/>
                  </a:lnTo>
                  <a:lnTo>
                    <a:pt x="479" y="1214"/>
                  </a:lnTo>
                  <a:lnTo>
                    <a:pt x="459" y="1223"/>
                  </a:lnTo>
                  <a:lnTo>
                    <a:pt x="389" y="1106"/>
                  </a:lnTo>
                  <a:lnTo>
                    <a:pt x="401" y="1022"/>
                  </a:lnTo>
                  <a:lnTo>
                    <a:pt x="0" y="103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3" name="Freeform 46">
              <a:extLst>
                <a:ext uri="{FF2B5EF4-FFF2-40B4-BE49-F238E27FC236}">
                  <a16:creationId xmlns:a16="http://schemas.microsoft.com/office/drawing/2014/main" id="{C1B10714-6C33-4EE9-B2BF-6CD06E7A2EFC}"/>
                </a:ext>
              </a:extLst>
            </p:cNvPr>
            <p:cNvSpPr>
              <a:spLocks/>
            </p:cNvSpPr>
            <p:nvPr/>
          </p:nvSpPr>
          <p:spPr bwMode="gray">
            <a:xfrm>
              <a:off x="8245882" y="3906734"/>
              <a:ext cx="989282" cy="831032"/>
            </a:xfrm>
            <a:custGeom>
              <a:avLst/>
              <a:gdLst>
                <a:gd name="T0" fmla="*/ 0 w 1318"/>
                <a:gd name="T1" fmla="*/ 16 h 1149"/>
                <a:gd name="T2" fmla="*/ 79 w 1318"/>
                <a:gd name="T3" fmla="*/ 165 h 1149"/>
                <a:gd name="T4" fmla="*/ 118 w 1318"/>
                <a:gd name="T5" fmla="*/ 200 h 1149"/>
                <a:gd name="T6" fmla="*/ 141 w 1318"/>
                <a:gd name="T7" fmla="*/ 193 h 1149"/>
                <a:gd name="T8" fmla="*/ 164 w 1318"/>
                <a:gd name="T9" fmla="*/ 212 h 1149"/>
                <a:gd name="T10" fmla="*/ 167 w 1318"/>
                <a:gd name="T11" fmla="*/ 232 h 1149"/>
                <a:gd name="T12" fmla="*/ 146 w 1318"/>
                <a:gd name="T13" fmla="*/ 233 h 1149"/>
                <a:gd name="T14" fmla="*/ 121 w 1318"/>
                <a:gd name="T15" fmla="*/ 286 h 1149"/>
                <a:gd name="T16" fmla="*/ 179 w 1318"/>
                <a:gd name="T17" fmla="*/ 369 h 1149"/>
                <a:gd name="T18" fmla="*/ 224 w 1318"/>
                <a:gd name="T19" fmla="*/ 382 h 1149"/>
                <a:gd name="T20" fmla="*/ 218 w 1318"/>
                <a:gd name="T21" fmla="*/ 920 h 1149"/>
                <a:gd name="T22" fmla="*/ 222 w 1318"/>
                <a:gd name="T23" fmla="*/ 1050 h 1149"/>
                <a:gd name="T24" fmla="*/ 1100 w 1318"/>
                <a:gd name="T25" fmla="*/ 1021 h 1149"/>
                <a:gd name="T26" fmla="*/ 1110 w 1318"/>
                <a:gd name="T27" fmla="*/ 1099 h 1149"/>
                <a:gd name="T28" fmla="*/ 1074 w 1318"/>
                <a:gd name="T29" fmla="*/ 1149 h 1149"/>
                <a:gd name="T30" fmla="*/ 1207 w 1318"/>
                <a:gd name="T31" fmla="*/ 1142 h 1149"/>
                <a:gd name="T32" fmla="*/ 1230 w 1318"/>
                <a:gd name="T33" fmla="*/ 1099 h 1149"/>
                <a:gd name="T34" fmla="*/ 1233 w 1318"/>
                <a:gd name="T35" fmla="*/ 1050 h 1149"/>
                <a:gd name="T36" fmla="*/ 1263 w 1318"/>
                <a:gd name="T37" fmla="*/ 1013 h 1149"/>
                <a:gd name="T38" fmla="*/ 1276 w 1318"/>
                <a:gd name="T39" fmla="*/ 978 h 1149"/>
                <a:gd name="T40" fmla="*/ 1309 w 1318"/>
                <a:gd name="T41" fmla="*/ 973 h 1149"/>
                <a:gd name="T42" fmla="*/ 1318 w 1318"/>
                <a:gd name="T43" fmla="*/ 891 h 1149"/>
                <a:gd name="T44" fmla="*/ 1299 w 1318"/>
                <a:gd name="T45" fmla="*/ 885 h 1149"/>
                <a:gd name="T46" fmla="*/ 1270 w 1318"/>
                <a:gd name="T47" fmla="*/ 883 h 1149"/>
                <a:gd name="T48" fmla="*/ 1239 w 1318"/>
                <a:gd name="T49" fmla="*/ 824 h 1149"/>
                <a:gd name="T50" fmla="*/ 1223 w 1318"/>
                <a:gd name="T51" fmla="*/ 744 h 1149"/>
                <a:gd name="T52" fmla="*/ 1190 w 1318"/>
                <a:gd name="T53" fmla="*/ 689 h 1149"/>
                <a:gd name="T54" fmla="*/ 1138 w 1318"/>
                <a:gd name="T55" fmla="*/ 668 h 1149"/>
                <a:gd name="T56" fmla="*/ 1071 w 1318"/>
                <a:gd name="T57" fmla="*/ 616 h 1149"/>
                <a:gd name="T58" fmla="*/ 1050 w 1318"/>
                <a:gd name="T59" fmla="*/ 545 h 1149"/>
                <a:gd name="T60" fmla="*/ 1087 w 1318"/>
                <a:gd name="T61" fmla="*/ 435 h 1149"/>
                <a:gd name="T62" fmla="*/ 1056 w 1318"/>
                <a:gd name="T63" fmla="*/ 414 h 1149"/>
                <a:gd name="T64" fmla="*/ 978 w 1318"/>
                <a:gd name="T65" fmla="*/ 415 h 1149"/>
                <a:gd name="T66" fmla="*/ 965 w 1318"/>
                <a:gd name="T67" fmla="*/ 344 h 1149"/>
                <a:gd name="T68" fmla="*/ 836 w 1318"/>
                <a:gd name="T69" fmla="*/ 213 h 1149"/>
                <a:gd name="T70" fmla="*/ 807 w 1318"/>
                <a:gd name="T71" fmla="*/ 102 h 1149"/>
                <a:gd name="T72" fmla="*/ 821 w 1318"/>
                <a:gd name="T73" fmla="*/ 58 h 1149"/>
                <a:gd name="T74" fmla="*/ 763 w 1318"/>
                <a:gd name="T75" fmla="*/ 0 h 1149"/>
                <a:gd name="T76" fmla="*/ 0 w 1318"/>
                <a:gd name="T77" fmla="*/ 16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18" h="1149">
                  <a:moveTo>
                    <a:pt x="0" y="16"/>
                  </a:moveTo>
                  <a:lnTo>
                    <a:pt x="79" y="165"/>
                  </a:lnTo>
                  <a:lnTo>
                    <a:pt x="118" y="200"/>
                  </a:lnTo>
                  <a:lnTo>
                    <a:pt x="141" y="193"/>
                  </a:lnTo>
                  <a:lnTo>
                    <a:pt x="164" y="212"/>
                  </a:lnTo>
                  <a:lnTo>
                    <a:pt x="167" y="232"/>
                  </a:lnTo>
                  <a:lnTo>
                    <a:pt x="146" y="233"/>
                  </a:lnTo>
                  <a:lnTo>
                    <a:pt x="121" y="286"/>
                  </a:lnTo>
                  <a:lnTo>
                    <a:pt x="179" y="369"/>
                  </a:lnTo>
                  <a:lnTo>
                    <a:pt x="224" y="382"/>
                  </a:lnTo>
                  <a:lnTo>
                    <a:pt x="218" y="920"/>
                  </a:lnTo>
                  <a:lnTo>
                    <a:pt x="222" y="1050"/>
                  </a:lnTo>
                  <a:lnTo>
                    <a:pt x="1100" y="1021"/>
                  </a:lnTo>
                  <a:lnTo>
                    <a:pt x="1110" y="1099"/>
                  </a:lnTo>
                  <a:lnTo>
                    <a:pt x="1074" y="1149"/>
                  </a:lnTo>
                  <a:lnTo>
                    <a:pt x="1207" y="1142"/>
                  </a:lnTo>
                  <a:lnTo>
                    <a:pt x="1230" y="1099"/>
                  </a:lnTo>
                  <a:lnTo>
                    <a:pt x="1233" y="1050"/>
                  </a:lnTo>
                  <a:lnTo>
                    <a:pt x="1263" y="1013"/>
                  </a:lnTo>
                  <a:lnTo>
                    <a:pt x="1276" y="978"/>
                  </a:lnTo>
                  <a:lnTo>
                    <a:pt x="1309" y="973"/>
                  </a:lnTo>
                  <a:lnTo>
                    <a:pt x="1318" y="891"/>
                  </a:lnTo>
                  <a:lnTo>
                    <a:pt x="1299" y="885"/>
                  </a:lnTo>
                  <a:lnTo>
                    <a:pt x="1270" y="883"/>
                  </a:lnTo>
                  <a:lnTo>
                    <a:pt x="1239" y="824"/>
                  </a:lnTo>
                  <a:lnTo>
                    <a:pt x="1223" y="744"/>
                  </a:lnTo>
                  <a:lnTo>
                    <a:pt x="1190" y="689"/>
                  </a:lnTo>
                  <a:lnTo>
                    <a:pt x="1138" y="668"/>
                  </a:lnTo>
                  <a:lnTo>
                    <a:pt x="1071" y="616"/>
                  </a:lnTo>
                  <a:lnTo>
                    <a:pt x="1050" y="545"/>
                  </a:lnTo>
                  <a:lnTo>
                    <a:pt x="1087" y="435"/>
                  </a:lnTo>
                  <a:lnTo>
                    <a:pt x="1056" y="414"/>
                  </a:lnTo>
                  <a:lnTo>
                    <a:pt x="978" y="415"/>
                  </a:lnTo>
                  <a:lnTo>
                    <a:pt x="965" y="344"/>
                  </a:lnTo>
                  <a:lnTo>
                    <a:pt x="836" y="213"/>
                  </a:lnTo>
                  <a:lnTo>
                    <a:pt x="807" y="102"/>
                  </a:lnTo>
                  <a:lnTo>
                    <a:pt x="821" y="58"/>
                  </a:lnTo>
                  <a:lnTo>
                    <a:pt x="763" y="0"/>
                  </a:lnTo>
                  <a:lnTo>
                    <a:pt x="0" y="16"/>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4" name="Freeform 47">
              <a:extLst>
                <a:ext uri="{FF2B5EF4-FFF2-40B4-BE49-F238E27FC236}">
                  <a16:creationId xmlns:a16="http://schemas.microsoft.com/office/drawing/2014/main" id="{2AC366B6-F335-4CB6-ABA4-6812DAE069B1}"/>
                </a:ext>
              </a:extLst>
            </p:cNvPr>
            <p:cNvSpPr>
              <a:spLocks/>
            </p:cNvSpPr>
            <p:nvPr/>
          </p:nvSpPr>
          <p:spPr bwMode="gray">
            <a:xfrm>
              <a:off x="5690862" y="2133189"/>
              <a:ext cx="1522204" cy="935273"/>
            </a:xfrm>
            <a:custGeom>
              <a:avLst/>
              <a:gdLst>
                <a:gd name="T0" fmla="*/ 0 w 2027"/>
                <a:gd name="T1" fmla="*/ 241 h 1293"/>
                <a:gd name="T2" fmla="*/ 35 w 2027"/>
                <a:gd name="T3" fmla="*/ 328 h 1293"/>
                <a:gd name="T4" fmla="*/ 39 w 2027"/>
                <a:gd name="T5" fmla="*/ 382 h 1293"/>
                <a:gd name="T6" fmla="*/ 20 w 2027"/>
                <a:gd name="T7" fmla="*/ 390 h 1293"/>
                <a:gd name="T8" fmla="*/ 81 w 2027"/>
                <a:gd name="T9" fmla="*/ 449 h 1293"/>
                <a:gd name="T10" fmla="*/ 143 w 2027"/>
                <a:gd name="T11" fmla="*/ 603 h 1293"/>
                <a:gd name="T12" fmla="*/ 165 w 2027"/>
                <a:gd name="T13" fmla="*/ 597 h 1293"/>
                <a:gd name="T14" fmla="*/ 167 w 2027"/>
                <a:gd name="T15" fmla="*/ 619 h 1293"/>
                <a:gd name="T16" fmla="*/ 197 w 2027"/>
                <a:gd name="T17" fmla="*/ 628 h 1293"/>
                <a:gd name="T18" fmla="*/ 219 w 2027"/>
                <a:gd name="T19" fmla="*/ 631 h 1293"/>
                <a:gd name="T20" fmla="*/ 164 w 2027"/>
                <a:gd name="T21" fmla="*/ 743 h 1293"/>
                <a:gd name="T22" fmla="*/ 173 w 2027"/>
                <a:gd name="T23" fmla="*/ 817 h 1293"/>
                <a:gd name="T24" fmla="*/ 128 w 2027"/>
                <a:gd name="T25" fmla="*/ 889 h 1293"/>
                <a:gd name="T26" fmla="*/ 159 w 2027"/>
                <a:gd name="T27" fmla="*/ 921 h 1293"/>
                <a:gd name="T28" fmla="*/ 239 w 2027"/>
                <a:gd name="T29" fmla="*/ 876 h 1293"/>
                <a:gd name="T30" fmla="*/ 297 w 2027"/>
                <a:gd name="T31" fmla="*/ 1119 h 1293"/>
                <a:gd name="T32" fmla="*/ 334 w 2027"/>
                <a:gd name="T33" fmla="*/ 1131 h 1293"/>
                <a:gd name="T34" fmla="*/ 341 w 2027"/>
                <a:gd name="T35" fmla="*/ 1205 h 1293"/>
                <a:gd name="T36" fmla="*/ 372 w 2027"/>
                <a:gd name="T37" fmla="*/ 1236 h 1293"/>
                <a:gd name="T38" fmla="*/ 395 w 2027"/>
                <a:gd name="T39" fmla="*/ 1209 h 1293"/>
                <a:gd name="T40" fmla="*/ 449 w 2027"/>
                <a:gd name="T41" fmla="*/ 1233 h 1293"/>
                <a:gd name="T42" fmla="*/ 482 w 2027"/>
                <a:gd name="T43" fmla="*/ 1207 h 1293"/>
                <a:gd name="T44" fmla="*/ 590 w 2027"/>
                <a:gd name="T45" fmla="*/ 1228 h 1293"/>
                <a:gd name="T46" fmla="*/ 616 w 2027"/>
                <a:gd name="T47" fmla="*/ 1234 h 1293"/>
                <a:gd name="T48" fmla="*/ 640 w 2027"/>
                <a:gd name="T49" fmla="*/ 1185 h 1293"/>
                <a:gd name="T50" fmla="*/ 686 w 2027"/>
                <a:gd name="T51" fmla="*/ 1263 h 1293"/>
                <a:gd name="T52" fmla="*/ 708 w 2027"/>
                <a:gd name="T53" fmla="*/ 1139 h 1293"/>
                <a:gd name="T54" fmla="*/ 1259 w 2027"/>
                <a:gd name="T55" fmla="*/ 1221 h 1293"/>
                <a:gd name="T56" fmla="*/ 1937 w 2027"/>
                <a:gd name="T57" fmla="*/ 1293 h 1293"/>
                <a:gd name="T58" fmla="*/ 1960 w 2027"/>
                <a:gd name="T59" fmla="*/ 1060 h 1293"/>
                <a:gd name="T60" fmla="*/ 2027 w 2027"/>
                <a:gd name="T61" fmla="*/ 303 h 1293"/>
                <a:gd name="T62" fmla="*/ 1130 w 2027"/>
                <a:gd name="T63" fmla="*/ 198 h 1293"/>
                <a:gd name="T64" fmla="*/ 682 w 2027"/>
                <a:gd name="T65" fmla="*/ 124 h 1293"/>
                <a:gd name="T66" fmla="*/ 53 w 2027"/>
                <a:gd name="T67" fmla="*/ 0 h 1293"/>
                <a:gd name="T68" fmla="*/ 0 w 2027"/>
                <a:gd name="T69" fmla="*/ 241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27" h="1293">
                  <a:moveTo>
                    <a:pt x="0" y="241"/>
                  </a:moveTo>
                  <a:lnTo>
                    <a:pt x="35" y="328"/>
                  </a:lnTo>
                  <a:lnTo>
                    <a:pt x="39" y="382"/>
                  </a:lnTo>
                  <a:lnTo>
                    <a:pt x="20" y="390"/>
                  </a:lnTo>
                  <a:lnTo>
                    <a:pt x="81" y="449"/>
                  </a:lnTo>
                  <a:lnTo>
                    <a:pt x="143" y="603"/>
                  </a:lnTo>
                  <a:lnTo>
                    <a:pt x="165" y="597"/>
                  </a:lnTo>
                  <a:lnTo>
                    <a:pt x="167" y="619"/>
                  </a:lnTo>
                  <a:lnTo>
                    <a:pt x="197" y="628"/>
                  </a:lnTo>
                  <a:lnTo>
                    <a:pt x="219" y="631"/>
                  </a:lnTo>
                  <a:lnTo>
                    <a:pt x="164" y="743"/>
                  </a:lnTo>
                  <a:lnTo>
                    <a:pt x="173" y="817"/>
                  </a:lnTo>
                  <a:lnTo>
                    <a:pt x="128" y="889"/>
                  </a:lnTo>
                  <a:lnTo>
                    <a:pt x="159" y="921"/>
                  </a:lnTo>
                  <a:lnTo>
                    <a:pt x="239" y="876"/>
                  </a:lnTo>
                  <a:lnTo>
                    <a:pt x="297" y="1119"/>
                  </a:lnTo>
                  <a:lnTo>
                    <a:pt x="334" y="1131"/>
                  </a:lnTo>
                  <a:lnTo>
                    <a:pt x="341" y="1205"/>
                  </a:lnTo>
                  <a:lnTo>
                    <a:pt x="372" y="1236"/>
                  </a:lnTo>
                  <a:lnTo>
                    <a:pt x="395" y="1209"/>
                  </a:lnTo>
                  <a:lnTo>
                    <a:pt x="449" y="1233"/>
                  </a:lnTo>
                  <a:lnTo>
                    <a:pt x="482" y="1207"/>
                  </a:lnTo>
                  <a:lnTo>
                    <a:pt x="590" y="1228"/>
                  </a:lnTo>
                  <a:lnTo>
                    <a:pt x="616" y="1234"/>
                  </a:lnTo>
                  <a:lnTo>
                    <a:pt x="640" y="1185"/>
                  </a:lnTo>
                  <a:lnTo>
                    <a:pt x="686" y="1263"/>
                  </a:lnTo>
                  <a:lnTo>
                    <a:pt x="708" y="1139"/>
                  </a:lnTo>
                  <a:lnTo>
                    <a:pt x="1259" y="1221"/>
                  </a:lnTo>
                  <a:lnTo>
                    <a:pt x="1937" y="1293"/>
                  </a:lnTo>
                  <a:lnTo>
                    <a:pt x="1960" y="1060"/>
                  </a:lnTo>
                  <a:lnTo>
                    <a:pt x="2027" y="303"/>
                  </a:lnTo>
                  <a:lnTo>
                    <a:pt x="1130" y="198"/>
                  </a:lnTo>
                  <a:lnTo>
                    <a:pt x="682" y="124"/>
                  </a:lnTo>
                  <a:lnTo>
                    <a:pt x="53" y="0"/>
                  </a:lnTo>
                  <a:lnTo>
                    <a:pt x="0" y="241"/>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35" name="Freeform 48">
              <a:extLst>
                <a:ext uri="{FF2B5EF4-FFF2-40B4-BE49-F238E27FC236}">
                  <a16:creationId xmlns:a16="http://schemas.microsoft.com/office/drawing/2014/main" id="{32620959-EC42-48B5-B76A-5FD5D7CBE1BF}"/>
                </a:ext>
              </a:extLst>
            </p:cNvPr>
            <p:cNvSpPr>
              <a:spLocks/>
            </p:cNvSpPr>
            <p:nvPr/>
          </p:nvSpPr>
          <p:spPr bwMode="gray">
            <a:xfrm>
              <a:off x="7076457" y="3430410"/>
              <a:ext cx="1227971" cy="595042"/>
            </a:xfrm>
            <a:custGeom>
              <a:avLst/>
              <a:gdLst>
                <a:gd name="T0" fmla="*/ 0 w 1638"/>
                <a:gd name="T1" fmla="*/ 500 h 821"/>
                <a:gd name="T2" fmla="*/ 46 w 1638"/>
                <a:gd name="T3" fmla="*/ 0 h 821"/>
                <a:gd name="T4" fmla="*/ 1055 w 1638"/>
                <a:gd name="T5" fmla="*/ 62 h 821"/>
                <a:gd name="T6" fmla="*/ 1124 w 1638"/>
                <a:gd name="T7" fmla="*/ 113 h 821"/>
                <a:gd name="T8" fmla="*/ 1244 w 1638"/>
                <a:gd name="T9" fmla="*/ 108 h 821"/>
                <a:gd name="T10" fmla="*/ 1301 w 1638"/>
                <a:gd name="T11" fmla="*/ 121 h 821"/>
                <a:gd name="T12" fmla="*/ 1368 w 1638"/>
                <a:gd name="T13" fmla="*/ 151 h 821"/>
                <a:gd name="T14" fmla="*/ 1403 w 1638"/>
                <a:gd name="T15" fmla="*/ 193 h 821"/>
                <a:gd name="T16" fmla="*/ 1433 w 1638"/>
                <a:gd name="T17" fmla="*/ 203 h 821"/>
                <a:gd name="T18" fmla="*/ 1489 w 1638"/>
                <a:gd name="T19" fmla="*/ 358 h 821"/>
                <a:gd name="T20" fmla="*/ 1490 w 1638"/>
                <a:gd name="T21" fmla="*/ 406 h 821"/>
                <a:gd name="T22" fmla="*/ 1527 w 1638"/>
                <a:gd name="T23" fmla="*/ 478 h 821"/>
                <a:gd name="T24" fmla="*/ 1545 w 1638"/>
                <a:gd name="T25" fmla="*/ 597 h 821"/>
                <a:gd name="T26" fmla="*/ 1536 w 1638"/>
                <a:gd name="T27" fmla="*/ 633 h 821"/>
                <a:gd name="T28" fmla="*/ 1559 w 1638"/>
                <a:gd name="T29" fmla="*/ 672 h 821"/>
                <a:gd name="T30" fmla="*/ 1638 w 1638"/>
                <a:gd name="T31" fmla="*/ 821 h 821"/>
                <a:gd name="T32" fmla="*/ 909 w 1638"/>
                <a:gd name="T33" fmla="*/ 812 h 821"/>
                <a:gd name="T34" fmla="*/ 359 w 1638"/>
                <a:gd name="T35" fmla="*/ 780 h 821"/>
                <a:gd name="T36" fmla="*/ 375 w 1638"/>
                <a:gd name="T37" fmla="*/ 531 h 821"/>
                <a:gd name="T38" fmla="*/ 0 w 1638"/>
                <a:gd name="T39" fmla="*/ 50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38" h="821">
                  <a:moveTo>
                    <a:pt x="0" y="500"/>
                  </a:moveTo>
                  <a:lnTo>
                    <a:pt x="46" y="0"/>
                  </a:lnTo>
                  <a:lnTo>
                    <a:pt x="1055" y="62"/>
                  </a:lnTo>
                  <a:lnTo>
                    <a:pt x="1124" y="113"/>
                  </a:lnTo>
                  <a:lnTo>
                    <a:pt x="1244" y="108"/>
                  </a:lnTo>
                  <a:lnTo>
                    <a:pt x="1301" y="121"/>
                  </a:lnTo>
                  <a:lnTo>
                    <a:pt x="1368" y="151"/>
                  </a:lnTo>
                  <a:lnTo>
                    <a:pt x="1403" y="193"/>
                  </a:lnTo>
                  <a:lnTo>
                    <a:pt x="1433" y="203"/>
                  </a:lnTo>
                  <a:lnTo>
                    <a:pt x="1489" y="358"/>
                  </a:lnTo>
                  <a:lnTo>
                    <a:pt x="1490" y="406"/>
                  </a:lnTo>
                  <a:lnTo>
                    <a:pt x="1527" y="478"/>
                  </a:lnTo>
                  <a:lnTo>
                    <a:pt x="1545" y="597"/>
                  </a:lnTo>
                  <a:lnTo>
                    <a:pt x="1536" y="633"/>
                  </a:lnTo>
                  <a:lnTo>
                    <a:pt x="1559" y="672"/>
                  </a:lnTo>
                  <a:lnTo>
                    <a:pt x="1638" y="821"/>
                  </a:lnTo>
                  <a:lnTo>
                    <a:pt x="909" y="812"/>
                  </a:lnTo>
                  <a:lnTo>
                    <a:pt x="359" y="780"/>
                  </a:lnTo>
                  <a:lnTo>
                    <a:pt x="375" y="531"/>
                  </a:lnTo>
                  <a:lnTo>
                    <a:pt x="0" y="500"/>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36" name="Freeform 49">
              <a:extLst>
                <a:ext uri="{FF2B5EF4-FFF2-40B4-BE49-F238E27FC236}">
                  <a16:creationId xmlns:a16="http://schemas.microsoft.com/office/drawing/2014/main" id="{52AFB744-F0D1-499F-B479-4B70DD7A98CC}"/>
                </a:ext>
              </a:extLst>
            </p:cNvPr>
            <p:cNvSpPr>
              <a:spLocks/>
            </p:cNvSpPr>
            <p:nvPr/>
          </p:nvSpPr>
          <p:spPr bwMode="gray">
            <a:xfrm>
              <a:off x="4773636" y="3240750"/>
              <a:ext cx="947249" cy="1414492"/>
            </a:xfrm>
            <a:custGeom>
              <a:avLst/>
              <a:gdLst>
                <a:gd name="T0" fmla="*/ 0 w 1262"/>
                <a:gd name="T1" fmla="*/ 717 h 1953"/>
                <a:gd name="T2" fmla="*/ 58 w 1262"/>
                <a:gd name="T3" fmla="*/ 831 h 1953"/>
                <a:gd name="T4" fmla="*/ 802 w 1262"/>
                <a:gd name="T5" fmla="*/ 1953 h 1953"/>
                <a:gd name="T6" fmla="*/ 832 w 1262"/>
                <a:gd name="T7" fmla="*/ 1692 h 1953"/>
                <a:gd name="T8" fmla="*/ 877 w 1262"/>
                <a:gd name="T9" fmla="*/ 1677 h 1953"/>
                <a:gd name="T10" fmla="*/ 952 w 1262"/>
                <a:gd name="T11" fmla="*/ 1722 h 1953"/>
                <a:gd name="T12" fmla="*/ 1018 w 1262"/>
                <a:gd name="T13" fmla="*/ 1489 h 1953"/>
                <a:gd name="T14" fmla="*/ 1262 w 1262"/>
                <a:gd name="T15" fmla="*/ 251 h 1953"/>
                <a:gd name="T16" fmla="*/ 723 w 1262"/>
                <a:gd name="T17" fmla="*/ 134 h 1953"/>
                <a:gd name="T18" fmla="*/ 188 w 1262"/>
                <a:gd name="T19" fmla="*/ 0 h 1953"/>
                <a:gd name="T20" fmla="*/ 0 w 1262"/>
                <a:gd name="T21" fmla="*/ 717 h 1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2" h="1953">
                  <a:moveTo>
                    <a:pt x="0" y="717"/>
                  </a:moveTo>
                  <a:lnTo>
                    <a:pt x="58" y="831"/>
                  </a:lnTo>
                  <a:lnTo>
                    <a:pt x="802" y="1953"/>
                  </a:lnTo>
                  <a:lnTo>
                    <a:pt x="832" y="1692"/>
                  </a:lnTo>
                  <a:lnTo>
                    <a:pt x="877" y="1677"/>
                  </a:lnTo>
                  <a:lnTo>
                    <a:pt x="952" y="1722"/>
                  </a:lnTo>
                  <a:lnTo>
                    <a:pt x="1018" y="1489"/>
                  </a:lnTo>
                  <a:lnTo>
                    <a:pt x="1262" y="251"/>
                  </a:lnTo>
                  <a:lnTo>
                    <a:pt x="723" y="134"/>
                  </a:lnTo>
                  <a:lnTo>
                    <a:pt x="188" y="0"/>
                  </a:lnTo>
                  <a:lnTo>
                    <a:pt x="0" y="71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7" name="Freeform 50">
              <a:extLst>
                <a:ext uri="{FF2B5EF4-FFF2-40B4-BE49-F238E27FC236}">
                  <a16:creationId xmlns:a16="http://schemas.microsoft.com/office/drawing/2014/main" id="{9A6E33E4-BBF8-468B-9570-2FB7830292A4}"/>
                </a:ext>
              </a:extLst>
            </p:cNvPr>
            <p:cNvSpPr>
              <a:spLocks/>
            </p:cNvSpPr>
            <p:nvPr/>
          </p:nvSpPr>
          <p:spPr bwMode="gray">
            <a:xfrm>
              <a:off x="11393872" y="2663081"/>
              <a:ext cx="240190" cy="500936"/>
            </a:xfrm>
            <a:custGeom>
              <a:avLst/>
              <a:gdLst>
                <a:gd name="T0" fmla="*/ 0 w 322"/>
                <a:gd name="T1" fmla="*/ 475 h 691"/>
                <a:gd name="T2" fmla="*/ 18 w 322"/>
                <a:gd name="T3" fmla="*/ 322 h 691"/>
                <a:gd name="T4" fmla="*/ 54 w 322"/>
                <a:gd name="T5" fmla="*/ 251 h 691"/>
                <a:gd name="T6" fmla="*/ 58 w 322"/>
                <a:gd name="T7" fmla="*/ 92 h 691"/>
                <a:gd name="T8" fmla="*/ 57 w 322"/>
                <a:gd name="T9" fmla="*/ 32 h 691"/>
                <a:gd name="T10" fmla="*/ 114 w 322"/>
                <a:gd name="T11" fmla="*/ 0 h 691"/>
                <a:gd name="T12" fmla="*/ 248 w 322"/>
                <a:gd name="T13" fmla="*/ 431 h 691"/>
                <a:gd name="T14" fmla="*/ 316 w 322"/>
                <a:gd name="T15" fmla="*/ 526 h 691"/>
                <a:gd name="T16" fmla="*/ 322 w 322"/>
                <a:gd name="T17" fmla="*/ 544 h 691"/>
                <a:gd name="T18" fmla="*/ 312 w 322"/>
                <a:gd name="T19" fmla="*/ 585 h 691"/>
                <a:gd name="T20" fmla="*/ 249 w 322"/>
                <a:gd name="T21" fmla="*/ 634 h 691"/>
                <a:gd name="T22" fmla="*/ 30 w 322"/>
                <a:gd name="T23" fmla="*/ 691 h 691"/>
                <a:gd name="T24" fmla="*/ 0 w 322"/>
                <a:gd name="T25" fmla="*/ 475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691">
                  <a:moveTo>
                    <a:pt x="0" y="475"/>
                  </a:moveTo>
                  <a:lnTo>
                    <a:pt x="18" y="322"/>
                  </a:lnTo>
                  <a:lnTo>
                    <a:pt x="54" y="251"/>
                  </a:lnTo>
                  <a:lnTo>
                    <a:pt x="58" y="92"/>
                  </a:lnTo>
                  <a:lnTo>
                    <a:pt x="57" y="32"/>
                  </a:lnTo>
                  <a:lnTo>
                    <a:pt x="114" y="0"/>
                  </a:lnTo>
                  <a:lnTo>
                    <a:pt x="248" y="431"/>
                  </a:lnTo>
                  <a:lnTo>
                    <a:pt x="316" y="526"/>
                  </a:lnTo>
                  <a:lnTo>
                    <a:pt x="322" y="544"/>
                  </a:lnTo>
                  <a:lnTo>
                    <a:pt x="312" y="585"/>
                  </a:lnTo>
                  <a:lnTo>
                    <a:pt x="249" y="634"/>
                  </a:lnTo>
                  <a:lnTo>
                    <a:pt x="30" y="691"/>
                  </a:lnTo>
                  <a:lnTo>
                    <a:pt x="0" y="475"/>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38" name="Freeform 51">
              <a:extLst>
                <a:ext uri="{FF2B5EF4-FFF2-40B4-BE49-F238E27FC236}">
                  <a16:creationId xmlns:a16="http://schemas.microsoft.com/office/drawing/2014/main" id="{CCC7E444-9A7B-4015-AC81-BDA65F0C6C42}"/>
                </a:ext>
              </a:extLst>
            </p:cNvPr>
            <p:cNvSpPr>
              <a:spLocks/>
            </p:cNvSpPr>
            <p:nvPr/>
          </p:nvSpPr>
          <p:spPr bwMode="gray">
            <a:xfrm>
              <a:off x="11126660" y="3473844"/>
              <a:ext cx="196656" cy="438681"/>
            </a:xfrm>
            <a:custGeom>
              <a:avLst/>
              <a:gdLst>
                <a:gd name="T0" fmla="*/ 0 w 262"/>
                <a:gd name="T1" fmla="*/ 448 h 606"/>
                <a:gd name="T2" fmla="*/ 14 w 262"/>
                <a:gd name="T3" fmla="*/ 412 h 606"/>
                <a:gd name="T4" fmla="*/ 59 w 262"/>
                <a:gd name="T5" fmla="*/ 381 h 606"/>
                <a:gd name="T6" fmla="*/ 82 w 262"/>
                <a:gd name="T7" fmla="*/ 332 h 606"/>
                <a:gd name="T8" fmla="*/ 121 w 262"/>
                <a:gd name="T9" fmla="*/ 295 h 606"/>
                <a:gd name="T10" fmla="*/ 9 w 262"/>
                <a:gd name="T11" fmla="*/ 203 h 606"/>
                <a:gd name="T12" fmla="*/ 6 w 262"/>
                <a:gd name="T13" fmla="*/ 116 h 606"/>
                <a:gd name="T14" fmla="*/ 58 w 262"/>
                <a:gd name="T15" fmla="*/ 0 h 606"/>
                <a:gd name="T16" fmla="*/ 228 w 262"/>
                <a:gd name="T17" fmla="*/ 57 h 606"/>
                <a:gd name="T18" fmla="*/ 230 w 262"/>
                <a:gd name="T19" fmla="*/ 80 h 606"/>
                <a:gd name="T20" fmla="*/ 211 w 262"/>
                <a:gd name="T21" fmla="*/ 146 h 606"/>
                <a:gd name="T22" fmla="*/ 191 w 262"/>
                <a:gd name="T23" fmla="*/ 164 h 606"/>
                <a:gd name="T24" fmla="*/ 188 w 262"/>
                <a:gd name="T25" fmla="*/ 197 h 606"/>
                <a:gd name="T26" fmla="*/ 206 w 262"/>
                <a:gd name="T27" fmla="*/ 207 h 606"/>
                <a:gd name="T28" fmla="*/ 224 w 262"/>
                <a:gd name="T29" fmla="*/ 203 h 606"/>
                <a:gd name="T30" fmla="*/ 242 w 262"/>
                <a:gd name="T31" fmla="*/ 205 h 606"/>
                <a:gd name="T32" fmla="*/ 238 w 262"/>
                <a:gd name="T33" fmla="*/ 191 h 606"/>
                <a:gd name="T34" fmla="*/ 247 w 262"/>
                <a:gd name="T35" fmla="*/ 197 h 606"/>
                <a:gd name="T36" fmla="*/ 260 w 262"/>
                <a:gd name="T37" fmla="*/ 237 h 606"/>
                <a:gd name="T38" fmla="*/ 262 w 262"/>
                <a:gd name="T39" fmla="*/ 364 h 606"/>
                <a:gd name="T40" fmla="*/ 258 w 262"/>
                <a:gd name="T41" fmla="*/ 331 h 606"/>
                <a:gd name="T42" fmla="*/ 248 w 262"/>
                <a:gd name="T43" fmla="*/ 301 h 606"/>
                <a:gd name="T44" fmla="*/ 245 w 262"/>
                <a:gd name="T45" fmla="*/ 319 h 606"/>
                <a:gd name="T46" fmla="*/ 251 w 262"/>
                <a:gd name="T47" fmla="*/ 347 h 606"/>
                <a:gd name="T48" fmla="*/ 245 w 262"/>
                <a:gd name="T49" fmla="*/ 364 h 606"/>
                <a:gd name="T50" fmla="*/ 248 w 262"/>
                <a:gd name="T51" fmla="*/ 398 h 606"/>
                <a:gd name="T52" fmla="*/ 234 w 262"/>
                <a:gd name="T53" fmla="*/ 433 h 606"/>
                <a:gd name="T54" fmla="*/ 218 w 262"/>
                <a:gd name="T55" fmla="*/ 435 h 606"/>
                <a:gd name="T56" fmla="*/ 224 w 262"/>
                <a:gd name="T57" fmla="*/ 464 h 606"/>
                <a:gd name="T58" fmla="*/ 198 w 262"/>
                <a:gd name="T59" fmla="*/ 507 h 606"/>
                <a:gd name="T60" fmla="*/ 163 w 262"/>
                <a:gd name="T61" fmla="*/ 605 h 606"/>
                <a:gd name="T62" fmla="*/ 145 w 262"/>
                <a:gd name="T63" fmla="*/ 606 h 606"/>
                <a:gd name="T64" fmla="*/ 151 w 262"/>
                <a:gd name="T65" fmla="*/ 567 h 606"/>
                <a:gd name="T66" fmla="*/ 140 w 262"/>
                <a:gd name="T67" fmla="*/ 549 h 606"/>
                <a:gd name="T68" fmla="*/ 97 w 262"/>
                <a:gd name="T69" fmla="*/ 553 h 606"/>
                <a:gd name="T70" fmla="*/ 33 w 262"/>
                <a:gd name="T71" fmla="*/ 513 h 606"/>
                <a:gd name="T72" fmla="*/ 11 w 262"/>
                <a:gd name="T73" fmla="*/ 496 h 606"/>
                <a:gd name="T74" fmla="*/ 0 w 262"/>
                <a:gd name="T75" fmla="*/ 44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2" h="606">
                  <a:moveTo>
                    <a:pt x="0" y="448"/>
                  </a:moveTo>
                  <a:lnTo>
                    <a:pt x="14" y="412"/>
                  </a:lnTo>
                  <a:lnTo>
                    <a:pt x="59" y="381"/>
                  </a:lnTo>
                  <a:lnTo>
                    <a:pt x="82" y="332"/>
                  </a:lnTo>
                  <a:lnTo>
                    <a:pt x="121" y="295"/>
                  </a:lnTo>
                  <a:lnTo>
                    <a:pt x="9" y="203"/>
                  </a:lnTo>
                  <a:lnTo>
                    <a:pt x="6" y="116"/>
                  </a:lnTo>
                  <a:lnTo>
                    <a:pt x="58" y="0"/>
                  </a:lnTo>
                  <a:lnTo>
                    <a:pt x="228" y="57"/>
                  </a:lnTo>
                  <a:lnTo>
                    <a:pt x="230" y="80"/>
                  </a:lnTo>
                  <a:lnTo>
                    <a:pt x="211" y="146"/>
                  </a:lnTo>
                  <a:lnTo>
                    <a:pt x="191" y="164"/>
                  </a:lnTo>
                  <a:lnTo>
                    <a:pt x="188" y="197"/>
                  </a:lnTo>
                  <a:lnTo>
                    <a:pt x="206" y="207"/>
                  </a:lnTo>
                  <a:lnTo>
                    <a:pt x="224" y="203"/>
                  </a:lnTo>
                  <a:lnTo>
                    <a:pt x="242" y="205"/>
                  </a:lnTo>
                  <a:lnTo>
                    <a:pt x="238" y="191"/>
                  </a:lnTo>
                  <a:lnTo>
                    <a:pt x="247" y="197"/>
                  </a:lnTo>
                  <a:lnTo>
                    <a:pt x="260" y="237"/>
                  </a:lnTo>
                  <a:lnTo>
                    <a:pt x="262" y="364"/>
                  </a:lnTo>
                  <a:lnTo>
                    <a:pt x="258" y="331"/>
                  </a:lnTo>
                  <a:lnTo>
                    <a:pt x="248" y="301"/>
                  </a:lnTo>
                  <a:lnTo>
                    <a:pt x="245" y="319"/>
                  </a:lnTo>
                  <a:lnTo>
                    <a:pt x="251" y="347"/>
                  </a:lnTo>
                  <a:lnTo>
                    <a:pt x="245" y="364"/>
                  </a:lnTo>
                  <a:lnTo>
                    <a:pt x="248" y="398"/>
                  </a:lnTo>
                  <a:lnTo>
                    <a:pt x="234" y="433"/>
                  </a:lnTo>
                  <a:lnTo>
                    <a:pt x="218" y="435"/>
                  </a:lnTo>
                  <a:lnTo>
                    <a:pt x="224" y="464"/>
                  </a:lnTo>
                  <a:lnTo>
                    <a:pt x="198" y="507"/>
                  </a:lnTo>
                  <a:lnTo>
                    <a:pt x="163" y="605"/>
                  </a:lnTo>
                  <a:lnTo>
                    <a:pt x="145" y="606"/>
                  </a:lnTo>
                  <a:lnTo>
                    <a:pt x="151" y="567"/>
                  </a:lnTo>
                  <a:lnTo>
                    <a:pt x="140" y="549"/>
                  </a:lnTo>
                  <a:lnTo>
                    <a:pt x="97" y="553"/>
                  </a:lnTo>
                  <a:lnTo>
                    <a:pt x="33" y="513"/>
                  </a:lnTo>
                  <a:lnTo>
                    <a:pt x="11" y="496"/>
                  </a:lnTo>
                  <a:lnTo>
                    <a:pt x="0" y="44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39" name="Freeform 52">
              <a:extLst>
                <a:ext uri="{FF2B5EF4-FFF2-40B4-BE49-F238E27FC236}">
                  <a16:creationId xmlns:a16="http://schemas.microsoft.com/office/drawing/2014/main" id="{B736626A-2909-461C-92B9-4E7C4AC83930}"/>
                </a:ext>
              </a:extLst>
            </p:cNvPr>
            <p:cNvSpPr>
              <a:spLocks/>
            </p:cNvSpPr>
            <p:nvPr/>
          </p:nvSpPr>
          <p:spPr bwMode="gray">
            <a:xfrm>
              <a:off x="6118700" y="4439521"/>
              <a:ext cx="1046327" cy="1033723"/>
            </a:xfrm>
            <a:custGeom>
              <a:avLst/>
              <a:gdLst>
                <a:gd name="T0" fmla="*/ 0 w 1396"/>
                <a:gd name="T1" fmla="*/ 1402 h 1427"/>
                <a:gd name="T2" fmla="*/ 174 w 1396"/>
                <a:gd name="T3" fmla="*/ 1427 h 1427"/>
                <a:gd name="T4" fmla="*/ 191 w 1396"/>
                <a:gd name="T5" fmla="*/ 1319 h 1427"/>
                <a:gd name="T6" fmla="*/ 544 w 1396"/>
                <a:gd name="T7" fmla="*/ 1364 h 1427"/>
                <a:gd name="T8" fmla="*/ 528 w 1396"/>
                <a:gd name="T9" fmla="*/ 1312 h 1427"/>
                <a:gd name="T10" fmla="*/ 583 w 1396"/>
                <a:gd name="T11" fmla="*/ 1317 h 1427"/>
                <a:gd name="T12" fmla="*/ 1281 w 1396"/>
                <a:gd name="T13" fmla="*/ 1384 h 1427"/>
                <a:gd name="T14" fmla="*/ 1385 w 1396"/>
                <a:gd name="T15" fmla="*/ 261 h 1427"/>
                <a:gd name="T16" fmla="*/ 1396 w 1396"/>
                <a:gd name="T17" fmla="*/ 130 h 1427"/>
                <a:gd name="T18" fmla="*/ 802 w 1396"/>
                <a:gd name="T19" fmla="*/ 78 h 1427"/>
                <a:gd name="T20" fmla="*/ 206 w 1396"/>
                <a:gd name="T21" fmla="*/ 0 h 1427"/>
                <a:gd name="T22" fmla="*/ 0 w 1396"/>
                <a:gd name="T23" fmla="*/ 1402 h 1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6" h="1427">
                  <a:moveTo>
                    <a:pt x="0" y="1402"/>
                  </a:moveTo>
                  <a:lnTo>
                    <a:pt x="174" y="1427"/>
                  </a:lnTo>
                  <a:lnTo>
                    <a:pt x="191" y="1319"/>
                  </a:lnTo>
                  <a:lnTo>
                    <a:pt x="544" y="1364"/>
                  </a:lnTo>
                  <a:lnTo>
                    <a:pt x="528" y="1312"/>
                  </a:lnTo>
                  <a:lnTo>
                    <a:pt x="583" y="1317"/>
                  </a:lnTo>
                  <a:lnTo>
                    <a:pt x="1281" y="1384"/>
                  </a:lnTo>
                  <a:lnTo>
                    <a:pt x="1385" y="261"/>
                  </a:lnTo>
                  <a:lnTo>
                    <a:pt x="1396" y="130"/>
                  </a:lnTo>
                  <a:lnTo>
                    <a:pt x="802" y="78"/>
                  </a:lnTo>
                  <a:lnTo>
                    <a:pt x="206" y="0"/>
                  </a:lnTo>
                  <a:lnTo>
                    <a:pt x="0" y="140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0" name="Freeform 53">
              <a:extLst>
                <a:ext uri="{FF2B5EF4-FFF2-40B4-BE49-F238E27FC236}">
                  <a16:creationId xmlns:a16="http://schemas.microsoft.com/office/drawing/2014/main" id="{2D192718-C766-4D2D-AF79-34CD65D004B2}"/>
                </a:ext>
              </a:extLst>
            </p:cNvPr>
            <p:cNvSpPr>
              <a:spLocks/>
            </p:cNvSpPr>
            <p:nvPr/>
          </p:nvSpPr>
          <p:spPr bwMode="gray">
            <a:xfrm>
              <a:off x="10448124" y="2787591"/>
              <a:ext cx="881197" cy="761538"/>
            </a:xfrm>
            <a:custGeom>
              <a:avLst/>
              <a:gdLst>
                <a:gd name="T0" fmla="*/ 0 w 1173"/>
                <a:gd name="T1" fmla="*/ 906 h 1052"/>
                <a:gd name="T2" fmla="*/ 38 w 1173"/>
                <a:gd name="T3" fmla="*/ 965 h 1052"/>
                <a:gd name="T4" fmla="*/ 803 w 1173"/>
                <a:gd name="T5" fmla="*/ 819 h 1052"/>
                <a:gd name="T6" fmla="*/ 856 w 1173"/>
                <a:gd name="T7" fmla="*/ 847 h 1052"/>
                <a:gd name="T8" fmla="*/ 887 w 1173"/>
                <a:gd name="T9" fmla="*/ 906 h 1052"/>
                <a:gd name="T10" fmla="*/ 962 w 1173"/>
                <a:gd name="T11" fmla="*/ 949 h 1052"/>
                <a:gd name="T12" fmla="*/ 1132 w 1173"/>
                <a:gd name="T13" fmla="*/ 1006 h 1052"/>
                <a:gd name="T14" fmla="*/ 1134 w 1173"/>
                <a:gd name="T15" fmla="*/ 1029 h 1052"/>
                <a:gd name="T16" fmla="*/ 1145 w 1173"/>
                <a:gd name="T17" fmla="*/ 1052 h 1052"/>
                <a:gd name="T18" fmla="*/ 1156 w 1173"/>
                <a:gd name="T19" fmla="*/ 1039 h 1052"/>
                <a:gd name="T20" fmla="*/ 1172 w 1173"/>
                <a:gd name="T21" fmla="*/ 989 h 1052"/>
                <a:gd name="T22" fmla="*/ 1173 w 1173"/>
                <a:gd name="T23" fmla="*/ 900 h 1052"/>
                <a:gd name="T24" fmla="*/ 1145 w 1173"/>
                <a:gd name="T25" fmla="*/ 730 h 1052"/>
                <a:gd name="T26" fmla="*/ 1143 w 1173"/>
                <a:gd name="T27" fmla="*/ 551 h 1052"/>
                <a:gd name="T28" fmla="*/ 1113 w 1173"/>
                <a:gd name="T29" fmla="*/ 410 h 1052"/>
                <a:gd name="T30" fmla="*/ 1062 w 1173"/>
                <a:gd name="T31" fmla="*/ 294 h 1052"/>
                <a:gd name="T32" fmla="*/ 1047 w 1173"/>
                <a:gd name="T33" fmla="*/ 178 h 1052"/>
                <a:gd name="T34" fmla="*/ 998 w 1173"/>
                <a:gd name="T35" fmla="*/ 0 h 1052"/>
                <a:gd name="T36" fmla="*/ 763 w 1173"/>
                <a:gd name="T37" fmla="*/ 59 h 1052"/>
                <a:gd name="T38" fmla="*/ 748 w 1173"/>
                <a:gd name="T39" fmla="*/ 57 h 1052"/>
                <a:gd name="T40" fmla="*/ 673 w 1173"/>
                <a:gd name="T41" fmla="*/ 115 h 1052"/>
                <a:gd name="T42" fmla="*/ 609 w 1173"/>
                <a:gd name="T43" fmla="*/ 209 h 1052"/>
                <a:gd name="T44" fmla="*/ 604 w 1173"/>
                <a:gd name="T45" fmla="*/ 248 h 1052"/>
                <a:gd name="T46" fmla="*/ 573 w 1173"/>
                <a:gd name="T47" fmla="*/ 290 h 1052"/>
                <a:gd name="T48" fmla="*/ 522 w 1173"/>
                <a:gd name="T49" fmla="*/ 337 h 1052"/>
                <a:gd name="T50" fmla="*/ 544 w 1173"/>
                <a:gd name="T51" fmla="*/ 370 h 1052"/>
                <a:gd name="T52" fmla="*/ 550 w 1173"/>
                <a:gd name="T53" fmla="*/ 346 h 1052"/>
                <a:gd name="T54" fmla="*/ 567 w 1173"/>
                <a:gd name="T55" fmla="*/ 353 h 1052"/>
                <a:gd name="T56" fmla="*/ 557 w 1173"/>
                <a:gd name="T57" fmla="*/ 364 h 1052"/>
                <a:gd name="T58" fmla="*/ 568 w 1173"/>
                <a:gd name="T59" fmla="*/ 370 h 1052"/>
                <a:gd name="T60" fmla="*/ 560 w 1173"/>
                <a:gd name="T61" fmla="*/ 394 h 1052"/>
                <a:gd name="T62" fmla="*/ 550 w 1173"/>
                <a:gd name="T63" fmla="*/ 391 h 1052"/>
                <a:gd name="T64" fmla="*/ 548 w 1173"/>
                <a:gd name="T65" fmla="*/ 402 h 1052"/>
                <a:gd name="T66" fmla="*/ 572 w 1173"/>
                <a:gd name="T67" fmla="*/ 437 h 1052"/>
                <a:gd name="T68" fmla="*/ 574 w 1173"/>
                <a:gd name="T69" fmla="*/ 467 h 1052"/>
                <a:gd name="T70" fmla="*/ 537 w 1173"/>
                <a:gd name="T71" fmla="*/ 484 h 1052"/>
                <a:gd name="T72" fmla="*/ 500 w 1173"/>
                <a:gd name="T73" fmla="*/ 541 h 1052"/>
                <a:gd name="T74" fmla="*/ 458 w 1173"/>
                <a:gd name="T75" fmla="*/ 570 h 1052"/>
                <a:gd name="T76" fmla="*/ 385 w 1173"/>
                <a:gd name="T77" fmla="*/ 575 h 1052"/>
                <a:gd name="T78" fmla="*/ 359 w 1173"/>
                <a:gd name="T79" fmla="*/ 596 h 1052"/>
                <a:gd name="T80" fmla="*/ 315 w 1173"/>
                <a:gd name="T81" fmla="*/ 577 h 1052"/>
                <a:gd name="T82" fmla="*/ 188 w 1173"/>
                <a:gd name="T83" fmla="*/ 592 h 1052"/>
                <a:gd name="T84" fmla="*/ 93 w 1173"/>
                <a:gd name="T85" fmla="*/ 631 h 1052"/>
                <a:gd name="T86" fmla="*/ 98 w 1173"/>
                <a:gd name="T87" fmla="*/ 663 h 1052"/>
                <a:gd name="T88" fmla="*/ 93 w 1173"/>
                <a:gd name="T89" fmla="*/ 679 h 1052"/>
                <a:gd name="T90" fmla="*/ 99 w 1173"/>
                <a:gd name="T91" fmla="*/ 679 h 1052"/>
                <a:gd name="T92" fmla="*/ 113 w 1173"/>
                <a:gd name="T93" fmla="*/ 711 h 1052"/>
                <a:gd name="T94" fmla="*/ 127 w 1173"/>
                <a:gd name="T95" fmla="*/ 710 h 1052"/>
                <a:gd name="T96" fmla="*/ 142 w 1173"/>
                <a:gd name="T97" fmla="*/ 742 h 1052"/>
                <a:gd name="T98" fmla="*/ 140 w 1173"/>
                <a:gd name="T99" fmla="*/ 754 h 1052"/>
                <a:gd name="T100" fmla="*/ 114 w 1173"/>
                <a:gd name="T101" fmla="*/ 772 h 1052"/>
                <a:gd name="T102" fmla="*/ 104 w 1173"/>
                <a:gd name="T103" fmla="*/ 808 h 1052"/>
                <a:gd name="T104" fmla="*/ 0 w 1173"/>
                <a:gd name="T105" fmla="*/ 906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73" h="1052">
                  <a:moveTo>
                    <a:pt x="0" y="906"/>
                  </a:moveTo>
                  <a:lnTo>
                    <a:pt x="38" y="965"/>
                  </a:lnTo>
                  <a:lnTo>
                    <a:pt x="803" y="819"/>
                  </a:lnTo>
                  <a:lnTo>
                    <a:pt x="856" y="847"/>
                  </a:lnTo>
                  <a:lnTo>
                    <a:pt x="887" y="906"/>
                  </a:lnTo>
                  <a:lnTo>
                    <a:pt x="962" y="949"/>
                  </a:lnTo>
                  <a:lnTo>
                    <a:pt x="1132" y="1006"/>
                  </a:lnTo>
                  <a:lnTo>
                    <a:pt x="1134" y="1029"/>
                  </a:lnTo>
                  <a:lnTo>
                    <a:pt x="1145" y="1052"/>
                  </a:lnTo>
                  <a:lnTo>
                    <a:pt x="1156" y="1039"/>
                  </a:lnTo>
                  <a:lnTo>
                    <a:pt x="1172" y="989"/>
                  </a:lnTo>
                  <a:lnTo>
                    <a:pt x="1173" y="900"/>
                  </a:lnTo>
                  <a:lnTo>
                    <a:pt x="1145" y="730"/>
                  </a:lnTo>
                  <a:lnTo>
                    <a:pt x="1143" y="551"/>
                  </a:lnTo>
                  <a:lnTo>
                    <a:pt x="1113" y="410"/>
                  </a:lnTo>
                  <a:lnTo>
                    <a:pt x="1062" y="294"/>
                  </a:lnTo>
                  <a:lnTo>
                    <a:pt x="1047" y="178"/>
                  </a:lnTo>
                  <a:lnTo>
                    <a:pt x="998" y="0"/>
                  </a:lnTo>
                  <a:lnTo>
                    <a:pt x="763" y="59"/>
                  </a:lnTo>
                  <a:lnTo>
                    <a:pt x="748" y="57"/>
                  </a:lnTo>
                  <a:lnTo>
                    <a:pt x="673" y="115"/>
                  </a:lnTo>
                  <a:lnTo>
                    <a:pt x="609" y="209"/>
                  </a:lnTo>
                  <a:lnTo>
                    <a:pt x="604" y="248"/>
                  </a:lnTo>
                  <a:lnTo>
                    <a:pt x="573" y="290"/>
                  </a:lnTo>
                  <a:lnTo>
                    <a:pt x="522" y="337"/>
                  </a:lnTo>
                  <a:lnTo>
                    <a:pt x="544" y="370"/>
                  </a:lnTo>
                  <a:lnTo>
                    <a:pt x="550" y="346"/>
                  </a:lnTo>
                  <a:lnTo>
                    <a:pt x="567" y="353"/>
                  </a:lnTo>
                  <a:lnTo>
                    <a:pt x="557" y="364"/>
                  </a:lnTo>
                  <a:lnTo>
                    <a:pt x="568" y="370"/>
                  </a:lnTo>
                  <a:lnTo>
                    <a:pt x="560" y="394"/>
                  </a:lnTo>
                  <a:lnTo>
                    <a:pt x="550" y="391"/>
                  </a:lnTo>
                  <a:lnTo>
                    <a:pt x="548" y="402"/>
                  </a:lnTo>
                  <a:lnTo>
                    <a:pt x="572" y="437"/>
                  </a:lnTo>
                  <a:lnTo>
                    <a:pt x="574" y="467"/>
                  </a:lnTo>
                  <a:lnTo>
                    <a:pt x="537" y="484"/>
                  </a:lnTo>
                  <a:lnTo>
                    <a:pt x="500" y="541"/>
                  </a:lnTo>
                  <a:lnTo>
                    <a:pt x="458" y="570"/>
                  </a:lnTo>
                  <a:lnTo>
                    <a:pt x="385" y="575"/>
                  </a:lnTo>
                  <a:lnTo>
                    <a:pt x="359" y="596"/>
                  </a:lnTo>
                  <a:lnTo>
                    <a:pt x="315" y="577"/>
                  </a:lnTo>
                  <a:lnTo>
                    <a:pt x="188" y="592"/>
                  </a:lnTo>
                  <a:lnTo>
                    <a:pt x="93" y="631"/>
                  </a:lnTo>
                  <a:lnTo>
                    <a:pt x="98" y="663"/>
                  </a:lnTo>
                  <a:lnTo>
                    <a:pt x="93" y="679"/>
                  </a:lnTo>
                  <a:lnTo>
                    <a:pt x="99" y="679"/>
                  </a:lnTo>
                  <a:lnTo>
                    <a:pt x="113" y="711"/>
                  </a:lnTo>
                  <a:lnTo>
                    <a:pt x="127" y="710"/>
                  </a:lnTo>
                  <a:lnTo>
                    <a:pt x="142" y="742"/>
                  </a:lnTo>
                  <a:lnTo>
                    <a:pt x="140" y="754"/>
                  </a:lnTo>
                  <a:lnTo>
                    <a:pt x="114" y="772"/>
                  </a:lnTo>
                  <a:lnTo>
                    <a:pt x="104" y="808"/>
                  </a:lnTo>
                  <a:lnTo>
                    <a:pt x="0" y="906"/>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1" name="Freeform 54">
              <a:extLst>
                <a:ext uri="{FF2B5EF4-FFF2-40B4-BE49-F238E27FC236}">
                  <a16:creationId xmlns:a16="http://schemas.microsoft.com/office/drawing/2014/main" id="{3D4E5A00-5085-416E-B6B5-2AE85310CB82}"/>
                </a:ext>
              </a:extLst>
            </p:cNvPr>
            <p:cNvSpPr>
              <a:spLocks/>
            </p:cNvSpPr>
            <p:nvPr/>
          </p:nvSpPr>
          <p:spPr bwMode="gray">
            <a:xfrm>
              <a:off x="11267772" y="3580980"/>
              <a:ext cx="25520" cy="36195"/>
            </a:xfrm>
            <a:custGeom>
              <a:avLst/>
              <a:gdLst>
                <a:gd name="T0" fmla="*/ 0 w 33"/>
                <a:gd name="T1" fmla="*/ 51 h 51"/>
                <a:gd name="T2" fmla="*/ 3 w 33"/>
                <a:gd name="T3" fmla="*/ 18 h 51"/>
                <a:gd name="T4" fmla="*/ 23 w 33"/>
                <a:gd name="T5" fmla="*/ 0 h 51"/>
                <a:gd name="T6" fmla="*/ 33 w 33"/>
                <a:gd name="T7" fmla="*/ 11 h 51"/>
                <a:gd name="T8" fmla="*/ 15 w 33"/>
                <a:gd name="T9" fmla="*/ 42 h 51"/>
                <a:gd name="T10" fmla="*/ 0 w 33"/>
                <a:gd name="T11" fmla="*/ 51 h 51"/>
              </a:gdLst>
              <a:ahLst/>
              <a:cxnLst>
                <a:cxn ang="0">
                  <a:pos x="T0" y="T1"/>
                </a:cxn>
                <a:cxn ang="0">
                  <a:pos x="T2" y="T3"/>
                </a:cxn>
                <a:cxn ang="0">
                  <a:pos x="T4" y="T5"/>
                </a:cxn>
                <a:cxn ang="0">
                  <a:pos x="T6" y="T7"/>
                </a:cxn>
                <a:cxn ang="0">
                  <a:pos x="T8" y="T9"/>
                </a:cxn>
                <a:cxn ang="0">
                  <a:pos x="T10" y="T11"/>
                </a:cxn>
              </a:cxnLst>
              <a:rect l="0" t="0" r="r" b="b"/>
              <a:pathLst>
                <a:path w="33" h="51">
                  <a:moveTo>
                    <a:pt x="0" y="51"/>
                  </a:moveTo>
                  <a:lnTo>
                    <a:pt x="3" y="18"/>
                  </a:lnTo>
                  <a:lnTo>
                    <a:pt x="23" y="0"/>
                  </a:lnTo>
                  <a:lnTo>
                    <a:pt x="33" y="11"/>
                  </a:lnTo>
                  <a:lnTo>
                    <a:pt x="15" y="42"/>
                  </a:lnTo>
                  <a:lnTo>
                    <a:pt x="0" y="5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2" name="Freeform 55">
              <a:extLst>
                <a:ext uri="{FF2B5EF4-FFF2-40B4-BE49-F238E27FC236}">
                  <a16:creationId xmlns:a16="http://schemas.microsoft.com/office/drawing/2014/main" id="{A6C1F5F9-C48F-4EF7-A656-7973C17EE3FD}"/>
                </a:ext>
              </a:extLst>
            </p:cNvPr>
            <p:cNvSpPr>
              <a:spLocks/>
            </p:cNvSpPr>
            <p:nvPr/>
          </p:nvSpPr>
          <p:spPr bwMode="gray">
            <a:xfrm>
              <a:off x="11296295" y="3436201"/>
              <a:ext cx="276218" cy="157809"/>
            </a:xfrm>
            <a:custGeom>
              <a:avLst/>
              <a:gdLst>
                <a:gd name="T0" fmla="*/ 0 w 369"/>
                <a:gd name="T1" fmla="*/ 197 h 218"/>
                <a:gd name="T2" fmla="*/ 8 w 369"/>
                <a:gd name="T3" fmla="*/ 215 h 218"/>
                <a:gd name="T4" fmla="*/ 18 w 369"/>
                <a:gd name="T5" fmla="*/ 216 h 218"/>
                <a:gd name="T6" fmla="*/ 31 w 369"/>
                <a:gd name="T7" fmla="*/ 198 h 218"/>
                <a:gd name="T8" fmla="*/ 43 w 369"/>
                <a:gd name="T9" fmla="*/ 193 h 218"/>
                <a:gd name="T10" fmla="*/ 47 w 369"/>
                <a:gd name="T11" fmla="*/ 198 h 218"/>
                <a:gd name="T12" fmla="*/ 27 w 369"/>
                <a:gd name="T13" fmla="*/ 218 h 218"/>
                <a:gd name="T14" fmla="*/ 62 w 369"/>
                <a:gd name="T15" fmla="*/ 204 h 218"/>
                <a:gd name="T16" fmla="*/ 65 w 369"/>
                <a:gd name="T17" fmla="*/ 196 h 218"/>
                <a:gd name="T18" fmla="*/ 115 w 369"/>
                <a:gd name="T19" fmla="*/ 173 h 218"/>
                <a:gd name="T20" fmla="*/ 156 w 369"/>
                <a:gd name="T21" fmla="*/ 144 h 218"/>
                <a:gd name="T22" fmla="*/ 203 w 369"/>
                <a:gd name="T23" fmla="*/ 125 h 218"/>
                <a:gd name="T24" fmla="*/ 242 w 369"/>
                <a:gd name="T25" fmla="*/ 101 h 218"/>
                <a:gd name="T26" fmla="*/ 240 w 369"/>
                <a:gd name="T27" fmla="*/ 106 h 218"/>
                <a:gd name="T28" fmla="*/ 164 w 369"/>
                <a:gd name="T29" fmla="*/ 163 h 218"/>
                <a:gd name="T30" fmla="*/ 150 w 369"/>
                <a:gd name="T31" fmla="*/ 167 h 218"/>
                <a:gd name="T32" fmla="*/ 161 w 369"/>
                <a:gd name="T33" fmla="*/ 171 h 218"/>
                <a:gd name="T34" fmla="*/ 180 w 369"/>
                <a:gd name="T35" fmla="*/ 158 h 218"/>
                <a:gd name="T36" fmla="*/ 296 w 369"/>
                <a:gd name="T37" fmla="*/ 74 h 218"/>
                <a:gd name="T38" fmla="*/ 312 w 369"/>
                <a:gd name="T39" fmla="*/ 58 h 218"/>
                <a:gd name="T40" fmla="*/ 365 w 369"/>
                <a:gd name="T41" fmla="*/ 14 h 218"/>
                <a:gd name="T42" fmla="*/ 369 w 369"/>
                <a:gd name="T43" fmla="*/ 2 h 218"/>
                <a:gd name="T44" fmla="*/ 359 w 369"/>
                <a:gd name="T45" fmla="*/ 3 h 218"/>
                <a:gd name="T46" fmla="*/ 332 w 369"/>
                <a:gd name="T47" fmla="*/ 28 h 218"/>
                <a:gd name="T48" fmla="*/ 318 w 369"/>
                <a:gd name="T49" fmla="*/ 22 h 218"/>
                <a:gd name="T50" fmla="*/ 294 w 369"/>
                <a:gd name="T51" fmla="*/ 39 h 218"/>
                <a:gd name="T52" fmla="*/ 288 w 369"/>
                <a:gd name="T53" fmla="*/ 34 h 218"/>
                <a:gd name="T54" fmla="*/ 267 w 369"/>
                <a:gd name="T55" fmla="*/ 84 h 218"/>
                <a:gd name="T56" fmla="*/ 259 w 369"/>
                <a:gd name="T57" fmla="*/ 74 h 218"/>
                <a:gd name="T58" fmla="*/ 240 w 369"/>
                <a:gd name="T59" fmla="*/ 74 h 218"/>
                <a:gd name="T60" fmla="*/ 273 w 369"/>
                <a:gd name="T61" fmla="*/ 36 h 218"/>
                <a:gd name="T62" fmla="*/ 268 w 369"/>
                <a:gd name="T63" fmla="*/ 27 h 218"/>
                <a:gd name="T64" fmla="*/ 294 w 369"/>
                <a:gd name="T65" fmla="*/ 0 h 218"/>
                <a:gd name="T66" fmla="*/ 285 w 369"/>
                <a:gd name="T67" fmla="*/ 1 h 218"/>
                <a:gd name="T68" fmla="*/ 235 w 369"/>
                <a:gd name="T69" fmla="*/ 56 h 218"/>
                <a:gd name="T70" fmla="*/ 176 w 369"/>
                <a:gd name="T71" fmla="*/ 79 h 218"/>
                <a:gd name="T72" fmla="*/ 145 w 369"/>
                <a:gd name="T73" fmla="*/ 82 h 218"/>
                <a:gd name="T74" fmla="*/ 140 w 369"/>
                <a:gd name="T75" fmla="*/ 97 h 218"/>
                <a:gd name="T76" fmla="*/ 102 w 369"/>
                <a:gd name="T77" fmla="*/ 108 h 218"/>
                <a:gd name="T78" fmla="*/ 86 w 369"/>
                <a:gd name="T79" fmla="*/ 106 h 218"/>
                <a:gd name="T80" fmla="*/ 86 w 369"/>
                <a:gd name="T81" fmla="*/ 117 h 218"/>
                <a:gd name="T82" fmla="*/ 71 w 369"/>
                <a:gd name="T83" fmla="*/ 117 h 218"/>
                <a:gd name="T84" fmla="*/ 60 w 369"/>
                <a:gd name="T85" fmla="*/ 126 h 218"/>
                <a:gd name="T86" fmla="*/ 57 w 369"/>
                <a:gd name="T87" fmla="*/ 144 h 218"/>
                <a:gd name="T88" fmla="*/ 49 w 369"/>
                <a:gd name="T89" fmla="*/ 138 h 218"/>
                <a:gd name="T90" fmla="*/ 41 w 369"/>
                <a:gd name="T91" fmla="*/ 157 h 218"/>
                <a:gd name="T92" fmla="*/ 15 w 369"/>
                <a:gd name="T93" fmla="*/ 165 h 218"/>
                <a:gd name="T94" fmla="*/ 12 w 369"/>
                <a:gd name="T95" fmla="*/ 179 h 218"/>
                <a:gd name="T96" fmla="*/ 0 w 369"/>
                <a:gd name="T97" fmla="*/ 197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 h="218">
                  <a:moveTo>
                    <a:pt x="0" y="197"/>
                  </a:moveTo>
                  <a:lnTo>
                    <a:pt x="8" y="215"/>
                  </a:lnTo>
                  <a:lnTo>
                    <a:pt x="18" y="216"/>
                  </a:lnTo>
                  <a:lnTo>
                    <a:pt x="31" y="198"/>
                  </a:lnTo>
                  <a:lnTo>
                    <a:pt x="43" y="193"/>
                  </a:lnTo>
                  <a:lnTo>
                    <a:pt x="47" y="198"/>
                  </a:lnTo>
                  <a:lnTo>
                    <a:pt x="27" y="218"/>
                  </a:lnTo>
                  <a:lnTo>
                    <a:pt x="62" y="204"/>
                  </a:lnTo>
                  <a:lnTo>
                    <a:pt x="65" y="196"/>
                  </a:lnTo>
                  <a:lnTo>
                    <a:pt x="115" y="173"/>
                  </a:lnTo>
                  <a:lnTo>
                    <a:pt x="156" y="144"/>
                  </a:lnTo>
                  <a:lnTo>
                    <a:pt x="203" y="125"/>
                  </a:lnTo>
                  <a:lnTo>
                    <a:pt x="242" y="101"/>
                  </a:lnTo>
                  <a:lnTo>
                    <a:pt x="240" y="106"/>
                  </a:lnTo>
                  <a:lnTo>
                    <a:pt x="164" y="163"/>
                  </a:lnTo>
                  <a:lnTo>
                    <a:pt x="150" y="167"/>
                  </a:lnTo>
                  <a:lnTo>
                    <a:pt x="161" y="171"/>
                  </a:lnTo>
                  <a:lnTo>
                    <a:pt x="180" y="158"/>
                  </a:lnTo>
                  <a:lnTo>
                    <a:pt x="296" y="74"/>
                  </a:lnTo>
                  <a:lnTo>
                    <a:pt x="312" y="58"/>
                  </a:lnTo>
                  <a:lnTo>
                    <a:pt x="365" y="14"/>
                  </a:lnTo>
                  <a:lnTo>
                    <a:pt x="369" y="2"/>
                  </a:lnTo>
                  <a:lnTo>
                    <a:pt x="359" y="3"/>
                  </a:lnTo>
                  <a:lnTo>
                    <a:pt x="332" y="28"/>
                  </a:lnTo>
                  <a:lnTo>
                    <a:pt x="318" y="22"/>
                  </a:lnTo>
                  <a:lnTo>
                    <a:pt x="294" y="39"/>
                  </a:lnTo>
                  <a:lnTo>
                    <a:pt x="288" y="34"/>
                  </a:lnTo>
                  <a:lnTo>
                    <a:pt x="267" y="84"/>
                  </a:lnTo>
                  <a:lnTo>
                    <a:pt x="259" y="74"/>
                  </a:lnTo>
                  <a:lnTo>
                    <a:pt x="240" y="74"/>
                  </a:lnTo>
                  <a:lnTo>
                    <a:pt x="273" y="36"/>
                  </a:lnTo>
                  <a:lnTo>
                    <a:pt x="268" y="27"/>
                  </a:lnTo>
                  <a:lnTo>
                    <a:pt x="294" y="0"/>
                  </a:lnTo>
                  <a:lnTo>
                    <a:pt x="285" y="1"/>
                  </a:lnTo>
                  <a:lnTo>
                    <a:pt x="235" y="56"/>
                  </a:lnTo>
                  <a:lnTo>
                    <a:pt x="176" y="79"/>
                  </a:lnTo>
                  <a:lnTo>
                    <a:pt x="145" y="82"/>
                  </a:lnTo>
                  <a:lnTo>
                    <a:pt x="140" y="97"/>
                  </a:lnTo>
                  <a:lnTo>
                    <a:pt x="102" y="108"/>
                  </a:lnTo>
                  <a:lnTo>
                    <a:pt x="86" y="106"/>
                  </a:lnTo>
                  <a:lnTo>
                    <a:pt x="86" y="117"/>
                  </a:lnTo>
                  <a:lnTo>
                    <a:pt x="71" y="117"/>
                  </a:lnTo>
                  <a:lnTo>
                    <a:pt x="60" y="126"/>
                  </a:lnTo>
                  <a:lnTo>
                    <a:pt x="57" y="144"/>
                  </a:lnTo>
                  <a:lnTo>
                    <a:pt x="49" y="138"/>
                  </a:lnTo>
                  <a:lnTo>
                    <a:pt x="41" y="157"/>
                  </a:lnTo>
                  <a:lnTo>
                    <a:pt x="15" y="165"/>
                  </a:lnTo>
                  <a:lnTo>
                    <a:pt x="12" y="179"/>
                  </a:lnTo>
                  <a:lnTo>
                    <a:pt x="0" y="19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3" name="Freeform 56">
              <a:extLst>
                <a:ext uri="{FF2B5EF4-FFF2-40B4-BE49-F238E27FC236}">
                  <a16:creationId xmlns:a16="http://schemas.microsoft.com/office/drawing/2014/main" id="{F7D005EC-B72A-46BB-96A9-1C47AEEA9472}"/>
                </a:ext>
              </a:extLst>
            </p:cNvPr>
            <p:cNvSpPr>
              <a:spLocks/>
            </p:cNvSpPr>
            <p:nvPr/>
          </p:nvSpPr>
          <p:spPr bwMode="gray">
            <a:xfrm>
              <a:off x="9984257" y="4372922"/>
              <a:ext cx="1271506" cy="548713"/>
            </a:xfrm>
            <a:custGeom>
              <a:avLst/>
              <a:gdLst>
                <a:gd name="T0" fmla="*/ 1 w 1693"/>
                <a:gd name="T1" fmla="*/ 652 h 757"/>
                <a:gd name="T2" fmla="*/ 390 w 1693"/>
                <a:gd name="T3" fmla="*/ 551 h 757"/>
                <a:gd name="T4" fmla="*/ 770 w 1693"/>
                <a:gd name="T5" fmla="*/ 591 h 757"/>
                <a:gd name="T6" fmla="*/ 1212 w 1693"/>
                <a:gd name="T7" fmla="*/ 757 h 757"/>
                <a:gd name="T8" fmla="*/ 1315 w 1693"/>
                <a:gd name="T9" fmla="*/ 732 h 757"/>
                <a:gd name="T10" fmla="*/ 1341 w 1693"/>
                <a:gd name="T11" fmla="*/ 708 h 757"/>
                <a:gd name="T12" fmla="*/ 1394 w 1693"/>
                <a:gd name="T13" fmla="*/ 573 h 757"/>
                <a:gd name="T14" fmla="*/ 1409 w 1693"/>
                <a:gd name="T15" fmla="*/ 538 h 757"/>
                <a:gd name="T16" fmla="*/ 1399 w 1693"/>
                <a:gd name="T17" fmla="*/ 498 h 757"/>
                <a:gd name="T18" fmla="*/ 1418 w 1693"/>
                <a:gd name="T19" fmla="*/ 530 h 757"/>
                <a:gd name="T20" fmla="*/ 1454 w 1693"/>
                <a:gd name="T21" fmla="*/ 517 h 757"/>
                <a:gd name="T22" fmla="*/ 1455 w 1693"/>
                <a:gd name="T23" fmla="*/ 480 h 757"/>
                <a:gd name="T24" fmla="*/ 1476 w 1693"/>
                <a:gd name="T25" fmla="*/ 500 h 757"/>
                <a:gd name="T26" fmla="*/ 1584 w 1693"/>
                <a:gd name="T27" fmla="*/ 467 h 757"/>
                <a:gd name="T28" fmla="*/ 1607 w 1693"/>
                <a:gd name="T29" fmla="*/ 387 h 757"/>
                <a:gd name="T30" fmla="*/ 1581 w 1693"/>
                <a:gd name="T31" fmla="*/ 380 h 757"/>
                <a:gd name="T32" fmla="*/ 1569 w 1693"/>
                <a:gd name="T33" fmla="*/ 419 h 757"/>
                <a:gd name="T34" fmla="*/ 1545 w 1693"/>
                <a:gd name="T35" fmla="*/ 427 h 757"/>
                <a:gd name="T36" fmla="*/ 1452 w 1693"/>
                <a:gd name="T37" fmla="*/ 399 h 757"/>
                <a:gd name="T38" fmla="*/ 1512 w 1693"/>
                <a:gd name="T39" fmla="*/ 417 h 757"/>
                <a:gd name="T40" fmla="*/ 1536 w 1693"/>
                <a:gd name="T41" fmla="*/ 362 h 757"/>
                <a:gd name="T42" fmla="*/ 1533 w 1693"/>
                <a:gd name="T43" fmla="*/ 332 h 757"/>
                <a:gd name="T44" fmla="*/ 1489 w 1693"/>
                <a:gd name="T45" fmla="*/ 290 h 757"/>
                <a:gd name="T46" fmla="*/ 1533 w 1693"/>
                <a:gd name="T47" fmla="*/ 297 h 757"/>
                <a:gd name="T48" fmla="*/ 1530 w 1693"/>
                <a:gd name="T49" fmla="*/ 274 h 757"/>
                <a:gd name="T50" fmla="*/ 1541 w 1693"/>
                <a:gd name="T51" fmla="*/ 282 h 757"/>
                <a:gd name="T52" fmla="*/ 1571 w 1693"/>
                <a:gd name="T53" fmla="*/ 285 h 757"/>
                <a:gd name="T54" fmla="*/ 1602 w 1693"/>
                <a:gd name="T55" fmla="*/ 304 h 757"/>
                <a:gd name="T56" fmla="*/ 1650 w 1693"/>
                <a:gd name="T57" fmla="*/ 274 h 757"/>
                <a:gd name="T58" fmla="*/ 1693 w 1693"/>
                <a:gd name="T59" fmla="*/ 219 h 757"/>
                <a:gd name="T60" fmla="*/ 1675 w 1693"/>
                <a:gd name="T61" fmla="*/ 151 h 757"/>
                <a:gd name="T62" fmla="*/ 1623 w 1693"/>
                <a:gd name="T63" fmla="*/ 219 h 757"/>
                <a:gd name="T64" fmla="*/ 1607 w 1693"/>
                <a:gd name="T65" fmla="*/ 140 h 757"/>
                <a:gd name="T66" fmla="*/ 1483 w 1693"/>
                <a:gd name="T67" fmla="*/ 181 h 757"/>
                <a:gd name="T68" fmla="*/ 1528 w 1693"/>
                <a:gd name="T69" fmla="*/ 129 h 757"/>
                <a:gd name="T70" fmla="*/ 1575 w 1693"/>
                <a:gd name="T71" fmla="*/ 64 h 757"/>
                <a:gd name="T72" fmla="*/ 1609 w 1693"/>
                <a:gd name="T73" fmla="*/ 57 h 757"/>
                <a:gd name="T74" fmla="*/ 1620 w 1693"/>
                <a:gd name="T75" fmla="*/ 29 h 757"/>
                <a:gd name="T76" fmla="*/ 982 w 1693"/>
                <a:gd name="T77" fmla="*/ 116 h 757"/>
                <a:gd name="T78" fmla="*/ 475 w 1693"/>
                <a:gd name="T79" fmla="*/ 237 h 757"/>
                <a:gd name="T80" fmla="*/ 413 w 1693"/>
                <a:gd name="T81" fmla="*/ 317 h 757"/>
                <a:gd name="T82" fmla="*/ 355 w 1693"/>
                <a:gd name="T83" fmla="*/ 330 h 757"/>
                <a:gd name="T84" fmla="*/ 305 w 1693"/>
                <a:gd name="T85" fmla="*/ 341 h 757"/>
                <a:gd name="T86" fmla="*/ 254 w 1693"/>
                <a:gd name="T87" fmla="*/ 413 h 757"/>
                <a:gd name="T88" fmla="*/ 51 w 1693"/>
                <a:gd name="T89" fmla="*/ 570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3" h="757">
                  <a:moveTo>
                    <a:pt x="0" y="595"/>
                  </a:moveTo>
                  <a:lnTo>
                    <a:pt x="1" y="652"/>
                  </a:lnTo>
                  <a:lnTo>
                    <a:pt x="246" y="622"/>
                  </a:lnTo>
                  <a:lnTo>
                    <a:pt x="390" y="551"/>
                  </a:lnTo>
                  <a:lnTo>
                    <a:pt x="659" y="519"/>
                  </a:lnTo>
                  <a:lnTo>
                    <a:pt x="770" y="591"/>
                  </a:lnTo>
                  <a:lnTo>
                    <a:pt x="946" y="565"/>
                  </a:lnTo>
                  <a:lnTo>
                    <a:pt x="1212" y="757"/>
                  </a:lnTo>
                  <a:lnTo>
                    <a:pt x="1248" y="736"/>
                  </a:lnTo>
                  <a:lnTo>
                    <a:pt x="1315" y="732"/>
                  </a:lnTo>
                  <a:lnTo>
                    <a:pt x="1328" y="681"/>
                  </a:lnTo>
                  <a:lnTo>
                    <a:pt x="1341" y="708"/>
                  </a:lnTo>
                  <a:lnTo>
                    <a:pt x="1359" y="621"/>
                  </a:lnTo>
                  <a:lnTo>
                    <a:pt x="1394" y="573"/>
                  </a:lnTo>
                  <a:lnTo>
                    <a:pt x="1426" y="549"/>
                  </a:lnTo>
                  <a:lnTo>
                    <a:pt x="1409" y="538"/>
                  </a:lnTo>
                  <a:lnTo>
                    <a:pt x="1415" y="518"/>
                  </a:lnTo>
                  <a:lnTo>
                    <a:pt x="1399" y="498"/>
                  </a:lnTo>
                  <a:lnTo>
                    <a:pt x="1424" y="521"/>
                  </a:lnTo>
                  <a:lnTo>
                    <a:pt x="1418" y="530"/>
                  </a:lnTo>
                  <a:lnTo>
                    <a:pt x="1435" y="539"/>
                  </a:lnTo>
                  <a:lnTo>
                    <a:pt x="1454" y="517"/>
                  </a:lnTo>
                  <a:lnTo>
                    <a:pt x="1463" y="515"/>
                  </a:lnTo>
                  <a:lnTo>
                    <a:pt x="1455" y="480"/>
                  </a:lnTo>
                  <a:lnTo>
                    <a:pt x="1463" y="479"/>
                  </a:lnTo>
                  <a:lnTo>
                    <a:pt x="1476" y="500"/>
                  </a:lnTo>
                  <a:lnTo>
                    <a:pt x="1536" y="469"/>
                  </a:lnTo>
                  <a:lnTo>
                    <a:pt x="1584" y="467"/>
                  </a:lnTo>
                  <a:lnTo>
                    <a:pt x="1619" y="404"/>
                  </a:lnTo>
                  <a:lnTo>
                    <a:pt x="1607" y="387"/>
                  </a:lnTo>
                  <a:lnTo>
                    <a:pt x="1588" y="411"/>
                  </a:lnTo>
                  <a:lnTo>
                    <a:pt x="1581" y="380"/>
                  </a:lnTo>
                  <a:lnTo>
                    <a:pt x="1559" y="401"/>
                  </a:lnTo>
                  <a:lnTo>
                    <a:pt x="1569" y="419"/>
                  </a:lnTo>
                  <a:lnTo>
                    <a:pt x="1549" y="409"/>
                  </a:lnTo>
                  <a:lnTo>
                    <a:pt x="1545" y="427"/>
                  </a:lnTo>
                  <a:lnTo>
                    <a:pt x="1490" y="425"/>
                  </a:lnTo>
                  <a:lnTo>
                    <a:pt x="1452" y="399"/>
                  </a:lnTo>
                  <a:lnTo>
                    <a:pt x="1454" y="382"/>
                  </a:lnTo>
                  <a:lnTo>
                    <a:pt x="1512" y="417"/>
                  </a:lnTo>
                  <a:lnTo>
                    <a:pt x="1559" y="366"/>
                  </a:lnTo>
                  <a:lnTo>
                    <a:pt x="1536" y="362"/>
                  </a:lnTo>
                  <a:lnTo>
                    <a:pt x="1562" y="324"/>
                  </a:lnTo>
                  <a:lnTo>
                    <a:pt x="1533" y="332"/>
                  </a:lnTo>
                  <a:lnTo>
                    <a:pt x="1445" y="298"/>
                  </a:lnTo>
                  <a:lnTo>
                    <a:pt x="1489" y="290"/>
                  </a:lnTo>
                  <a:lnTo>
                    <a:pt x="1531" y="307"/>
                  </a:lnTo>
                  <a:lnTo>
                    <a:pt x="1533" y="297"/>
                  </a:lnTo>
                  <a:lnTo>
                    <a:pt x="1512" y="274"/>
                  </a:lnTo>
                  <a:lnTo>
                    <a:pt x="1530" y="274"/>
                  </a:lnTo>
                  <a:lnTo>
                    <a:pt x="1556" y="261"/>
                  </a:lnTo>
                  <a:lnTo>
                    <a:pt x="1541" y="282"/>
                  </a:lnTo>
                  <a:lnTo>
                    <a:pt x="1551" y="304"/>
                  </a:lnTo>
                  <a:lnTo>
                    <a:pt x="1571" y="285"/>
                  </a:lnTo>
                  <a:lnTo>
                    <a:pt x="1583" y="307"/>
                  </a:lnTo>
                  <a:lnTo>
                    <a:pt x="1602" y="304"/>
                  </a:lnTo>
                  <a:lnTo>
                    <a:pt x="1627" y="302"/>
                  </a:lnTo>
                  <a:lnTo>
                    <a:pt x="1650" y="274"/>
                  </a:lnTo>
                  <a:lnTo>
                    <a:pt x="1666" y="225"/>
                  </a:lnTo>
                  <a:lnTo>
                    <a:pt x="1693" y="219"/>
                  </a:lnTo>
                  <a:lnTo>
                    <a:pt x="1693" y="194"/>
                  </a:lnTo>
                  <a:lnTo>
                    <a:pt x="1675" y="151"/>
                  </a:lnTo>
                  <a:lnTo>
                    <a:pt x="1649" y="151"/>
                  </a:lnTo>
                  <a:lnTo>
                    <a:pt x="1623" y="219"/>
                  </a:lnTo>
                  <a:lnTo>
                    <a:pt x="1613" y="185"/>
                  </a:lnTo>
                  <a:lnTo>
                    <a:pt x="1607" y="140"/>
                  </a:lnTo>
                  <a:lnTo>
                    <a:pt x="1552" y="166"/>
                  </a:lnTo>
                  <a:lnTo>
                    <a:pt x="1483" y="181"/>
                  </a:lnTo>
                  <a:lnTo>
                    <a:pt x="1490" y="148"/>
                  </a:lnTo>
                  <a:lnTo>
                    <a:pt x="1528" y="129"/>
                  </a:lnTo>
                  <a:lnTo>
                    <a:pt x="1601" y="100"/>
                  </a:lnTo>
                  <a:lnTo>
                    <a:pt x="1575" y="64"/>
                  </a:lnTo>
                  <a:lnTo>
                    <a:pt x="1624" y="89"/>
                  </a:lnTo>
                  <a:lnTo>
                    <a:pt x="1609" y="57"/>
                  </a:lnTo>
                  <a:lnTo>
                    <a:pt x="1655" y="100"/>
                  </a:lnTo>
                  <a:lnTo>
                    <a:pt x="1620" y="29"/>
                  </a:lnTo>
                  <a:lnTo>
                    <a:pt x="1585" y="0"/>
                  </a:lnTo>
                  <a:lnTo>
                    <a:pt x="982" y="116"/>
                  </a:lnTo>
                  <a:lnTo>
                    <a:pt x="483" y="181"/>
                  </a:lnTo>
                  <a:lnTo>
                    <a:pt x="475" y="237"/>
                  </a:lnTo>
                  <a:lnTo>
                    <a:pt x="448" y="255"/>
                  </a:lnTo>
                  <a:lnTo>
                    <a:pt x="413" y="317"/>
                  </a:lnTo>
                  <a:lnTo>
                    <a:pt x="386" y="313"/>
                  </a:lnTo>
                  <a:lnTo>
                    <a:pt x="355" y="330"/>
                  </a:lnTo>
                  <a:lnTo>
                    <a:pt x="334" y="361"/>
                  </a:lnTo>
                  <a:lnTo>
                    <a:pt x="305" y="341"/>
                  </a:lnTo>
                  <a:lnTo>
                    <a:pt x="260" y="380"/>
                  </a:lnTo>
                  <a:lnTo>
                    <a:pt x="254" y="413"/>
                  </a:lnTo>
                  <a:lnTo>
                    <a:pt x="62" y="526"/>
                  </a:lnTo>
                  <a:lnTo>
                    <a:pt x="51" y="570"/>
                  </a:lnTo>
                  <a:lnTo>
                    <a:pt x="0" y="595"/>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44" name="Freeform 57">
              <a:extLst>
                <a:ext uri="{FF2B5EF4-FFF2-40B4-BE49-F238E27FC236}">
                  <a16:creationId xmlns:a16="http://schemas.microsoft.com/office/drawing/2014/main" id="{4E5C0EC5-0931-4C1B-8EE3-71DF6170DF90}"/>
                </a:ext>
              </a:extLst>
            </p:cNvPr>
            <p:cNvSpPr>
              <a:spLocks/>
            </p:cNvSpPr>
            <p:nvPr/>
          </p:nvSpPr>
          <p:spPr bwMode="gray">
            <a:xfrm>
              <a:off x="7162025" y="2351806"/>
              <a:ext cx="980275" cy="596490"/>
            </a:xfrm>
            <a:custGeom>
              <a:avLst/>
              <a:gdLst>
                <a:gd name="T0" fmla="*/ 0 w 1305"/>
                <a:gd name="T1" fmla="*/ 757 h 823"/>
                <a:gd name="T2" fmla="*/ 67 w 1305"/>
                <a:gd name="T3" fmla="*/ 0 h 823"/>
                <a:gd name="T4" fmla="*/ 710 w 1305"/>
                <a:gd name="T5" fmla="*/ 45 h 823"/>
                <a:gd name="T6" fmla="*/ 1204 w 1305"/>
                <a:gd name="T7" fmla="*/ 61 h 823"/>
                <a:gd name="T8" fmla="*/ 1213 w 1305"/>
                <a:gd name="T9" fmla="*/ 267 h 823"/>
                <a:gd name="T10" fmla="*/ 1263 w 1305"/>
                <a:gd name="T11" fmla="*/ 434 h 823"/>
                <a:gd name="T12" fmla="*/ 1270 w 1305"/>
                <a:gd name="T13" fmla="*/ 650 h 823"/>
                <a:gd name="T14" fmla="*/ 1305 w 1305"/>
                <a:gd name="T15" fmla="*/ 823 h 823"/>
                <a:gd name="T16" fmla="*/ 618 w 1305"/>
                <a:gd name="T17" fmla="*/ 802 h 823"/>
                <a:gd name="T18" fmla="*/ 0 w 1305"/>
                <a:gd name="T19" fmla="*/ 757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5" h="823">
                  <a:moveTo>
                    <a:pt x="0" y="757"/>
                  </a:moveTo>
                  <a:lnTo>
                    <a:pt x="67" y="0"/>
                  </a:lnTo>
                  <a:lnTo>
                    <a:pt x="710" y="45"/>
                  </a:lnTo>
                  <a:lnTo>
                    <a:pt x="1204" y="61"/>
                  </a:lnTo>
                  <a:lnTo>
                    <a:pt x="1213" y="267"/>
                  </a:lnTo>
                  <a:lnTo>
                    <a:pt x="1263" y="434"/>
                  </a:lnTo>
                  <a:lnTo>
                    <a:pt x="1270" y="650"/>
                  </a:lnTo>
                  <a:lnTo>
                    <a:pt x="1305" y="823"/>
                  </a:lnTo>
                  <a:lnTo>
                    <a:pt x="618" y="802"/>
                  </a:lnTo>
                  <a:lnTo>
                    <a:pt x="0" y="757"/>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5" name="Freeform 58">
              <a:extLst>
                <a:ext uri="{FF2B5EF4-FFF2-40B4-BE49-F238E27FC236}">
                  <a16:creationId xmlns:a16="http://schemas.microsoft.com/office/drawing/2014/main" id="{44D0EEF4-E410-438D-AF33-BDE1F3787EC3}"/>
                </a:ext>
              </a:extLst>
            </p:cNvPr>
            <p:cNvSpPr>
              <a:spLocks/>
            </p:cNvSpPr>
            <p:nvPr/>
          </p:nvSpPr>
          <p:spPr bwMode="gray">
            <a:xfrm>
              <a:off x="9769587" y="3512934"/>
              <a:ext cx="624494" cy="679014"/>
            </a:xfrm>
            <a:custGeom>
              <a:avLst/>
              <a:gdLst>
                <a:gd name="T0" fmla="*/ 0 w 830"/>
                <a:gd name="T1" fmla="*/ 170 h 938"/>
                <a:gd name="T2" fmla="*/ 70 w 830"/>
                <a:gd name="T3" fmla="*/ 821 h 938"/>
                <a:gd name="T4" fmla="*/ 130 w 830"/>
                <a:gd name="T5" fmla="*/ 818 h 938"/>
                <a:gd name="T6" fmla="*/ 170 w 830"/>
                <a:gd name="T7" fmla="*/ 832 h 938"/>
                <a:gd name="T8" fmla="*/ 191 w 830"/>
                <a:gd name="T9" fmla="*/ 875 h 938"/>
                <a:gd name="T10" fmla="*/ 256 w 830"/>
                <a:gd name="T11" fmla="*/ 886 h 938"/>
                <a:gd name="T12" fmla="*/ 296 w 830"/>
                <a:gd name="T13" fmla="*/ 909 h 938"/>
                <a:gd name="T14" fmla="*/ 385 w 830"/>
                <a:gd name="T15" fmla="*/ 904 h 938"/>
                <a:gd name="T16" fmla="*/ 428 w 830"/>
                <a:gd name="T17" fmla="*/ 875 h 938"/>
                <a:gd name="T18" fmla="*/ 523 w 830"/>
                <a:gd name="T19" fmla="*/ 938 h 938"/>
                <a:gd name="T20" fmla="*/ 586 w 830"/>
                <a:gd name="T21" fmla="*/ 885 h 938"/>
                <a:gd name="T22" fmla="*/ 597 w 830"/>
                <a:gd name="T23" fmla="*/ 783 h 938"/>
                <a:gd name="T24" fmla="*/ 637 w 830"/>
                <a:gd name="T25" fmla="*/ 805 h 938"/>
                <a:gd name="T26" fmla="*/ 656 w 830"/>
                <a:gd name="T27" fmla="*/ 717 h 938"/>
                <a:gd name="T28" fmla="*/ 761 w 830"/>
                <a:gd name="T29" fmla="*/ 640 h 938"/>
                <a:gd name="T30" fmla="*/ 795 w 830"/>
                <a:gd name="T31" fmla="*/ 595 h 938"/>
                <a:gd name="T32" fmla="*/ 820 w 830"/>
                <a:gd name="T33" fmla="*/ 390 h 938"/>
                <a:gd name="T34" fmla="*/ 803 w 830"/>
                <a:gd name="T35" fmla="*/ 347 h 938"/>
                <a:gd name="T36" fmla="*/ 830 w 830"/>
                <a:gd name="T37" fmla="*/ 327 h 938"/>
                <a:gd name="T38" fmla="*/ 776 w 830"/>
                <a:gd name="T39" fmla="*/ 0 h 938"/>
                <a:gd name="T40" fmla="*/ 693 w 830"/>
                <a:gd name="T41" fmla="*/ 40 h 938"/>
                <a:gd name="T42" fmla="*/ 637 w 830"/>
                <a:gd name="T43" fmla="*/ 73 h 938"/>
                <a:gd name="T44" fmla="*/ 613 w 830"/>
                <a:gd name="T45" fmla="*/ 107 h 938"/>
                <a:gd name="T46" fmla="*/ 565 w 830"/>
                <a:gd name="T47" fmla="*/ 151 h 938"/>
                <a:gd name="T48" fmla="*/ 513 w 830"/>
                <a:gd name="T49" fmla="*/ 156 h 938"/>
                <a:gd name="T50" fmla="*/ 461 w 830"/>
                <a:gd name="T51" fmla="*/ 182 h 938"/>
                <a:gd name="T52" fmla="*/ 435 w 830"/>
                <a:gd name="T53" fmla="*/ 196 h 938"/>
                <a:gd name="T54" fmla="*/ 400 w 830"/>
                <a:gd name="T55" fmla="*/ 177 h 938"/>
                <a:gd name="T56" fmla="*/ 353 w 830"/>
                <a:gd name="T57" fmla="*/ 198 h 938"/>
                <a:gd name="T58" fmla="*/ 345 w 830"/>
                <a:gd name="T59" fmla="*/ 189 h 938"/>
                <a:gd name="T60" fmla="*/ 390 w 830"/>
                <a:gd name="T61" fmla="*/ 164 h 938"/>
                <a:gd name="T62" fmla="*/ 387 w 830"/>
                <a:gd name="T63" fmla="*/ 162 h 938"/>
                <a:gd name="T64" fmla="*/ 365 w 830"/>
                <a:gd name="T65" fmla="*/ 155 h 938"/>
                <a:gd name="T66" fmla="*/ 348 w 830"/>
                <a:gd name="T67" fmla="*/ 171 h 938"/>
                <a:gd name="T68" fmla="*/ 273 w 830"/>
                <a:gd name="T69" fmla="*/ 137 h 938"/>
                <a:gd name="T70" fmla="*/ 242 w 830"/>
                <a:gd name="T71" fmla="*/ 151 h 938"/>
                <a:gd name="T72" fmla="*/ 248 w 830"/>
                <a:gd name="T73" fmla="*/ 131 h 938"/>
                <a:gd name="T74" fmla="*/ 0 w 830"/>
                <a:gd name="T75" fmla="*/ 17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30" h="938">
                  <a:moveTo>
                    <a:pt x="0" y="170"/>
                  </a:moveTo>
                  <a:lnTo>
                    <a:pt x="70" y="821"/>
                  </a:lnTo>
                  <a:lnTo>
                    <a:pt x="130" y="818"/>
                  </a:lnTo>
                  <a:lnTo>
                    <a:pt x="170" y="832"/>
                  </a:lnTo>
                  <a:lnTo>
                    <a:pt x="191" y="875"/>
                  </a:lnTo>
                  <a:lnTo>
                    <a:pt x="256" y="886"/>
                  </a:lnTo>
                  <a:lnTo>
                    <a:pt x="296" y="909"/>
                  </a:lnTo>
                  <a:lnTo>
                    <a:pt x="385" y="904"/>
                  </a:lnTo>
                  <a:lnTo>
                    <a:pt x="428" y="875"/>
                  </a:lnTo>
                  <a:lnTo>
                    <a:pt x="523" y="938"/>
                  </a:lnTo>
                  <a:lnTo>
                    <a:pt x="586" y="885"/>
                  </a:lnTo>
                  <a:lnTo>
                    <a:pt x="597" y="783"/>
                  </a:lnTo>
                  <a:lnTo>
                    <a:pt x="637" y="805"/>
                  </a:lnTo>
                  <a:lnTo>
                    <a:pt x="656" y="717"/>
                  </a:lnTo>
                  <a:lnTo>
                    <a:pt x="761" y="640"/>
                  </a:lnTo>
                  <a:lnTo>
                    <a:pt x="795" y="595"/>
                  </a:lnTo>
                  <a:lnTo>
                    <a:pt x="820" y="390"/>
                  </a:lnTo>
                  <a:lnTo>
                    <a:pt x="803" y="347"/>
                  </a:lnTo>
                  <a:lnTo>
                    <a:pt x="830" y="327"/>
                  </a:lnTo>
                  <a:lnTo>
                    <a:pt x="776" y="0"/>
                  </a:lnTo>
                  <a:lnTo>
                    <a:pt x="693" y="40"/>
                  </a:lnTo>
                  <a:lnTo>
                    <a:pt x="637" y="73"/>
                  </a:lnTo>
                  <a:lnTo>
                    <a:pt x="613" y="107"/>
                  </a:lnTo>
                  <a:lnTo>
                    <a:pt x="565" y="151"/>
                  </a:lnTo>
                  <a:lnTo>
                    <a:pt x="513" y="156"/>
                  </a:lnTo>
                  <a:lnTo>
                    <a:pt x="461" y="182"/>
                  </a:lnTo>
                  <a:lnTo>
                    <a:pt x="435" y="196"/>
                  </a:lnTo>
                  <a:lnTo>
                    <a:pt x="400" y="177"/>
                  </a:lnTo>
                  <a:lnTo>
                    <a:pt x="353" y="198"/>
                  </a:lnTo>
                  <a:lnTo>
                    <a:pt x="345" y="189"/>
                  </a:lnTo>
                  <a:lnTo>
                    <a:pt x="390" y="164"/>
                  </a:lnTo>
                  <a:lnTo>
                    <a:pt x="387" y="162"/>
                  </a:lnTo>
                  <a:lnTo>
                    <a:pt x="365" y="155"/>
                  </a:lnTo>
                  <a:lnTo>
                    <a:pt x="348" y="171"/>
                  </a:lnTo>
                  <a:lnTo>
                    <a:pt x="273" y="137"/>
                  </a:lnTo>
                  <a:lnTo>
                    <a:pt x="242" y="151"/>
                  </a:lnTo>
                  <a:lnTo>
                    <a:pt x="248" y="131"/>
                  </a:lnTo>
                  <a:lnTo>
                    <a:pt x="0" y="170"/>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6" name="Freeform 59">
              <a:extLst>
                <a:ext uri="{FF2B5EF4-FFF2-40B4-BE49-F238E27FC236}">
                  <a16:creationId xmlns:a16="http://schemas.microsoft.com/office/drawing/2014/main" id="{1094563E-B72F-4D65-95F0-39EAF31852DD}"/>
                </a:ext>
              </a:extLst>
            </p:cNvPr>
            <p:cNvSpPr>
              <a:spLocks/>
            </p:cNvSpPr>
            <p:nvPr/>
          </p:nvSpPr>
          <p:spPr bwMode="gray">
            <a:xfrm>
              <a:off x="7157522" y="4533627"/>
              <a:ext cx="1285016" cy="650058"/>
            </a:xfrm>
            <a:custGeom>
              <a:avLst/>
              <a:gdLst>
                <a:gd name="T0" fmla="*/ 0 w 1712"/>
                <a:gd name="T1" fmla="*/ 131 h 896"/>
                <a:gd name="T2" fmla="*/ 11 w 1712"/>
                <a:gd name="T3" fmla="*/ 0 h 896"/>
                <a:gd name="T4" fmla="*/ 200 w 1712"/>
                <a:gd name="T5" fmla="*/ 14 h 896"/>
                <a:gd name="T6" fmla="*/ 1038 w 1712"/>
                <a:gd name="T7" fmla="*/ 54 h 896"/>
                <a:gd name="T8" fmla="*/ 1668 w 1712"/>
                <a:gd name="T9" fmla="*/ 52 h 896"/>
                <a:gd name="T10" fmla="*/ 1672 w 1712"/>
                <a:gd name="T11" fmla="*/ 182 h 896"/>
                <a:gd name="T12" fmla="*/ 1712 w 1712"/>
                <a:gd name="T13" fmla="*/ 462 h 896"/>
                <a:gd name="T14" fmla="*/ 1705 w 1712"/>
                <a:gd name="T15" fmla="*/ 896 h 896"/>
                <a:gd name="T16" fmla="*/ 1652 w 1712"/>
                <a:gd name="T17" fmla="*/ 877 h 896"/>
                <a:gd name="T18" fmla="*/ 1567 w 1712"/>
                <a:gd name="T19" fmla="*/ 820 h 896"/>
                <a:gd name="T20" fmla="*/ 1534 w 1712"/>
                <a:gd name="T21" fmla="*/ 836 h 896"/>
                <a:gd name="T22" fmla="*/ 1423 w 1712"/>
                <a:gd name="T23" fmla="*/ 847 h 896"/>
                <a:gd name="T24" fmla="*/ 1313 w 1712"/>
                <a:gd name="T25" fmla="*/ 882 h 896"/>
                <a:gd name="T26" fmla="*/ 1270 w 1712"/>
                <a:gd name="T27" fmla="*/ 841 h 896"/>
                <a:gd name="T28" fmla="*/ 1216 w 1712"/>
                <a:gd name="T29" fmla="*/ 850 h 896"/>
                <a:gd name="T30" fmla="*/ 1205 w 1712"/>
                <a:gd name="T31" fmla="*/ 821 h 896"/>
                <a:gd name="T32" fmla="*/ 1165 w 1712"/>
                <a:gd name="T33" fmla="*/ 848 h 896"/>
                <a:gd name="T34" fmla="*/ 1158 w 1712"/>
                <a:gd name="T35" fmla="*/ 883 h 896"/>
                <a:gd name="T36" fmla="*/ 1144 w 1712"/>
                <a:gd name="T37" fmla="*/ 836 h 896"/>
                <a:gd name="T38" fmla="*/ 1106 w 1712"/>
                <a:gd name="T39" fmla="*/ 861 h 896"/>
                <a:gd name="T40" fmla="*/ 1043 w 1712"/>
                <a:gd name="T41" fmla="*/ 811 h 896"/>
                <a:gd name="T42" fmla="*/ 1009 w 1712"/>
                <a:gd name="T43" fmla="*/ 848 h 896"/>
                <a:gd name="T44" fmla="*/ 986 w 1712"/>
                <a:gd name="T45" fmla="*/ 829 h 896"/>
                <a:gd name="T46" fmla="*/ 956 w 1712"/>
                <a:gd name="T47" fmla="*/ 768 h 896"/>
                <a:gd name="T48" fmla="*/ 903 w 1712"/>
                <a:gd name="T49" fmla="*/ 764 h 896"/>
                <a:gd name="T50" fmla="*/ 896 w 1712"/>
                <a:gd name="T51" fmla="*/ 783 h 896"/>
                <a:gd name="T52" fmla="*/ 858 w 1712"/>
                <a:gd name="T53" fmla="*/ 758 h 896"/>
                <a:gd name="T54" fmla="*/ 828 w 1712"/>
                <a:gd name="T55" fmla="*/ 769 h 896"/>
                <a:gd name="T56" fmla="*/ 787 w 1712"/>
                <a:gd name="T57" fmla="*/ 749 h 896"/>
                <a:gd name="T58" fmla="*/ 738 w 1712"/>
                <a:gd name="T59" fmla="*/ 744 h 896"/>
                <a:gd name="T60" fmla="*/ 740 w 1712"/>
                <a:gd name="T61" fmla="*/ 712 h 896"/>
                <a:gd name="T62" fmla="*/ 706 w 1712"/>
                <a:gd name="T63" fmla="*/ 683 h 896"/>
                <a:gd name="T64" fmla="*/ 695 w 1712"/>
                <a:gd name="T65" fmla="*/ 703 h 896"/>
                <a:gd name="T66" fmla="*/ 637 w 1712"/>
                <a:gd name="T67" fmla="*/ 700 h 896"/>
                <a:gd name="T68" fmla="*/ 578 w 1712"/>
                <a:gd name="T69" fmla="*/ 651 h 896"/>
                <a:gd name="T70" fmla="*/ 598 w 1712"/>
                <a:gd name="T71" fmla="*/ 165 h 896"/>
                <a:gd name="T72" fmla="*/ 0 w 1712"/>
                <a:gd name="T73" fmla="*/ 1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12" h="896">
                  <a:moveTo>
                    <a:pt x="0" y="131"/>
                  </a:moveTo>
                  <a:lnTo>
                    <a:pt x="11" y="0"/>
                  </a:lnTo>
                  <a:lnTo>
                    <a:pt x="200" y="14"/>
                  </a:lnTo>
                  <a:lnTo>
                    <a:pt x="1038" y="54"/>
                  </a:lnTo>
                  <a:lnTo>
                    <a:pt x="1668" y="52"/>
                  </a:lnTo>
                  <a:lnTo>
                    <a:pt x="1672" y="182"/>
                  </a:lnTo>
                  <a:lnTo>
                    <a:pt x="1712" y="462"/>
                  </a:lnTo>
                  <a:lnTo>
                    <a:pt x="1705" y="896"/>
                  </a:lnTo>
                  <a:lnTo>
                    <a:pt x="1652" y="877"/>
                  </a:lnTo>
                  <a:lnTo>
                    <a:pt x="1567" y="820"/>
                  </a:lnTo>
                  <a:lnTo>
                    <a:pt x="1534" y="836"/>
                  </a:lnTo>
                  <a:lnTo>
                    <a:pt x="1423" y="847"/>
                  </a:lnTo>
                  <a:lnTo>
                    <a:pt x="1313" y="882"/>
                  </a:lnTo>
                  <a:lnTo>
                    <a:pt x="1270" y="841"/>
                  </a:lnTo>
                  <a:lnTo>
                    <a:pt x="1216" y="850"/>
                  </a:lnTo>
                  <a:lnTo>
                    <a:pt x="1205" y="821"/>
                  </a:lnTo>
                  <a:lnTo>
                    <a:pt x="1165" y="848"/>
                  </a:lnTo>
                  <a:lnTo>
                    <a:pt x="1158" y="883"/>
                  </a:lnTo>
                  <a:lnTo>
                    <a:pt x="1144" y="836"/>
                  </a:lnTo>
                  <a:lnTo>
                    <a:pt x="1106" y="861"/>
                  </a:lnTo>
                  <a:lnTo>
                    <a:pt x="1043" y="811"/>
                  </a:lnTo>
                  <a:lnTo>
                    <a:pt x="1009" y="848"/>
                  </a:lnTo>
                  <a:lnTo>
                    <a:pt x="986" y="829"/>
                  </a:lnTo>
                  <a:lnTo>
                    <a:pt x="956" y="768"/>
                  </a:lnTo>
                  <a:lnTo>
                    <a:pt x="903" y="764"/>
                  </a:lnTo>
                  <a:lnTo>
                    <a:pt x="896" y="783"/>
                  </a:lnTo>
                  <a:lnTo>
                    <a:pt x="858" y="758"/>
                  </a:lnTo>
                  <a:lnTo>
                    <a:pt x="828" y="769"/>
                  </a:lnTo>
                  <a:lnTo>
                    <a:pt x="787" y="749"/>
                  </a:lnTo>
                  <a:lnTo>
                    <a:pt x="738" y="744"/>
                  </a:lnTo>
                  <a:lnTo>
                    <a:pt x="740" y="712"/>
                  </a:lnTo>
                  <a:lnTo>
                    <a:pt x="706" y="683"/>
                  </a:lnTo>
                  <a:lnTo>
                    <a:pt x="695" y="703"/>
                  </a:lnTo>
                  <a:lnTo>
                    <a:pt x="637" y="700"/>
                  </a:lnTo>
                  <a:lnTo>
                    <a:pt x="578" y="651"/>
                  </a:lnTo>
                  <a:lnTo>
                    <a:pt x="598" y="165"/>
                  </a:lnTo>
                  <a:lnTo>
                    <a:pt x="0" y="13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7" name="Freeform 60">
              <a:extLst>
                <a:ext uri="{FF2B5EF4-FFF2-40B4-BE49-F238E27FC236}">
                  <a16:creationId xmlns:a16="http://schemas.microsoft.com/office/drawing/2014/main" id="{CEE42864-5D4F-4073-8F25-3DC3E368B5F1}"/>
                </a:ext>
              </a:extLst>
            </p:cNvPr>
            <p:cNvSpPr>
              <a:spLocks/>
            </p:cNvSpPr>
            <p:nvPr/>
          </p:nvSpPr>
          <p:spPr bwMode="gray">
            <a:xfrm>
              <a:off x="4356306" y="2361940"/>
              <a:ext cx="1185938" cy="975811"/>
            </a:xfrm>
            <a:custGeom>
              <a:avLst/>
              <a:gdLst>
                <a:gd name="T0" fmla="*/ 0 w 1580"/>
                <a:gd name="T1" fmla="*/ 1004 h 1348"/>
                <a:gd name="T2" fmla="*/ 25 w 1580"/>
                <a:gd name="T3" fmla="*/ 761 h 1348"/>
                <a:gd name="T4" fmla="*/ 148 w 1580"/>
                <a:gd name="T5" fmla="*/ 564 h 1348"/>
                <a:gd name="T6" fmla="*/ 343 w 1580"/>
                <a:gd name="T7" fmla="*/ 0 h 1348"/>
                <a:gd name="T8" fmla="*/ 440 w 1580"/>
                <a:gd name="T9" fmla="*/ 30 h 1348"/>
                <a:gd name="T10" fmla="*/ 445 w 1580"/>
                <a:gd name="T11" fmla="*/ 55 h 1348"/>
                <a:gd name="T12" fmla="*/ 471 w 1580"/>
                <a:gd name="T13" fmla="*/ 59 h 1348"/>
                <a:gd name="T14" fmla="*/ 520 w 1580"/>
                <a:gd name="T15" fmla="*/ 156 h 1348"/>
                <a:gd name="T16" fmla="*/ 512 w 1580"/>
                <a:gd name="T17" fmla="*/ 188 h 1348"/>
                <a:gd name="T18" fmla="*/ 589 w 1580"/>
                <a:gd name="T19" fmla="*/ 254 h 1348"/>
                <a:gd name="T20" fmla="*/ 724 w 1580"/>
                <a:gd name="T21" fmla="*/ 249 h 1348"/>
                <a:gd name="T22" fmla="*/ 824 w 1580"/>
                <a:gd name="T23" fmla="*/ 294 h 1348"/>
                <a:gd name="T24" fmla="*/ 872 w 1580"/>
                <a:gd name="T25" fmla="*/ 284 h 1348"/>
                <a:gd name="T26" fmla="*/ 1175 w 1580"/>
                <a:gd name="T27" fmla="*/ 294 h 1348"/>
                <a:gd name="T28" fmla="*/ 1521 w 1580"/>
                <a:gd name="T29" fmla="*/ 375 h 1348"/>
                <a:gd name="T30" fmla="*/ 1539 w 1580"/>
                <a:gd name="T31" fmla="*/ 418 h 1348"/>
                <a:gd name="T32" fmla="*/ 1580 w 1580"/>
                <a:gd name="T33" fmla="*/ 481 h 1348"/>
                <a:gd name="T34" fmla="*/ 1525 w 1580"/>
                <a:gd name="T35" fmla="*/ 564 h 1348"/>
                <a:gd name="T36" fmla="*/ 1464 w 1580"/>
                <a:gd name="T37" fmla="*/ 660 h 1348"/>
                <a:gd name="T38" fmla="*/ 1389 w 1580"/>
                <a:gd name="T39" fmla="*/ 731 h 1348"/>
                <a:gd name="T40" fmla="*/ 1378 w 1580"/>
                <a:gd name="T41" fmla="*/ 778 h 1348"/>
                <a:gd name="T42" fmla="*/ 1421 w 1580"/>
                <a:gd name="T43" fmla="*/ 830 h 1348"/>
                <a:gd name="T44" fmla="*/ 1373 w 1580"/>
                <a:gd name="T45" fmla="*/ 939 h 1348"/>
                <a:gd name="T46" fmla="*/ 1279 w 1580"/>
                <a:gd name="T47" fmla="*/ 1348 h 1348"/>
                <a:gd name="T48" fmla="*/ 744 w 1580"/>
                <a:gd name="T49" fmla="*/ 1214 h 1348"/>
                <a:gd name="T50" fmla="*/ 0 w 1580"/>
                <a:gd name="T51" fmla="*/ 1004 h 1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80" h="1348">
                  <a:moveTo>
                    <a:pt x="0" y="1004"/>
                  </a:moveTo>
                  <a:lnTo>
                    <a:pt x="25" y="761"/>
                  </a:lnTo>
                  <a:lnTo>
                    <a:pt x="148" y="564"/>
                  </a:lnTo>
                  <a:lnTo>
                    <a:pt x="343" y="0"/>
                  </a:lnTo>
                  <a:lnTo>
                    <a:pt x="440" y="30"/>
                  </a:lnTo>
                  <a:lnTo>
                    <a:pt x="445" y="55"/>
                  </a:lnTo>
                  <a:lnTo>
                    <a:pt x="471" y="59"/>
                  </a:lnTo>
                  <a:lnTo>
                    <a:pt x="520" y="156"/>
                  </a:lnTo>
                  <a:lnTo>
                    <a:pt x="512" y="188"/>
                  </a:lnTo>
                  <a:lnTo>
                    <a:pt x="589" y="254"/>
                  </a:lnTo>
                  <a:lnTo>
                    <a:pt x="724" y="249"/>
                  </a:lnTo>
                  <a:lnTo>
                    <a:pt x="824" y="294"/>
                  </a:lnTo>
                  <a:lnTo>
                    <a:pt x="872" y="284"/>
                  </a:lnTo>
                  <a:lnTo>
                    <a:pt x="1175" y="294"/>
                  </a:lnTo>
                  <a:lnTo>
                    <a:pt x="1521" y="375"/>
                  </a:lnTo>
                  <a:lnTo>
                    <a:pt x="1539" y="418"/>
                  </a:lnTo>
                  <a:lnTo>
                    <a:pt x="1580" y="481"/>
                  </a:lnTo>
                  <a:lnTo>
                    <a:pt x="1525" y="564"/>
                  </a:lnTo>
                  <a:lnTo>
                    <a:pt x="1464" y="660"/>
                  </a:lnTo>
                  <a:lnTo>
                    <a:pt x="1389" y="731"/>
                  </a:lnTo>
                  <a:lnTo>
                    <a:pt x="1378" y="778"/>
                  </a:lnTo>
                  <a:lnTo>
                    <a:pt x="1421" y="830"/>
                  </a:lnTo>
                  <a:lnTo>
                    <a:pt x="1373" y="939"/>
                  </a:lnTo>
                  <a:lnTo>
                    <a:pt x="1279" y="1348"/>
                  </a:lnTo>
                  <a:lnTo>
                    <a:pt x="744" y="1214"/>
                  </a:lnTo>
                  <a:lnTo>
                    <a:pt x="0" y="1004"/>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48" name="Freeform 61">
              <a:extLst>
                <a:ext uri="{FF2B5EF4-FFF2-40B4-BE49-F238E27FC236}">
                  <a16:creationId xmlns:a16="http://schemas.microsoft.com/office/drawing/2014/main" id="{DD5C0000-531F-459E-A18B-F4825E42B748}"/>
                </a:ext>
              </a:extLst>
            </p:cNvPr>
            <p:cNvSpPr>
              <a:spLocks/>
            </p:cNvSpPr>
            <p:nvPr/>
          </p:nvSpPr>
          <p:spPr bwMode="gray">
            <a:xfrm>
              <a:off x="10353549" y="3379738"/>
              <a:ext cx="864684" cy="537131"/>
            </a:xfrm>
            <a:custGeom>
              <a:avLst/>
              <a:gdLst>
                <a:gd name="T0" fmla="*/ 0 w 1153"/>
                <a:gd name="T1" fmla="*/ 183 h 741"/>
                <a:gd name="T2" fmla="*/ 54 w 1153"/>
                <a:gd name="T3" fmla="*/ 510 h 741"/>
                <a:gd name="T4" fmla="*/ 92 w 1153"/>
                <a:gd name="T5" fmla="*/ 741 h 741"/>
                <a:gd name="T6" fmla="*/ 284 w 1153"/>
                <a:gd name="T7" fmla="*/ 709 h 741"/>
                <a:gd name="T8" fmla="*/ 977 w 1153"/>
                <a:gd name="T9" fmla="*/ 576 h 741"/>
                <a:gd name="T10" fmla="*/ 1006 w 1153"/>
                <a:gd name="T11" fmla="*/ 542 h 741"/>
                <a:gd name="T12" fmla="*/ 1046 w 1153"/>
                <a:gd name="T13" fmla="*/ 542 h 741"/>
                <a:gd name="T14" fmla="*/ 1091 w 1153"/>
                <a:gd name="T15" fmla="*/ 511 h 741"/>
                <a:gd name="T16" fmla="*/ 1114 w 1153"/>
                <a:gd name="T17" fmla="*/ 462 h 741"/>
                <a:gd name="T18" fmla="*/ 1153 w 1153"/>
                <a:gd name="T19" fmla="*/ 425 h 741"/>
                <a:gd name="T20" fmla="*/ 1041 w 1153"/>
                <a:gd name="T21" fmla="*/ 333 h 741"/>
                <a:gd name="T22" fmla="*/ 1038 w 1153"/>
                <a:gd name="T23" fmla="*/ 246 h 741"/>
                <a:gd name="T24" fmla="*/ 1090 w 1153"/>
                <a:gd name="T25" fmla="*/ 130 h 741"/>
                <a:gd name="T26" fmla="*/ 1015 w 1153"/>
                <a:gd name="T27" fmla="*/ 87 h 741"/>
                <a:gd name="T28" fmla="*/ 984 w 1153"/>
                <a:gd name="T29" fmla="*/ 28 h 741"/>
                <a:gd name="T30" fmla="*/ 931 w 1153"/>
                <a:gd name="T31" fmla="*/ 0 h 741"/>
                <a:gd name="T32" fmla="*/ 166 w 1153"/>
                <a:gd name="T33" fmla="*/ 146 h 741"/>
                <a:gd name="T34" fmla="*/ 128 w 1153"/>
                <a:gd name="T35" fmla="*/ 87 h 741"/>
                <a:gd name="T36" fmla="*/ 0 w 1153"/>
                <a:gd name="T37" fmla="*/ 18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53" h="741">
                  <a:moveTo>
                    <a:pt x="0" y="183"/>
                  </a:moveTo>
                  <a:lnTo>
                    <a:pt x="54" y="510"/>
                  </a:lnTo>
                  <a:lnTo>
                    <a:pt x="92" y="741"/>
                  </a:lnTo>
                  <a:lnTo>
                    <a:pt x="284" y="709"/>
                  </a:lnTo>
                  <a:lnTo>
                    <a:pt x="977" y="576"/>
                  </a:lnTo>
                  <a:lnTo>
                    <a:pt x="1006" y="542"/>
                  </a:lnTo>
                  <a:lnTo>
                    <a:pt x="1046" y="542"/>
                  </a:lnTo>
                  <a:lnTo>
                    <a:pt x="1091" y="511"/>
                  </a:lnTo>
                  <a:lnTo>
                    <a:pt x="1114" y="462"/>
                  </a:lnTo>
                  <a:lnTo>
                    <a:pt x="1153" y="425"/>
                  </a:lnTo>
                  <a:lnTo>
                    <a:pt x="1041" y="333"/>
                  </a:lnTo>
                  <a:lnTo>
                    <a:pt x="1038" y="246"/>
                  </a:lnTo>
                  <a:lnTo>
                    <a:pt x="1090" y="130"/>
                  </a:lnTo>
                  <a:lnTo>
                    <a:pt x="1015" y="87"/>
                  </a:lnTo>
                  <a:lnTo>
                    <a:pt x="984" y="28"/>
                  </a:lnTo>
                  <a:lnTo>
                    <a:pt x="931" y="0"/>
                  </a:lnTo>
                  <a:lnTo>
                    <a:pt x="166" y="146"/>
                  </a:lnTo>
                  <a:lnTo>
                    <a:pt x="128" y="87"/>
                  </a:lnTo>
                  <a:lnTo>
                    <a:pt x="0" y="18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49" name="Freeform 62">
              <a:extLst>
                <a:ext uri="{FF2B5EF4-FFF2-40B4-BE49-F238E27FC236}">
                  <a16:creationId xmlns:a16="http://schemas.microsoft.com/office/drawing/2014/main" id="{B7AEDDED-6240-4057-ADD6-960F52F4E462}"/>
                </a:ext>
              </a:extLst>
            </p:cNvPr>
            <p:cNvSpPr>
              <a:spLocks/>
            </p:cNvSpPr>
            <p:nvPr/>
          </p:nvSpPr>
          <p:spPr bwMode="gray">
            <a:xfrm>
              <a:off x="11539487" y="3255227"/>
              <a:ext cx="115591" cy="138988"/>
            </a:xfrm>
            <a:custGeom>
              <a:avLst/>
              <a:gdLst>
                <a:gd name="T0" fmla="*/ 0 w 154"/>
                <a:gd name="T1" fmla="*/ 19 h 192"/>
                <a:gd name="T2" fmla="*/ 33 w 154"/>
                <a:gd name="T3" fmla="*/ 183 h 192"/>
                <a:gd name="T4" fmla="*/ 39 w 154"/>
                <a:gd name="T5" fmla="*/ 192 h 192"/>
                <a:gd name="T6" fmla="*/ 97 w 154"/>
                <a:gd name="T7" fmla="*/ 159 h 192"/>
                <a:gd name="T8" fmla="*/ 89 w 154"/>
                <a:gd name="T9" fmla="*/ 109 h 192"/>
                <a:gd name="T10" fmla="*/ 99 w 154"/>
                <a:gd name="T11" fmla="*/ 85 h 192"/>
                <a:gd name="T12" fmla="*/ 115 w 154"/>
                <a:gd name="T13" fmla="*/ 102 h 192"/>
                <a:gd name="T14" fmla="*/ 121 w 154"/>
                <a:gd name="T15" fmla="*/ 137 h 192"/>
                <a:gd name="T16" fmla="*/ 132 w 154"/>
                <a:gd name="T17" fmla="*/ 135 h 192"/>
                <a:gd name="T18" fmla="*/ 154 w 154"/>
                <a:gd name="T19" fmla="*/ 102 h 192"/>
                <a:gd name="T20" fmla="*/ 132 w 154"/>
                <a:gd name="T21" fmla="*/ 61 h 192"/>
                <a:gd name="T22" fmla="*/ 98 w 154"/>
                <a:gd name="T23" fmla="*/ 55 h 192"/>
                <a:gd name="T24" fmla="*/ 76 w 154"/>
                <a:gd name="T25" fmla="*/ 5 h 192"/>
                <a:gd name="T26" fmla="*/ 53 w 154"/>
                <a:gd name="T27" fmla="*/ 0 h 192"/>
                <a:gd name="T28" fmla="*/ 0 w 154"/>
                <a:gd name="T29" fmla="*/ 1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192">
                  <a:moveTo>
                    <a:pt x="0" y="19"/>
                  </a:moveTo>
                  <a:lnTo>
                    <a:pt x="33" y="183"/>
                  </a:lnTo>
                  <a:lnTo>
                    <a:pt x="39" y="192"/>
                  </a:lnTo>
                  <a:lnTo>
                    <a:pt x="97" y="159"/>
                  </a:lnTo>
                  <a:lnTo>
                    <a:pt x="89" y="109"/>
                  </a:lnTo>
                  <a:lnTo>
                    <a:pt x="99" y="85"/>
                  </a:lnTo>
                  <a:lnTo>
                    <a:pt x="115" y="102"/>
                  </a:lnTo>
                  <a:lnTo>
                    <a:pt x="121" y="137"/>
                  </a:lnTo>
                  <a:lnTo>
                    <a:pt x="132" y="135"/>
                  </a:lnTo>
                  <a:lnTo>
                    <a:pt x="154" y="102"/>
                  </a:lnTo>
                  <a:lnTo>
                    <a:pt x="132" y="61"/>
                  </a:lnTo>
                  <a:lnTo>
                    <a:pt x="98" y="55"/>
                  </a:lnTo>
                  <a:lnTo>
                    <a:pt x="76" y="5"/>
                  </a:lnTo>
                  <a:lnTo>
                    <a:pt x="53" y="0"/>
                  </a:lnTo>
                  <a:lnTo>
                    <a:pt x="0" y="1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0" name="Freeform 63">
              <a:extLst>
                <a:ext uri="{FF2B5EF4-FFF2-40B4-BE49-F238E27FC236}">
                  <a16:creationId xmlns:a16="http://schemas.microsoft.com/office/drawing/2014/main" id="{ED437FC0-0093-4490-A4E9-3A9B62CDD3A3}"/>
                </a:ext>
              </a:extLst>
            </p:cNvPr>
            <p:cNvSpPr>
              <a:spLocks/>
            </p:cNvSpPr>
            <p:nvPr/>
          </p:nvSpPr>
          <p:spPr bwMode="gray">
            <a:xfrm>
              <a:off x="10138879" y="4749348"/>
              <a:ext cx="756598" cy="558847"/>
            </a:xfrm>
            <a:custGeom>
              <a:avLst/>
              <a:gdLst>
                <a:gd name="T0" fmla="*/ 0 w 1008"/>
                <a:gd name="T1" fmla="*/ 181 h 772"/>
                <a:gd name="T2" fmla="*/ 42 w 1008"/>
                <a:gd name="T3" fmla="*/ 103 h 772"/>
                <a:gd name="T4" fmla="*/ 186 w 1008"/>
                <a:gd name="T5" fmla="*/ 32 h 772"/>
                <a:gd name="T6" fmla="*/ 455 w 1008"/>
                <a:gd name="T7" fmla="*/ 0 h 772"/>
                <a:gd name="T8" fmla="*/ 566 w 1008"/>
                <a:gd name="T9" fmla="*/ 72 h 772"/>
                <a:gd name="T10" fmla="*/ 742 w 1008"/>
                <a:gd name="T11" fmla="*/ 46 h 772"/>
                <a:gd name="T12" fmla="*/ 1008 w 1008"/>
                <a:gd name="T13" fmla="*/ 238 h 772"/>
                <a:gd name="T14" fmla="*/ 931 w 1008"/>
                <a:gd name="T15" fmla="*/ 326 h 772"/>
                <a:gd name="T16" fmla="*/ 890 w 1008"/>
                <a:gd name="T17" fmla="*/ 387 h 772"/>
                <a:gd name="T18" fmla="*/ 895 w 1008"/>
                <a:gd name="T19" fmla="*/ 448 h 772"/>
                <a:gd name="T20" fmla="*/ 825 w 1008"/>
                <a:gd name="T21" fmla="*/ 506 h 772"/>
                <a:gd name="T22" fmla="*/ 771 w 1008"/>
                <a:gd name="T23" fmla="*/ 591 h 772"/>
                <a:gd name="T24" fmla="*/ 694 w 1008"/>
                <a:gd name="T25" fmla="*/ 637 h 772"/>
                <a:gd name="T26" fmla="*/ 661 w 1008"/>
                <a:gd name="T27" fmla="*/ 643 h 772"/>
                <a:gd name="T28" fmla="*/ 646 w 1008"/>
                <a:gd name="T29" fmla="*/ 699 h 772"/>
                <a:gd name="T30" fmla="*/ 602 w 1008"/>
                <a:gd name="T31" fmla="*/ 669 h 772"/>
                <a:gd name="T32" fmla="*/ 641 w 1008"/>
                <a:gd name="T33" fmla="*/ 720 h 772"/>
                <a:gd name="T34" fmla="*/ 604 w 1008"/>
                <a:gd name="T35" fmla="*/ 772 h 772"/>
                <a:gd name="T36" fmla="*/ 567 w 1008"/>
                <a:gd name="T37" fmla="*/ 765 h 772"/>
                <a:gd name="T38" fmla="*/ 543 w 1008"/>
                <a:gd name="T39" fmla="*/ 734 h 772"/>
                <a:gd name="T40" fmla="*/ 500 w 1008"/>
                <a:gd name="T41" fmla="*/ 657 h 772"/>
                <a:gd name="T42" fmla="*/ 476 w 1008"/>
                <a:gd name="T43" fmla="*/ 647 h 772"/>
                <a:gd name="T44" fmla="*/ 428 w 1008"/>
                <a:gd name="T45" fmla="*/ 545 h 772"/>
                <a:gd name="T46" fmla="*/ 358 w 1008"/>
                <a:gd name="T47" fmla="*/ 502 h 772"/>
                <a:gd name="T48" fmla="*/ 309 w 1008"/>
                <a:gd name="T49" fmla="*/ 433 h 772"/>
                <a:gd name="T50" fmla="*/ 188 w 1008"/>
                <a:gd name="T51" fmla="*/ 345 h 772"/>
                <a:gd name="T52" fmla="*/ 130 w 1008"/>
                <a:gd name="T53" fmla="*/ 266 h 772"/>
                <a:gd name="T54" fmla="*/ 0 w 1008"/>
                <a:gd name="T55" fmla="*/ 181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08" h="772">
                  <a:moveTo>
                    <a:pt x="0" y="181"/>
                  </a:moveTo>
                  <a:lnTo>
                    <a:pt x="42" y="103"/>
                  </a:lnTo>
                  <a:lnTo>
                    <a:pt x="186" y="32"/>
                  </a:lnTo>
                  <a:lnTo>
                    <a:pt x="455" y="0"/>
                  </a:lnTo>
                  <a:lnTo>
                    <a:pt x="566" y="72"/>
                  </a:lnTo>
                  <a:lnTo>
                    <a:pt x="742" y="46"/>
                  </a:lnTo>
                  <a:lnTo>
                    <a:pt x="1008" y="238"/>
                  </a:lnTo>
                  <a:lnTo>
                    <a:pt x="931" y="326"/>
                  </a:lnTo>
                  <a:lnTo>
                    <a:pt x="890" y="387"/>
                  </a:lnTo>
                  <a:lnTo>
                    <a:pt x="895" y="448"/>
                  </a:lnTo>
                  <a:lnTo>
                    <a:pt x="825" y="506"/>
                  </a:lnTo>
                  <a:lnTo>
                    <a:pt x="771" y="591"/>
                  </a:lnTo>
                  <a:lnTo>
                    <a:pt x="694" y="637"/>
                  </a:lnTo>
                  <a:lnTo>
                    <a:pt x="661" y="643"/>
                  </a:lnTo>
                  <a:lnTo>
                    <a:pt x="646" y="699"/>
                  </a:lnTo>
                  <a:lnTo>
                    <a:pt x="602" y="669"/>
                  </a:lnTo>
                  <a:lnTo>
                    <a:pt x="641" y="720"/>
                  </a:lnTo>
                  <a:lnTo>
                    <a:pt x="604" y="772"/>
                  </a:lnTo>
                  <a:lnTo>
                    <a:pt x="567" y="765"/>
                  </a:lnTo>
                  <a:lnTo>
                    <a:pt x="543" y="734"/>
                  </a:lnTo>
                  <a:lnTo>
                    <a:pt x="500" y="657"/>
                  </a:lnTo>
                  <a:lnTo>
                    <a:pt x="476" y="647"/>
                  </a:lnTo>
                  <a:lnTo>
                    <a:pt x="428" y="545"/>
                  </a:lnTo>
                  <a:lnTo>
                    <a:pt x="358" y="502"/>
                  </a:lnTo>
                  <a:lnTo>
                    <a:pt x="309" y="433"/>
                  </a:lnTo>
                  <a:lnTo>
                    <a:pt x="188" y="345"/>
                  </a:lnTo>
                  <a:lnTo>
                    <a:pt x="130" y="266"/>
                  </a:lnTo>
                  <a:lnTo>
                    <a:pt x="0" y="18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1" name="Freeform 64">
              <a:extLst>
                <a:ext uri="{FF2B5EF4-FFF2-40B4-BE49-F238E27FC236}">
                  <a16:creationId xmlns:a16="http://schemas.microsoft.com/office/drawing/2014/main" id="{14893D5E-C236-4AA0-A9F3-BCB1D18EE5EF}"/>
                </a:ext>
              </a:extLst>
            </p:cNvPr>
            <p:cNvSpPr>
              <a:spLocks/>
            </p:cNvSpPr>
            <p:nvPr/>
          </p:nvSpPr>
          <p:spPr bwMode="gray">
            <a:xfrm>
              <a:off x="7110985" y="2900519"/>
              <a:ext cx="1046327" cy="677566"/>
            </a:xfrm>
            <a:custGeom>
              <a:avLst/>
              <a:gdLst>
                <a:gd name="T0" fmla="*/ 0 w 1395"/>
                <a:gd name="T1" fmla="*/ 733 h 936"/>
                <a:gd name="T2" fmla="*/ 46 w 1395"/>
                <a:gd name="T3" fmla="*/ 233 h 936"/>
                <a:gd name="T4" fmla="*/ 69 w 1395"/>
                <a:gd name="T5" fmla="*/ 0 h 936"/>
                <a:gd name="T6" fmla="*/ 687 w 1395"/>
                <a:gd name="T7" fmla="*/ 45 h 936"/>
                <a:gd name="T8" fmla="*/ 1374 w 1395"/>
                <a:gd name="T9" fmla="*/ 66 h 936"/>
                <a:gd name="T10" fmla="*/ 1328 w 1395"/>
                <a:gd name="T11" fmla="*/ 155 h 936"/>
                <a:gd name="T12" fmla="*/ 1395 w 1395"/>
                <a:gd name="T13" fmla="*/ 220 h 936"/>
                <a:gd name="T14" fmla="*/ 1391 w 1395"/>
                <a:gd name="T15" fmla="*/ 679 h 936"/>
                <a:gd name="T16" fmla="*/ 1364 w 1395"/>
                <a:gd name="T17" fmla="*/ 677 h 936"/>
                <a:gd name="T18" fmla="*/ 1367 w 1395"/>
                <a:gd name="T19" fmla="*/ 738 h 936"/>
                <a:gd name="T20" fmla="*/ 1389 w 1395"/>
                <a:gd name="T21" fmla="*/ 783 h 936"/>
                <a:gd name="T22" fmla="*/ 1374 w 1395"/>
                <a:gd name="T23" fmla="*/ 827 h 936"/>
                <a:gd name="T24" fmla="*/ 1387 w 1395"/>
                <a:gd name="T25" fmla="*/ 936 h 936"/>
                <a:gd name="T26" fmla="*/ 1357 w 1395"/>
                <a:gd name="T27" fmla="*/ 926 h 936"/>
                <a:gd name="T28" fmla="*/ 1322 w 1395"/>
                <a:gd name="T29" fmla="*/ 884 h 936"/>
                <a:gd name="T30" fmla="*/ 1255 w 1395"/>
                <a:gd name="T31" fmla="*/ 854 h 936"/>
                <a:gd name="T32" fmla="*/ 1198 w 1395"/>
                <a:gd name="T33" fmla="*/ 841 h 936"/>
                <a:gd name="T34" fmla="*/ 1078 w 1395"/>
                <a:gd name="T35" fmla="*/ 846 h 936"/>
                <a:gd name="T36" fmla="*/ 1009 w 1395"/>
                <a:gd name="T37" fmla="*/ 795 h 936"/>
                <a:gd name="T38" fmla="*/ 0 w 1395"/>
                <a:gd name="T39" fmla="*/ 73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5" h="936">
                  <a:moveTo>
                    <a:pt x="0" y="733"/>
                  </a:moveTo>
                  <a:lnTo>
                    <a:pt x="46" y="233"/>
                  </a:lnTo>
                  <a:lnTo>
                    <a:pt x="69" y="0"/>
                  </a:lnTo>
                  <a:lnTo>
                    <a:pt x="687" y="45"/>
                  </a:lnTo>
                  <a:lnTo>
                    <a:pt x="1374" y="66"/>
                  </a:lnTo>
                  <a:lnTo>
                    <a:pt x="1328" y="155"/>
                  </a:lnTo>
                  <a:lnTo>
                    <a:pt x="1395" y="220"/>
                  </a:lnTo>
                  <a:lnTo>
                    <a:pt x="1391" y="679"/>
                  </a:lnTo>
                  <a:lnTo>
                    <a:pt x="1364" y="677"/>
                  </a:lnTo>
                  <a:lnTo>
                    <a:pt x="1367" y="738"/>
                  </a:lnTo>
                  <a:lnTo>
                    <a:pt x="1389" y="783"/>
                  </a:lnTo>
                  <a:lnTo>
                    <a:pt x="1374" y="827"/>
                  </a:lnTo>
                  <a:lnTo>
                    <a:pt x="1387" y="936"/>
                  </a:lnTo>
                  <a:lnTo>
                    <a:pt x="1357" y="926"/>
                  </a:lnTo>
                  <a:lnTo>
                    <a:pt x="1322" y="884"/>
                  </a:lnTo>
                  <a:lnTo>
                    <a:pt x="1255" y="854"/>
                  </a:lnTo>
                  <a:lnTo>
                    <a:pt x="1198" y="841"/>
                  </a:lnTo>
                  <a:lnTo>
                    <a:pt x="1078" y="846"/>
                  </a:lnTo>
                  <a:lnTo>
                    <a:pt x="1009" y="795"/>
                  </a:lnTo>
                  <a:lnTo>
                    <a:pt x="0" y="733"/>
                  </a:lnTo>
                  <a:close/>
                </a:path>
              </a:pathLst>
            </a:custGeom>
            <a:solidFill>
              <a:schemeClr val="accent2"/>
            </a:solidFill>
            <a:ln w="6350" cap="flat" cmpd="sng">
              <a:solidFill>
                <a:schemeClr val="bg1"/>
              </a:solidFill>
              <a:prstDash val="solid"/>
              <a:round/>
              <a:headEnd type="none" w="med" len="med"/>
              <a:tailEnd type="none" w="med" len="med"/>
            </a:ln>
            <a:effectLst/>
          </p:spPr>
          <p:txBody>
            <a:bodyPr/>
            <a:lstStyle/>
            <a:p>
              <a:endParaRPr lang="en-US" dirty="0"/>
            </a:p>
          </p:txBody>
        </p:sp>
        <p:sp>
          <p:nvSpPr>
            <p:cNvPr id="152" name="Freeform 65">
              <a:extLst>
                <a:ext uri="{FF2B5EF4-FFF2-40B4-BE49-F238E27FC236}">
                  <a16:creationId xmlns:a16="http://schemas.microsoft.com/office/drawing/2014/main" id="{64FBEC94-E4E7-46D7-A9A0-643FC4094C18}"/>
                </a:ext>
              </a:extLst>
            </p:cNvPr>
            <p:cNvSpPr>
              <a:spLocks/>
            </p:cNvSpPr>
            <p:nvPr/>
          </p:nvSpPr>
          <p:spPr bwMode="gray">
            <a:xfrm>
              <a:off x="9079041" y="4504671"/>
              <a:ext cx="1268503" cy="415516"/>
            </a:xfrm>
            <a:custGeom>
              <a:avLst/>
              <a:gdLst>
                <a:gd name="T0" fmla="*/ 0 w 1691"/>
                <a:gd name="T1" fmla="*/ 575 h 575"/>
                <a:gd name="T2" fmla="*/ 30 w 1691"/>
                <a:gd name="T3" fmla="*/ 473 h 575"/>
                <a:gd name="T4" fmla="*/ 18 w 1691"/>
                <a:gd name="T5" fmla="*/ 465 h 575"/>
                <a:gd name="T6" fmla="*/ 69 w 1691"/>
                <a:gd name="T7" fmla="*/ 426 h 575"/>
                <a:gd name="T8" fmla="*/ 114 w 1691"/>
                <a:gd name="T9" fmla="*/ 335 h 575"/>
                <a:gd name="T10" fmla="*/ 98 w 1691"/>
                <a:gd name="T11" fmla="*/ 315 h 575"/>
                <a:gd name="T12" fmla="*/ 121 w 1691"/>
                <a:gd name="T13" fmla="*/ 272 h 575"/>
                <a:gd name="T14" fmla="*/ 124 w 1691"/>
                <a:gd name="T15" fmla="*/ 223 h 575"/>
                <a:gd name="T16" fmla="*/ 154 w 1691"/>
                <a:gd name="T17" fmla="*/ 186 h 575"/>
                <a:gd name="T18" fmla="*/ 421 w 1691"/>
                <a:gd name="T19" fmla="*/ 167 h 575"/>
                <a:gd name="T20" fmla="*/ 417 w 1691"/>
                <a:gd name="T21" fmla="*/ 123 h 575"/>
                <a:gd name="T22" fmla="*/ 502 w 1691"/>
                <a:gd name="T23" fmla="*/ 127 h 575"/>
                <a:gd name="T24" fmla="*/ 1295 w 1691"/>
                <a:gd name="T25" fmla="*/ 54 h 575"/>
                <a:gd name="T26" fmla="*/ 1691 w 1691"/>
                <a:gd name="T27" fmla="*/ 0 h 575"/>
                <a:gd name="T28" fmla="*/ 1683 w 1691"/>
                <a:gd name="T29" fmla="*/ 56 h 575"/>
                <a:gd name="T30" fmla="*/ 1656 w 1691"/>
                <a:gd name="T31" fmla="*/ 74 h 575"/>
                <a:gd name="T32" fmla="*/ 1621 w 1691"/>
                <a:gd name="T33" fmla="*/ 136 h 575"/>
                <a:gd name="T34" fmla="*/ 1594 w 1691"/>
                <a:gd name="T35" fmla="*/ 132 h 575"/>
                <a:gd name="T36" fmla="*/ 1563 w 1691"/>
                <a:gd name="T37" fmla="*/ 149 h 575"/>
                <a:gd name="T38" fmla="*/ 1542 w 1691"/>
                <a:gd name="T39" fmla="*/ 180 h 575"/>
                <a:gd name="T40" fmla="*/ 1513 w 1691"/>
                <a:gd name="T41" fmla="*/ 160 h 575"/>
                <a:gd name="T42" fmla="*/ 1468 w 1691"/>
                <a:gd name="T43" fmla="*/ 199 h 575"/>
                <a:gd name="T44" fmla="*/ 1462 w 1691"/>
                <a:gd name="T45" fmla="*/ 232 h 575"/>
                <a:gd name="T46" fmla="*/ 1270 w 1691"/>
                <a:gd name="T47" fmla="*/ 345 h 575"/>
                <a:gd name="T48" fmla="*/ 1259 w 1691"/>
                <a:gd name="T49" fmla="*/ 389 h 575"/>
                <a:gd name="T50" fmla="*/ 1208 w 1691"/>
                <a:gd name="T51" fmla="*/ 414 h 575"/>
                <a:gd name="T52" fmla="*/ 1209 w 1691"/>
                <a:gd name="T53" fmla="*/ 471 h 575"/>
                <a:gd name="T54" fmla="*/ 949 w 1691"/>
                <a:gd name="T55" fmla="*/ 504 h 575"/>
                <a:gd name="T56" fmla="*/ 424 w 1691"/>
                <a:gd name="T57" fmla="*/ 547 h 575"/>
                <a:gd name="T58" fmla="*/ 0 w 1691"/>
                <a:gd name="T59" fmla="*/ 575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91" h="575">
                  <a:moveTo>
                    <a:pt x="0" y="575"/>
                  </a:moveTo>
                  <a:lnTo>
                    <a:pt x="30" y="473"/>
                  </a:lnTo>
                  <a:lnTo>
                    <a:pt x="18" y="465"/>
                  </a:lnTo>
                  <a:lnTo>
                    <a:pt x="69" y="426"/>
                  </a:lnTo>
                  <a:lnTo>
                    <a:pt x="114" y="335"/>
                  </a:lnTo>
                  <a:lnTo>
                    <a:pt x="98" y="315"/>
                  </a:lnTo>
                  <a:lnTo>
                    <a:pt x="121" y="272"/>
                  </a:lnTo>
                  <a:lnTo>
                    <a:pt x="124" y="223"/>
                  </a:lnTo>
                  <a:lnTo>
                    <a:pt x="154" y="186"/>
                  </a:lnTo>
                  <a:lnTo>
                    <a:pt x="421" y="167"/>
                  </a:lnTo>
                  <a:lnTo>
                    <a:pt x="417" y="123"/>
                  </a:lnTo>
                  <a:lnTo>
                    <a:pt x="502" y="127"/>
                  </a:lnTo>
                  <a:lnTo>
                    <a:pt x="1295" y="54"/>
                  </a:lnTo>
                  <a:lnTo>
                    <a:pt x="1691" y="0"/>
                  </a:lnTo>
                  <a:lnTo>
                    <a:pt x="1683" y="56"/>
                  </a:lnTo>
                  <a:lnTo>
                    <a:pt x="1656" y="74"/>
                  </a:lnTo>
                  <a:lnTo>
                    <a:pt x="1621" y="136"/>
                  </a:lnTo>
                  <a:lnTo>
                    <a:pt x="1594" y="132"/>
                  </a:lnTo>
                  <a:lnTo>
                    <a:pt x="1563" y="149"/>
                  </a:lnTo>
                  <a:lnTo>
                    <a:pt x="1542" y="180"/>
                  </a:lnTo>
                  <a:lnTo>
                    <a:pt x="1513" y="160"/>
                  </a:lnTo>
                  <a:lnTo>
                    <a:pt x="1468" y="199"/>
                  </a:lnTo>
                  <a:lnTo>
                    <a:pt x="1462" y="232"/>
                  </a:lnTo>
                  <a:lnTo>
                    <a:pt x="1270" y="345"/>
                  </a:lnTo>
                  <a:lnTo>
                    <a:pt x="1259" y="389"/>
                  </a:lnTo>
                  <a:lnTo>
                    <a:pt x="1208" y="414"/>
                  </a:lnTo>
                  <a:lnTo>
                    <a:pt x="1209" y="471"/>
                  </a:lnTo>
                  <a:lnTo>
                    <a:pt x="949" y="504"/>
                  </a:lnTo>
                  <a:lnTo>
                    <a:pt x="424" y="547"/>
                  </a:lnTo>
                  <a:lnTo>
                    <a:pt x="0" y="575"/>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53" name="Freeform 66">
              <a:extLst>
                <a:ext uri="{FF2B5EF4-FFF2-40B4-BE49-F238E27FC236}">
                  <a16:creationId xmlns:a16="http://schemas.microsoft.com/office/drawing/2014/main" id="{ABEDC886-F9F9-4198-BA37-0AED1AE76ED8}"/>
                </a:ext>
              </a:extLst>
            </p:cNvPr>
            <p:cNvSpPr>
              <a:spLocks/>
            </p:cNvSpPr>
            <p:nvPr/>
          </p:nvSpPr>
          <p:spPr bwMode="gray">
            <a:xfrm>
              <a:off x="6515013" y="4616151"/>
              <a:ext cx="2079144" cy="1947279"/>
            </a:xfrm>
            <a:custGeom>
              <a:avLst/>
              <a:gdLst>
                <a:gd name="T0" fmla="*/ 55 w 2771"/>
                <a:gd name="T1" fmla="*/ 1056 h 2690"/>
                <a:gd name="T2" fmla="*/ 1455 w 2771"/>
                <a:gd name="T3" fmla="*/ 34 h 2690"/>
                <a:gd name="T4" fmla="*/ 1552 w 2771"/>
                <a:gd name="T5" fmla="*/ 572 h 2690"/>
                <a:gd name="T6" fmla="*/ 1595 w 2771"/>
                <a:gd name="T7" fmla="*/ 613 h 2690"/>
                <a:gd name="T8" fmla="*/ 1715 w 2771"/>
                <a:gd name="T9" fmla="*/ 627 h 2690"/>
                <a:gd name="T10" fmla="*/ 1813 w 2771"/>
                <a:gd name="T11" fmla="*/ 637 h 2690"/>
                <a:gd name="T12" fmla="*/ 1900 w 2771"/>
                <a:gd name="T13" fmla="*/ 680 h 2690"/>
                <a:gd name="T14" fmla="*/ 2015 w 2771"/>
                <a:gd name="T15" fmla="*/ 752 h 2690"/>
                <a:gd name="T16" fmla="*/ 2073 w 2771"/>
                <a:gd name="T17" fmla="*/ 719 h 2690"/>
                <a:gd name="T18" fmla="*/ 2280 w 2771"/>
                <a:gd name="T19" fmla="*/ 716 h 2690"/>
                <a:gd name="T20" fmla="*/ 2509 w 2771"/>
                <a:gd name="T21" fmla="*/ 746 h 2690"/>
                <a:gd name="T22" fmla="*/ 2653 w 2771"/>
                <a:gd name="T23" fmla="*/ 788 h 2690"/>
                <a:gd name="T24" fmla="*/ 2699 w 2771"/>
                <a:gd name="T25" fmla="*/ 1219 h 2690"/>
                <a:gd name="T26" fmla="*/ 2769 w 2771"/>
                <a:gd name="T27" fmla="*/ 1460 h 2690"/>
                <a:gd name="T28" fmla="*/ 2747 w 2771"/>
                <a:gd name="T29" fmla="*/ 1621 h 2690"/>
                <a:gd name="T30" fmla="*/ 2694 w 2771"/>
                <a:gd name="T31" fmla="*/ 1726 h 2690"/>
                <a:gd name="T32" fmla="*/ 2513 w 2771"/>
                <a:gd name="T33" fmla="*/ 1835 h 2690"/>
                <a:gd name="T34" fmla="*/ 2526 w 2771"/>
                <a:gd name="T35" fmla="*/ 1724 h 2690"/>
                <a:gd name="T36" fmla="*/ 2458 w 2771"/>
                <a:gd name="T37" fmla="*/ 1796 h 2690"/>
                <a:gd name="T38" fmla="*/ 2446 w 2771"/>
                <a:gd name="T39" fmla="*/ 1878 h 2690"/>
                <a:gd name="T40" fmla="*/ 2163 w 2771"/>
                <a:gd name="T41" fmla="*/ 2080 h 2690"/>
                <a:gd name="T42" fmla="*/ 2192 w 2771"/>
                <a:gd name="T43" fmla="*/ 2037 h 2690"/>
                <a:gd name="T44" fmla="*/ 2147 w 2771"/>
                <a:gd name="T45" fmla="*/ 2001 h 2690"/>
                <a:gd name="T46" fmla="*/ 2099 w 2771"/>
                <a:gd name="T47" fmla="*/ 2035 h 2690"/>
                <a:gd name="T48" fmla="*/ 2067 w 2771"/>
                <a:gd name="T49" fmla="*/ 2057 h 2690"/>
                <a:gd name="T50" fmla="*/ 1975 w 2771"/>
                <a:gd name="T51" fmla="*/ 2135 h 2690"/>
                <a:gd name="T52" fmla="*/ 1898 w 2771"/>
                <a:gd name="T53" fmla="*/ 2213 h 2690"/>
                <a:gd name="T54" fmla="*/ 1952 w 2771"/>
                <a:gd name="T55" fmla="*/ 2256 h 2690"/>
                <a:gd name="T56" fmla="*/ 1904 w 2771"/>
                <a:gd name="T57" fmla="*/ 2323 h 2690"/>
                <a:gd name="T58" fmla="*/ 1848 w 2771"/>
                <a:gd name="T59" fmla="*/ 2357 h 2690"/>
                <a:gd name="T60" fmla="*/ 1912 w 2771"/>
                <a:gd name="T61" fmla="*/ 2571 h 2690"/>
                <a:gd name="T62" fmla="*/ 1816 w 2771"/>
                <a:gd name="T63" fmla="*/ 2655 h 2690"/>
                <a:gd name="T64" fmla="*/ 1540 w 2771"/>
                <a:gd name="T65" fmla="*/ 2562 h 2690"/>
                <a:gd name="T66" fmla="*/ 1467 w 2771"/>
                <a:gd name="T67" fmla="*/ 2405 h 2690"/>
                <a:gd name="T68" fmla="*/ 1451 w 2771"/>
                <a:gd name="T69" fmla="*/ 2267 h 2690"/>
                <a:gd name="T70" fmla="*/ 1194 w 2771"/>
                <a:gd name="T71" fmla="*/ 1840 h 2690"/>
                <a:gd name="T72" fmla="*/ 995 w 2771"/>
                <a:gd name="T73" fmla="*/ 1699 h 2690"/>
                <a:gd name="T74" fmla="*/ 855 w 2771"/>
                <a:gd name="T75" fmla="*/ 1692 h 2690"/>
                <a:gd name="T76" fmla="*/ 681 w 2771"/>
                <a:gd name="T77" fmla="*/ 1874 h 2690"/>
                <a:gd name="T78" fmla="*/ 495 w 2771"/>
                <a:gd name="T79" fmla="*/ 1777 h 2690"/>
                <a:gd name="T80" fmla="*/ 368 w 2771"/>
                <a:gd name="T81" fmla="*/ 1537 h 2690"/>
                <a:gd name="T82" fmla="*/ 121 w 2771"/>
                <a:gd name="T83" fmla="*/ 1217 h 2690"/>
                <a:gd name="T84" fmla="*/ 16 w 2771"/>
                <a:gd name="T85" fmla="*/ 1103 h 2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71" h="2690">
                  <a:moveTo>
                    <a:pt x="16" y="1103"/>
                  </a:moveTo>
                  <a:lnTo>
                    <a:pt x="0" y="1051"/>
                  </a:lnTo>
                  <a:lnTo>
                    <a:pt x="55" y="1056"/>
                  </a:lnTo>
                  <a:lnTo>
                    <a:pt x="753" y="1123"/>
                  </a:lnTo>
                  <a:lnTo>
                    <a:pt x="857" y="0"/>
                  </a:lnTo>
                  <a:lnTo>
                    <a:pt x="1455" y="34"/>
                  </a:lnTo>
                  <a:lnTo>
                    <a:pt x="1435" y="520"/>
                  </a:lnTo>
                  <a:lnTo>
                    <a:pt x="1494" y="569"/>
                  </a:lnTo>
                  <a:lnTo>
                    <a:pt x="1552" y="572"/>
                  </a:lnTo>
                  <a:lnTo>
                    <a:pt x="1563" y="552"/>
                  </a:lnTo>
                  <a:lnTo>
                    <a:pt x="1597" y="581"/>
                  </a:lnTo>
                  <a:lnTo>
                    <a:pt x="1595" y="613"/>
                  </a:lnTo>
                  <a:lnTo>
                    <a:pt x="1644" y="618"/>
                  </a:lnTo>
                  <a:lnTo>
                    <a:pt x="1685" y="638"/>
                  </a:lnTo>
                  <a:lnTo>
                    <a:pt x="1715" y="627"/>
                  </a:lnTo>
                  <a:lnTo>
                    <a:pt x="1753" y="652"/>
                  </a:lnTo>
                  <a:lnTo>
                    <a:pt x="1760" y="633"/>
                  </a:lnTo>
                  <a:lnTo>
                    <a:pt x="1813" y="637"/>
                  </a:lnTo>
                  <a:lnTo>
                    <a:pt x="1843" y="698"/>
                  </a:lnTo>
                  <a:lnTo>
                    <a:pt x="1866" y="717"/>
                  </a:lnTo>
                  <a:lnTo>
                    <a:pt x="1900" y="680"/>
                  </a:lnTo>
                  <a:lnTo>
                    <a:pt x="1963" y="730"/>
                  </a:lnTo>
                  <a:lnTo>
                    <a:pt x="2001" y="705"/>
                  </a:lnTo>
                  <a:lnTo>
                    <a:pt x="2015" y="752"/>
                  </a:lnTo>
                  <a:lnTo>
                    <a:pt x="2022" y="717"/>
                  </a:lnTo>
                  <a:lnTo>
                    <a:pt x="2062" y="690"/>
                  </a:lnTo>
                  <a:lnTo>
                    <a:pt x="2073" y="719"/>
                  </a:lnTo>
                  <a:lnTo>
                    <a:pt x="2127" y="710"/>
                  </a:lnTo>
                  <a:lnTo>
                    <a:pt x="2170" y="751"/>
                  </a:lnTo>
                  <a:lnTo>
                    <a:pt x="2280" y="716"/>
                  </a:lnTo>
                  <a:lnTo>
                    <a:pt x="2391" y="705"/>
                  </a:lnTo>
                  <a:lnTo>
                    <a:pt x="2424" y="689"/>
                  </a:lnTo>
                  <a:lnTo>
                    <a:pt x="2509" y="746"/>
                  </a:lnTo>
                  <a:lnTo>
                    <a:pt x="2562" y="765"/>
                  </a:lnTo>
                  <a:lnTo>
                    <a:pt x="2582" y="790"/>
                  </a:lnTo>
                  <a:lnTo>
                    <a:pt x="2653" y="788"/>
                  </a:lnTo>
                  <a:lnTo>
                    <a:pt x="2656" y="922"/>
                  </a:lnTo>
                  <a:lnTo>
                    <a:pt x="2669" y="1185"/>
                  </a:lnTo>
                  <a:lnTo>
                    <a:pt x="2699" y="1219"/>
                  </a:lnTo>
                  <a:lnTo>
                    <a:pt x="2711" y="1286"/>
                  </a:lnTo>
                  <a:lnTo>
                    <a:pt x="2771" y="1380"/>
                  </a:lnTo>
                  <a:lnTo>
                    <a:pt x="2769" y="1460"/>
                  </a:lnTo>
                  <a:lnTo>
                    <a:pt x="2733" y="1536"/>
                  </a:lnTo>
                  <a:lnTo>
                    <a:pt x="2736" y="1577"/>
                  </a:lnTo>
                  <a:lnTo>
                    <a:pt x="2747" y="1621"/>
                  </a:lnTo>
                  <a:lnTo>
                    <a:pt x="2742" y="1664"/>
                  </a:lnTo>
                  <a:lnTo>
                    <a:pt x="2721" y="1692"/>
                  </a:lnTo>
                  <a:lnTo>
                    <a:pt x="2694" y="1726"/>
                  </a:lnTo>
                  <a:lnTo>
                    <a:pt x="2713" y="1747"/>
                  </a:lnTo>
                  <a:lnTo>
                    <a:pt x="2602" y="1784"/>
                  </a:lnTo>
                  <a:lnTo>
                    <a:pt x="2513" y="1835"/>
                  </a:lnTo>
                  <a:lnTo>
                    <a:pt x="2567" y="1793"/>
                  </a:lnTo>
                  <a:lnTo>
                    <a:pt x="2509" y="1792"/>
                  </a:lnTo>
                  <a:lnTo>
                    <a:pt x="2526" y="1724"/>
                  </a:lnTo>
                  <a:lnTo>
                    <a:pt x="2479" y="1763"/>
                  </a:lnTo>
                  <a:lnTo>
                    <a:pt x="2456" y="1750"/>
                  </a:lnTo>
                  <a:lnTo>
                    <a:pt x="2458" y="1796"/>
                  </a:lnTo>
                  <a:lnTo>
                    <a:pt x="2478" y="1804"/>
                  </a:lnTo>
                  <a:lnTo>
                    <a:pt x="2482" y="1846"/>
                  </a:lnTo>
                  <a:lnTo>
                    <a:pt x="2446" y="1878"/>
                  </a:lnTo>
                  <a:lnTo>
                    <a:pt x="2425" y="1876"/>
                  </a:lnTo>
                  <a:lnTo>
                    <a:pt x="2419" y="1923"/>
                  </a:lnTo>
                  <a:lnTo>
                    <a:pt x="2163" y="2080"/>
                  </a:lnTo>
                  <a:lnTo>
                    <a:pt x="2166" y="2064"/>
                  </a:lnTo>
                  <a:lnTo>
                    <a:pt x="2284" y="1988"/>
                  </a:lnTo>
                  <a:lnTo>
                    <a:pt x="2192" y="2037"/>
                  </a:lnTo>
                  <a:lnTo>
                    <a:pt x="2198" y="1992"/>
                  </a:lnTo>
                  <a:lnTo>
                    <a:pt x="2173" y="2014"/>
                  </a:lnTo>
                  <a:lnTo>
                    <a:pt x="2147" y="2001"/>
                  </a:lnTo>
                  <a:lnTo>
                    <a:pt x="2137" y="2037"/>
                  </a:lnTo>
                  <a:lnTo>
                    <a:pt x="2096" y="2001"/>
                  </a:lnTo>
                  <a:lnTo>
                    <a:pt x="2099" y="2035"/>
                  </a:lnTo>
                  <a:lnTo>
                    <a:pt x="2147" y="2066"/>
                  </a:lnTo>
                  <a:lnTo>
                    <a:pt x="2092" y="2098"/>
                  </a:lnTo>
                  <a:lnTo>
                    <a:pt x="2067" y="2057"/>
                  </a:lnTo>
                  <a:lnTo>
                    <a:pt x="2048" y="2159"/>
                  </a:lnTo>
                  <a:lnTo>
                    <a:pt x="2024" y="2118"/>
                  </a:lnTo>
                  <a:lnTo>
                    <a:pt x="1975" y="2135"/>
                  </a:lnTo>
                  <a:lnTo>
                    <a:pt x="1965" y="2161"/>
                  </a:lnTo>
                  <a:lnTo>
                    <a:pt x="1989" y="2207"/>
                  </a:lnTo>
                  <a:lnTo>
                    <a:pt x="1898" y="2213"/>
                  </a:lnTo>
                  <a:lnTo>
                    <a:pt x="1931" y="2222"/>
                  </a:lnTo>
                  <a:lnTo>
                    <a:pt x="1933" y="2267"/>
                  </a:lnTo>
                  <a:lnTo>
                    <a:pt x="1952" y="2256"/>
                  </a:lnTo>
                  <a:lnTo>
                    <a:pt x="1942" y="2288"/>
                  </a:lnTo>
                  <a:lnTo>
                    <a:pt x="1901" y="2354"/>
                  </a:lnTo>
                  <a:lnTo>
                    <a:pt x="1904" y="2323"/>
                  </a:lnTo>
                  <a:lnTo>
                    <a:pt x="1877" y="2351"/>
                  </a:lnTo>
                  <a:lnTo>
                    <a:pt x="1841" y="2310"/>
                  </a:lnTo>
                  <a:lnTo>
                    <a:pt x="1848" y="2357"/>
                  </a:lnTo>
                  <a:lnTo>
                    <a:pt x="1917" y="2364"/>
                  </a:lnTo>
                  <a:lnTo>
                    <a:pt x="1890" y="2434"/>
                  </a:lnTo>
                  <a:lnTo>
                    <a:pt x="1912" y="2571"/>
                  </a:lnTo>
                  <a:lnTo>
                    <a:pt x="1973" y="2685"/>
                  </a:lnTo>
                  <a:lnTo>
                    <a:pt x="1893" y="2690"/>
                  </a:lnTo>
                  <a:lnTo>
                    <a:pt x="1816" y="2655"/>
                  </a:lnTo>
                  <a:lnTo>
                    <a:pt x="1750" y="2656"/>
                  </a:lnTo>
                  <a:lnTo>
                    <a:pt x="1653" y="2604"/>
                  </a:lnTo>
                  <a:lnTo>
                    <a:pt x="1540" y="2562"/>
                  </a:lnTo>
                  <a:lnTo>
                    <a:pt x="1528" y="2517"/>
                  </a:lnTo>
                  <a:lnTo>
                    <a:pt x="1504" y="2453"/>
                  </a:lnTo>
                  <a:lnTo>
                    <a:pt x="1467" y="2405"/>
                  </a:lnTo>
                  <a:lnTo>
                    <a:pt x="1471" y="2354"/>
                  </a:lnTo>
                  <a:lnTo>
                    <a:pt x="1450" y="2336"/>
                  </a:lnTo>
                  <a:lnTo>
                    <a:pt x="1451" y="2267"/>
                  </a:lnTo>
                  <a:lnTo>
                    <a:pt x="1385" y="2215"/>
                  </a:lnTo>
                  <a:lnTo>
                    <a:pt x="1313" y="2109"/>
                  </a:lnTo>
                  <a:lnTo>
                    <a:pt x="1194" y="1840"/>
                  </a:lnTo>
                  <a:lnTo>
                    <a:pt x="1103" y="1771"/>
                  </a:lnTo>
                  <a:lnTo>
                    <a:pt x="1073" y="1709"/>
                  </a:lnTo>
                  <a:lnTo>
                    <a:pt x="995" y="1699"/>
                  </a:lnTo>
                  <a:lnTo>
                    <a:pt x="930" y="1692"/>
                  </a:lnTo>
                  <a:lnTo>
                    <a:pt x="873" y="1666"/>
                  </a:lnTo>
                  <a:lnTo>
                    <a:pt x="855" y="1692"/>
                  </a:lnTo>
                  <a:lnTo>
                    <a:pt x="794" y="1692"/>
                  </a:lnTo>
                  <a:lnTo>
                    <a:pt x="740" y="1819"/>
                  </a:lnTo>
                  <a:lnTo>
                    <a:pt x="681" y="1874"/>
                  </a:lnTo>
                  <a:lnTo>
                    <a:pt x="647" y="1870"/>
                  </a:lnTo>
                  <a:lnTo>
                    <a:pt x="541" y="1790"/>
                  </a:lnTo>
                  <a:lnTo>
                    <a:pt x="495" y="1777"/>
                  </a:lnTo>
                  <a:lnTo>
                    <a:pt x="394" y="1685"/>
                  </a:lnTo>
                  <a:lnTo>
                    <a:pt x="367" y="1612"/>
                  </a:lnTo>
                  <a:lnTo>
                    <a:pt x="368" y="1537"/>
                  </a:lnTo>
                  <a:lnTo>
                    <a:pt x="319" y="1431"/>
                  </a:lnTo>
                  <a:lnTo>
                    <a:pt x="235" y="1362"/>
                  </a:lnTo>
                  <a:lnTo>
                    <a:pt x="121" y="1217"/>
                  </a:lnTo>
                  <a:lnTo>
                    <a:pt x="77" y="1192"/>
                  </a:lnTo>
                  <a:lnTo>
                    <a:pt x="47" y="1116"/>
                  </a:lnTo>
                  <a:lnTo>
                    <a:pt x="16" y="1103"/>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4" name="Freeform 67">
              <a:extLst>
                <a:ext uri="{FF2B5EF4-FFF2-40B4-BE49-F238E27FC236}">
                  <a16:creationId xmlns:a16="http://schemas.microsoft.com/office/drawing/2014/main" id="{38F86932-D265-4BD1-B8F1-DBED26897176}"/>
                </a:ext>
              </a:extLst>
            </p:cNvPr>
            <p:cNvSpPr>
              <a:spLocks/>
            </p:cNvSpPr>
            <p:nvPr/>
          </p:nvSpPr>
          <p:spPr bwMode="gray">
            <a:xfrm>
              <a:off x="5537741" y="3421723"/>
              <a:ext cx="840665" cy="1017797"/>
            </a:xfrm>
            <a:custGeom>
              <a:avLst/>
              <a:gdLst>
                <a:gd name="T0" fmla="*/ 0 w 1119"/>
                <a:gd name="T1" fmla="*/ 1238 h 1406"/>
                <a:gd name="T2" fmla="*/ 244 w 1119"/>
                <a:gd name="T3" fmla="*/ 0 h 1406"/>
                <a:gd name="T4" fmla="*/ 790 w 1119"/>
                <a:gd name="T5" fmla="*/ 100 h 1406"/>
                <a:gd name="T6" fmla="*/ 748 w 1119"/>
                <a:gd name="T7" fmla="*/ 349 h 1406"/>
                <a:gd name="T8" fmla="*/ 1119 w 1119"/>
                <a:gd name="T9" fmla="*/ 406 h 1406"/>
                <a:gd name="T10" fmla="*/ 979 w 1119"/>
                <a:gd name="T11" fmla="*/ 1406 h 1406"/>
                <a:gd name="T12" fmla="*/ 0 w 1119"/>
                <a:gd name="T13" fmla="*/ 1238 h 1406"/>
              </a:gdLst>
              <a:ahLst/>
              <a:cxnLst>
                <a:cxn ang="0">
                  <a:pos x="T0" y="T1"/>
                </a:cxn>
                <a:cxn ang="0">
                  <a:pos x="T2" y="T3"/>
                </a:cxn>
                <a:cxn ang="0">
                  <a:pos x="T4" y="T5"/>
                </a:cxn>
                <a:cxn ang="0">
                  <a:pos x="T6" y="T7"/>
                </a:cxn>
                <a:cxn ang="0">
                  <a:pos x="T8" y="T9"/>
                </a:cxn>
                <a:cxn ang="0">
                  <a:pos x="T10" y="T11"/>
                </a:cxn>
                <a:cxn ang="0">
                  <a:pos x="T12" y="T13"/>
                </a:cxn>
              </a:cxnLst>
              <a:rect l="0" t="0" r="r" b="b"/>
              <a:pathLst>
                <a:path w="1119" h="1406">
                  <a:moveTo>
                    <a:pt x="0" y="1238"/>
                  </a:moveTo>
                  <a:lnTo>
                    <a:pt x="244" y="0"/>
                  </a:lnTo>
                  <a:lnTo>
                    <a:pt x="790" y="100"/>
                  </a:lnTo>
                  <a:lnTo>
                    <a:pt x="748" y="349"/>
                  </a:lnTo>
                  <a:lnTo>
                    <a:pt x="1119" y="406"/>
                  </a:lnTo>
                  <a:lnTo>
                    <a:pt x="979" y="1406"/>
                  </a:lnTo>
                  <a:lnTo>
                    <a:pt x="0" y="1238"/>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55" name="Freeform 68">
              <a:extLst>
                <a:ext uri="{FF2B5EF4-FFF2-40B4-BE49-F238E27FC236}">
                  <a16:creationId xmlns:a16="http://schemas.microsoft.com/office/drawing/2014/main" id="{00E21C7C-DD07-4E83-BD7A-254F265A1E94}"/>
                </a:ext>
              </a:extLst>
            </p:cNvPr>
            <p:cNvSpPr>
              <a:spLocks/>
            </p:cNvSpPr>
            <p:nvPr/>
          </p:nvSpPr>
          <p:spPr bwMode="gray">
            <a:xfrm>
              <a:off x="11198717" y="2729679"/>
              <a:ext cx="238689" cy="456054"/>
            </a:xfrm>
            <a:custGeom>
              <a:avLst/>
              <a:gdLst>
                <a:gd name="T0" fmla="*/ 0 w 318"/>
                <a:gd name="T1" fmla="*/ 79 h 630"/>
                <a:gd name="T2" fmla="*/ 49 w 318"/>
                <a:gd name="T3" fmla="*/ 257 h 630"/>
                <a:gd name="T4" fmla="*/ 64 w 318"/>
                <a:gd name="T5" fmla="*/ 373 h 630"/>
                <a:gd name="T6" fmla="*/ 115 w 318"/>
                <a:gd name="T7" fmla="*/ 489 h 630"/>
                <a:gd name="T8" fmla="*/ 145 w 318"/>
                <a:gd name="T9" fmla="*/ 630 h 630"/>
                <a:gd name="T10" fmla="*/ 290 w 318"/>
                <a:gd name="T11" fmla="*/ 599 h 630"/>
                <a:gd name="T12" fmla="*/ 260 w 318"/>
                <a:gd name="T13" fmla="*/ 383 h 630"/>
                <a:gd name="T14" fmla="*/ 278 w 318"/>
                <a:gd name="T15" fmla="*/ 230 h 630"/>
                <a:gd name="T16" fmla="*/ 314 w 318"/>
                <a:gd name="T17" fmla="*/ 159 h 630"/>
                <a:gd name="T18" fmla="*/ 318 w 318"/>
                <a:gd name="T19" fmla="*/ 0 h 630"/>
                <a:gd name="T20" fmla="*/ 0 w 318"/>
                <a:gd name="T21" fmla="*/ 79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630">
                  <a:moveTo>
                    <a:pt x="0" y="79"/>
                  </a:moveTo>
                  <a:lnTo>
                    <a:pt x="49" y="257"/>
                  </a:lnTo>
                  <a:lnTo>
                    <a:pt x="64" y="373"/>
                  </a:lnTo>
                  <a:lnTo>
                    <a:pt x="115" y="489"/>
                  </a:lnTo>
                  <a:lnTo>
                    <a:pt x="145" y="630"/>
                  </a:lnTo>
                  <a:lnTo>
                    <a:pt x="290" y="599"/>
                  </a:lnTo>
                  <a:lnTo>
                    <a:pt x="260" y="383"/>
                  </a:lnTo>
                  <a:lnTo>
                    <a:pt x="278" y="230"/>
                  </a:lnTo>
                  <a:lnTo>
                    <a:pt x="314" y="159"/>
                  </a:lnTo>
                  <a:lnTo>
                    <a:pt x="318" y="0"/>
                  </a:lnTo>
                  <a:lnTo>
                    <a:pt x="0" y="7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6" name="Freeform 69">
              <a:extLst>
                <a:ext uri="{FF2B5EF4-FFF2-40B4-BE49-F238E27FC236}">
                  <a16:creationId xmlns:a16="http://schemas.microsoft.com/office/drawing/2014/main" id="{742AB1A4-C8B5-43CE-BFFF-ECBC4839433D}"/>
                </a:ext>
              </a:extLst>
            </p:cNvPr>
            <p:cNvSpPr>
              <a:spLocks/>
            </p:cNvSpPr>
            <p:nvPr/>
          </p:nvSpPr>
          <p:spPr bwMode="gray">
            <a:xfrm>
              <a:off x="10050309" y="3912525"/>
              <a:ext cx="1151411" cy="631237"/>
            </a:xfrm>
            <a:custGeom>
              <a:avLst/>
              <a:gdLst>
                <a:gd name="T0" fmla="*/ 143 w 1534"/>
                <a:gd name="T1" fmla="*/ 776 h 871"/>
                <a:gd name="T2" fmla="*/ 196 w 1534"/>
                <a:gd name="T3" fmla="*/ 692 h 871"/>
                <a:gd name="T4" fmla="*/ 299 w 1534"/>
                <a:gd name="T5" fmla="*/ 592 h 871"/>
                <a:gd name="T6" fmla="*/ 424 w 1534"/>
                <a:gd name="T7" fmla="*/ 625 h 871"/>
                <a:gd name="T8" fmla="*/ 496 w 1534"/>
                <a:gd name="T9" fmla="*/ 625 h 871"/>
                <a:gd name="T10" fmla="*/ 598 w 1534"/>
                <a:gd name="T11" fmla="*/ 575 h 871"/>
                <a:gd name="T12" fmla="*/ 618 w 1534"/>
                <a:gd name="T13" fmla="*/ 507 h 871"/>
                <a:gd name="T14" fmla="*/ 707 w 1534"/>
                <a:gd name="T15" fmla="*/ 259 h 871"/>
                <a:gd name="T16" fmla="*/ 811 w 1534"/>
                <a:gd name="T17" fmla="*/ 196 h 871"/>
                <a:gd name="T18" fmla="*/ 899 w 1534"/>
                <a:gd name="T19" fmla="*/ 98 h 871"/>
                <a:gd name="T20" fmla="*/ 1023 w 1534"/>
                <a:gd name="T21" fmla="*/ 61 h 871"/>
                <a:gd name="T22" fmla="*/ 1093 w 1534"/>
                <a:gd name="T23" fmla="*/ 26 h 871"/>
                <a:gd name="T24" fmla="*/ 1169 w 1534"/>
                <a:gd name="T25" fmla="*/ 85 h 871"/>
                <a:gd name="T26" fmla="*/ 1189 w 1534"/>
                <a:gd name="T27" fmla="*/ 144 h 871"/>
                <a:gd name="T28" fmla="*/ 1169 w 1534"/>
                <a:gd name="T29" fmla="*/ 239 h 871"/>
                <a:gd name="T30" fmla="*/ 1224 w 1534"/>
                <a:gd name="T31" fmla="*/ 246 h 871"/>
                <a:gd name="T32" fmla="*/ 1306 w 1534"/>
                <a:gd name="T33" fmla="*/ 268 h 871"/>
                <a:gd name="T34" fmla="*/ 1390 w 1534"/>
                <a:gd name="T35" fmla="*/ 308 h 871"/>
                <a:gd name="T36" fmla="*/ 1379 w 1534"/>
                <a:gd name="T37" fmla="*/ 364 h 871"/>
                <a:gd name="T38" fmla="*/ 1360 w 1534"/>
                <a:gd name="T39" fmla="*/ 373 h 871"/>
                <a:gd name="T40" fmla="*/ 1250 w 1534"/>
                <a:gd name="T41" fmla="*/ 305 h 871"/>
                <a:gd name="T42" fmla="*/ 1396 w 1534"/>
                <a:gd name="T43" fmla="*/ 396 h 871"/>
                <a:gd name="T44" fmla="*/ 1416 w 1534"/>
                <a:gd name="T45" fmla="*/ 435 h 871"/>
                <a:gd name="T46" fmla="*/ 1397 w 1534"/>
                <a:gd name="T47" fmla="*/ 437 h 871"/>
                <a:gd name="T48" fmla="*/ 1383 w 1534"/>
                <a:gd name="T49" fmla="*/ 456 h 871"/>
                <a:gd name="T50" fmla="*/ 1377 w 1534"/>
                <a:gd name="T51" fmla="*/ 478 h 871"/>
                <a:gd name="T52" fmla="*/ 1303 w 1534"/>
                <a:gd name="T53" fmla="*/ 423 h 871"/>
                <a:gd name="T54" fmla="*/ 1368 w 1534"/>
                <a:gd name="T55" fmla="*/ 485 h 871"/>
                <a:gd name="T56" fmla="*/ 1413 w 1534"/>
                <a:gd name="T57" fmla="*/ 497 h 871"/>
                <a:gd name="T58" fmla="*/ 1424 w 1534"/>
                <a:gd name="T59" fmla="*/ 510 h 871"/>
                <a:gd name="T60" fmla="*/ 1406 w 1534"/>
                <a:gd name="T61" fmla="*/ 540 h 871"/>
                <a:gd name="T62" fmla="*/ 1357 w 1534"/>
                <a:gd name="T63" fmla="*/ 503 h 871"/>
                <a:gd name="T64" fmla="*/ 1296 w 1534"/>
                <a:gd name="T65" fmla="*/ 481 h 871"/>
                <a:gd name="T66" fmla="*/ 1346 w 1534"/>
                <a:gd name="T67" fmla="*/ 517 h 871"/>
                <a:gd name="T68" fmla="*/ 1409 w 1534"/>
                <a:gd name="T69" fmla="*/ 562 h 871"/>
                <a:gd name="T70" fmla="*/ 1430 w 1534"/>
                <a:gd name="T71" fmla="*/ 542 h 871"/>
                <a:gd name="T72" fmla="*/ 1490 w 1534"/>
                <a:gd name="T73" fmla="*/ 545 h 871"/>
                <a:gd name="T74" fmla="*/ 1506 w 1534"/>
                <a:gd name="T75" fmla="*/ 612 h 871"/>
                <a:gd name="T76" fmla="*/ 895 w 1534"/>
                <a:gd name="T77" fmla="*/ 752 h 871"/>
                <a:gd name="T78" fmla="*/ 0 w 1534"/>
                <a:gd name="T79" fmla="*/ 871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34" h="871">
                  <a:moveTo>
                    <a:pt x="0" y="871"/>
                  </a:moveTo>
                  <a:lnTo>
                    <a:pt x="143" y="776"/>
                  </a:lnTo>
                  <a:lnTo>
                    <a:pt x="144" y="755"/>
                  </a:lnTo>
                  <a:lnTo>
                    <a:pt x="196" y="692"/>
                  </a:lnTo>
                  <a:lnTo>
                    <a:pt x="244" y="658"/>
                  </a:lnTo>
                  <a:lnTo>
                    <a:pt x="299" y="592"/>
                  </a:lnTo>
                  <a:lnTo>
                    <a:pt x="355" y="658"/>
                  </a:lnTo>
                  <a:lnTo>
                    <a:pt x="424" y="625"/>
                  </a:lnTo>
                  <a:lnTo>
                    <a:pt x="453" y="645"/>
                  </a:lnTo>
                  <a:lnTo>
                    <a:pt x="496" y="625"/>
                  </a:lnTo>
                  <a:lnTo>
                    <a:pt x="522" y="588"/>
                  </a:lnTo>
                  <a:lnTo>
                    <a:pt x="598" y="575"/>
                  </a:lnTo>
                  <a:lnTo>
                    <a:pt x="638" y="521"/>
                  </a:lnTo>
                  <a:lnTo>
                    <a:pt x="618" y="507"/>
                  </a:lnTo>
                  <a:lnTo>
                    <a:pt x="690" y="343"/>
                  </a:lnTo>
                  <a:lnTo>
                    <a:pt x="707" y="259"/>
                  </a:lnTo>
                  <a:lnTo>
                    <a:pt x="776" y="292"/>
                  </a:lnTo>
                  <a:lnTo>
                    <a:pt x="811" y="196"/>
                  </a:lnTo>
                  <a:lnTo>
                    <a:pt x="847" y="190"/>
                  </a:lnTo>
                  <a:lnTo>
                    <a:pt x="899" y="98"/>
                  </a:lnTo>
                  <a:lnTo>
                    <a:pt x="915" y="0"/>
                  </a:lnTo>
                  <a:lnTo>
                    <a:pt x="1023" y="61"/>
                  </a:lnTo>
                  <a:lnTo>
                    <a:pt x="1041" y="11"/>
                  </a:lnTo>
                  <a:lnTo>
                    <a:pt x="1093" y="26"/>
                  </a:lnTo>
                  <a:lnTo>
                    <a:pt x="1123" y="64"/>
                  </a:lnTo>
                  <a:lnTo>
                    <a:pt x="1169" y="85"/>
                  </a:lnTo>
                  <a:lnTo>
                    <a:pt x="1190" y="116"/>
                  </a:lnTo>
                  <a:lnTo>
                    <a:pt x="1189" y="144"/>
                  </a:lnTo>
                  <a:lnTo>
                    <a:pt x="1156" y="201"/>
                  </a:lnTo>
                  <a:lnTo>
                    <a:pt x="1169" y="239"/>
                  </a:lnTo>
                  <a:lnTo>
                    <a:pt x="1208" y="222"/>
                  </a:lnTo>
                  <a:lnTo>
                    <a:pt x="1224" y="246"/>
                  </a:lnTo>
                  <a:lnTo>
                    <a:pt x="1238" y="262"/>
                  </a:lnTo>
                  <a:lnTo>
                    <a:pt x="1306" y="268"/>
                  </a:lnTo>
                  <a:lnTo>
                    <a:pt x="1326" y="291"/>
                  </a:lnTo>
                  <a:lnTo>
                    <a:pt x="1390" y="308"/>
                  </a:lnTo>
                  <a:lnTo>
                    <a:pt x="1374" y="325"/>
                  </a:lnTo>
                  <a:lnTo>
                    <a:pt x="1379" y="364"/>
                  </a:lnTo>
                  <a:lnTo>
                    <a:pt x="1384" y="380"/>
                  </a:lnTo>
                  <a:lnTo>
                    <a:pt x="1360" y="373"/>
                  </a:lnTo>
                  <a:lnTo>
                    <a:pt x="1319" y="351"/>
                  </a:lnTo>
                  <a:lnTo>
                    <a:pt x="1250" y="305"/>
                  </a:lnTo>
                  <a:lnTo>
                    <a:pt x="1345" y="393"/>
                  </a:lnTo>
                  <a:lnTo>
                    <a:pt x="1396" y="396"/>
                  </a:lnTo>
                  <a:lnTo>
                    <a:pt x="1367" y="411"/>
                  </a:lnTo>
                  <a:lnTo>
                    <a:pt x="1416" y="435"/>
                  </a:lnTo>
                  <a:lnTo>
                    <a:pt x="1415" y="455"/>
                  </a:lnTo>
                  <a:lnTo>
                    <a:pt x="1397" y="437"/>
                  </a:lnTo>
                  <a:lnTo>
                    <a:pt x="1377" y="438"/>
                  </a:lnTo>
                  <a:lnTo>
                    <a:pt x="1383" y="456"/>
                  </a:lnTo>
                  <a:lnTo>
                    <a:pt x="1397" y="468"/>
                  </a:lnTo>
                  <a:lnTo>
                    <a:pt x="1377" y="478"/>
                  </a:lnTo>
                  <a:lnTo>
                    <a:pt x="1325" y="441"/>
                  </a:lnTo>
                  <a:lnTo>
                    <a:pt x="1303" y="423"/>
                  </a:lnTo>
                  <a:lnTo>
                    <a:pt x="1316" y="448"/>
                  </a:lnTo>
                  <a:lnTo>
                    <a:pt x="1368" y="485"/>
                  </a:lnTo>
                  <a:lnTo>
                    <a:pt x="1390" y="488"/>
                  </a:lnTo>
                  <a:lnTo>
                    <a:pt x="1413" y="497"/>
                  </a:lnTo>
                  <a:lnTo>
                    <a:pt x="1411" y="510"/>
                  </a:lnTo>
                  <a:lnTo>
                    <a:pt x="1424" y="510"/>
                  </a:lnTo>
                  <a:lnTo>
                    <a:pt x="1428" y="522"/>
                  </a:lnTo>
                  <a:lnTo>
                    <a:pt x="1406" y="540"/>
                  </a:lnTo>
                  <a:lnTo>
                    <a:pt x="1366" y="522"/>
                  </a:lnTo>
                  <a:lnTo>
                    <a:pt x="1357" y="503"/>
                  </a:lnTo>
                  <a:lnTo>
                    <a:pt x="1306" y="497"/>
                  </a:lnTo>
                  <a:lnTo>
                    <a:pt x="1296" y="481"/>
                  </a:lnTo>
                  <a:lnTo>
                    <a:pt x="1280" y="502"/>
                  </a:lnTo>
                  <a:lnTo>
                    <a:pt x="1346" y="517"/>
                  </a:lnTo>
                  <a:lnTo>
                    <a:pt x="1351" y="536"/>
                  </a:lnTo>
                  <a:lnTo>
                    <a:pt x="1409" y="562"/>
                  </a:lnTo>
                  <a:lnTo>
                    <a:pt x="1425" y="562"/>
                  </a:lnTo>
                  <a:lnTo>
                    <a:pt x="1430" y="542"/>
                  </a:lnTo>
                  <a:lnTo>
                    <a:pt x="1452" y="548"/>
                  </a:lnTo>
                  <a:lnTo>
                    <a:pt x="1490" y="545"/>
                  </a:lnTo>
                  <a:lnTo>
                    <a:pt x="1534" y="625"/>
                  </a:lnTo>
                  <a:lnTo>
                    <a:pt x="1506" y="612"/>
                  </a:lnTo>
                  <a:lnTo>
                    <a:pt x="1498" y="636"/>
                  </a:lnTo>
                  <a:lnTo>
                    <a:pt x="895" y="752"/>
                  </a:lnTo>
                  <a:lnTo>
                    <a:pt x="396" y="817"/>
                  </a:lnTo>
                  <a:lnTo>
                    <a:pt x="0" y="87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7" name="Freeform 70">
              <a:extLst>
                <a:ext uri="{FF2B5EF4-FFF2-40B4-BE49-F238E27FC236}">
                  <a16:creationId xmlns:a16="http://schemas.microsoft.com/office/drawing/2014/main" id="{A97C7044-4E97-45C2-A3D9-134A03418566}"/>
                </a:ext>
              </a:extLst>
            </p:cNvPr>
            <p:cNvSpPr>
              <a:spLocks/>
            </p:cNvSpPr>
            <p:nvPr/>
          </p:nvSpPr>
          <p:spPr bwMode="gray">
            <a:xfrm>
              <a:off x="11150679" y="4089155"/>
              <a:ext cx="64551" cy="178078"/>
            </a:xfrm>
            <a:custGeom>
              <a:avLst/>
              <a:gdLst>
                <a:gd name="T0" fmla="*/ 1 w 86"/>
                <a:gd name="T1" fmla="*/ 139 h 247"/>
                <a:gd name="T2" fmla="*/ 0 w 86"/>
                <a:gd name="T3" fmla="*/ 216 h 247"/>
                <a:gd name="T4" fmla="*/ 18 w 86"/>
                <a:gd name="T5" fmla="*/ 247 h 247"/>
                <a:gd name="T6" fmla="*/ 33 w 86"/>
                <a:gd name="T7" fmla="*/ 156 h 247"/>
                <a:gd name="T8" fmla="*/ 61 w 86"/>
                <a:gd name="T9" fmla="*/ 118 h 247"/>
                <a:gd name="T10" fmla="*/ 86 w 86"/>
                <a:gd name="T11" fmla="*/ 0 h 247"/>
                <a:gd name="T12" fmla="*/ 36 w 86"/>
                <a:gd name="T13" fmla="*/ 27 h 247"/>
                <a:gd name="T14" fmla="*/ 1 w 86"/>
                <a:gd name="T15" fmla="*/ 139 h 2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247">
                  <a:moveTo>
                    <a:pt x="1" y="139"/>
                  </a:moveTo>
                  <a:lnTo>
                    <a:pt x="0" y="216"/>
                  </a:lnTo>
                  <a:lnTo>
                    <a:pt x="18" y="247"/>
                  </a:lnTo>
                  <a:lnTo>
                    <a:pt x="33" y="156"/>
                  </a:lnTo>
                  <a:lnTo>
                    <a:pt x="61" y="118"/>
                  </a:lnTo>
                  <a:lnTo>
                    <a:pt x="86" y="0"/>
                  </a:lnTo>
                  <a:lnTo>
                    <a:pt x="36" y="27"/>
                  </a:lnTo>
                  <a:lnTo>
                    <a:pt x="1" y="139"/>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58" name="Freeform 71">
              <a:extLst>
                <a:ext uri="{FF2B5EF4-FFF2-40B4-BE49-F238E27FC236}">
                  <a16:creationId xmlns:a16="http://schemas.microsoft.com/office/drawing/2014/main" id="{A917C533-A709-4834-9841-5566C57FDD42}"/>
                </a:ext>
              </a:extLst>
            </p:cNvPr>
            <p:cNvSpPr>
              <a:spLocks/>
            </p:cNvSpPr>
            <p:nvPr/>
          </p:nvSpPr>
          <p:spPr bwMode="gray">
            <a:xfrm>
              <a:off x="4616012" y="1933394"/>
              <a:ext cx="995287" cy="700731"/>
            </a:xfrm>
            <a:custGeom>
              <a:avLst/>
              <a:gdLst>
                <a:gd name="T0" fmla="*/ 46 w 1325"/>
                <a:gd name="T1" fmla="*/ 266 h 966"/>
                <a:gd name="T2" fmla="*/ 39 w 1325"/>
                <a:gd name="T3" fmla="*/ 412 h 966"/>
                <a:gd name="T4" fmla="*/ 56 w 1325"/>
                <a:gd name="T5" fmla="*/ 430 h 966"/>
                <a:gd name="T6" fmla="*/ 30 w 1325"/>
                <a:gd name="T7" fmla="*/ 476 h 966"/>
                <a:gd name="T8" fmla="*/ 41 w 1325"/>
                <a:gd name="T9" fmla="*/ 501 h 966"/>
                <a:gd name="T10" fmla="*/ 16 w 1325"/>
                <a:gd name="T11" fmla="*/ 561 h 966"/>
                <a:gd name="T12" fmla="*/ 0 w 1325"/>
                <a:gd name="T13" fmla="*/ 571 h 966"/>
                <a:gd name="T14" fmla="*/ 98 w 1325"/>
                <a:gd name="T15" fmla="*/ 646 h 966"/>
                <a:gd name="T16" fmla="*/ 165 w 1325"/>
                <a:gd name="T17" fmla="*/ 779 h 966"/>
                <a:gd name="T18" fmla="*/ 477 w 1325"/>
                <a:gd name="T19" fmla="*/ 885 h 966"/>
                <a:gd name="T20" fmla="*/ 1174 w 1325"/>
                <a:gd name="T21" fmla="*/ 966 h 966"/>
                <a:gd name="T22" fmla="*/ 408 w 1325"/>
                <a:gd name="T23" fmla="*/ 0 h 966"/>
                <a:gd name="T24" fmla="*/ 394 w 1325"/>
                <a:gd name="T25" fmla="*/ 24 h 966"/>
                <a:gd name="T26" fmla="*/ 404 w 1325"/>
                <a:gd name="T27" fmla="*/ 66 h 966"/>
                <a:gd name="T28" fmla="*/ 425 w 1325"/>
                <a:gd name="T29" fmla="*/ 96 h 966"/>
                <a:gd name="T30" fmla="*/ 391 w 1325"/>
                <a:gd name="T31" fmla="*/ 120 h 966"/>
                <a:gd name="T32" fmla="*/ 399 w 1325"/>
                <a:gd name="T33" fmla="*/ 144 h 966"/>
                <a:gd name="T34" fmla="*/ 417 w 1325"/>
                <a:gd name="T35" fmla="*/ 249 h 966"/>
                <a:gd name="T36" fmla="*/ 410 w 1325"/>
                <a:gd name="T37" fmla="*/ 267 h 966"/>
                <a:gd name="T38" fmla="*/ 375 w 1325"/>
                <a:gd name="T39" fmla="*/ 330 h 966"/>
                <a:gd name="T40" fmla="*/ 365 w 1325"/>
                <a:gd name="T41" fmla="*/ 351 h 966"/>
                <a:gd name="T42" fmla="*/ 342 w 1325"/>
                <a:gd name="T43" fmla="*/ 430 h 966"/>
                <a:gd name="T44" fmla="*/ 287 w 1325"/>
                <a:gd name="T45" fmla="*/ 455 h 966"/>
                <a:gd name="T46" fmla="*/ 263 w 1325"/>
                <a:gd name="T47" fmla="*/ 444 h 966"/>
                <a:gd name="T48" fmla="*/ 243 w 1325"/>
                <a:gd name="T49" fmla="*/ 458 h 966"/>
                <a:gd name="T50" fmla="*/ 248 w 1325"/>
                <a:gd name="T51" fmla="*/ 429 h 966"/>
                <a:gd name="T52" fmla="*/ 227 w 1325"/>
                <a:gd name="T53" fmla="*/ 413 h 966"/>
                <a:gd name="T54" fmla="*/ 260 w 1325"/>
                <a:gd name="T55" fmla="*/ 397 h 966"/>
                <a:gd name="T56" fmla="*/ 279 w 1325"/>
                <a:gd name="T57" fmla="*/ 431 h 966"/>
                <a:gd name="T58" fmla="*/ 302 w 1325"/>
                <a:gd name="T59" fmla="*/ 409 h 966"/>
                <a:gd name="T60" fmla="*/ 329 w 1325"/>
                <a:gd name="T61" fmla="*/ 389 h 966"/>
                <a:gd name="T62" fmla="*/ 316 w 1325"/>
                <a:gd name="T63" fmla="*/ 350 h 966"/>
                <a:gd name="T64" fmla="*/ 334 w 1325"/>
                <a:gd name="T65" fmla="*/ 305 h 966"/>
                <a:gd name="T66" fmla="*/ 356 w 1325"/>
                <a:gd name="T67" fmla="*/ 255 h 966"/>
                <a:gd name="T68" fmla="*/ 326 w 1325"/>
                <a:gd name="T69" fmla="*/ 295 h 966"/>
                <a:gd name="T70" fmla="*/ 263 w 1325"/>
                <a:gd name="T71" fmla="*/ 338 h 966"/>
                <a:gd name="T72" fmla="*/ 244 w 1325"/>
                <a:gd name="T73" fmla="*/ 377 h 966"/>
                <a:gd name="T74" fmla="*/ 289 w 1325"/>
                <a:gd name="T75" fmla="*/ 304 h 966"/>
                <a:gd name="T76" fmla="*/ 339 w 1325"/>
                <a:gd name="T77" fmla="*/ 273 h 966"/>
                <a:gd name="T78" fmla="*/ 345 w 1325"/>
                <a:gd name="T79" fmla="*/ 232 h 966"/>
                <a:gd name="T80" fmla="*/ 332 w 1325"/>
                <a:gd name="T81" fmla="*/ 202 h 966"/>
                <a:gd name="T82" fmla="*/ 317 w 1325"/>
                <a:gd name="T83" fmla="*/ 208 h 966"/>
                <a:gd name="T84" fmla="*/ 284 w 1325"/>
                <a:gd name="T85" fmla="*/ 181 h 966"/>
                <a:gd name="T86" fmla="*/ 55 w 1325"/>
                <a:gd name="T87" fmla="*/ 47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5" h="966">
                  <a:moveTo>
                    <a:pt x="30" y="167"/>
                  </a:moveTo>
                  <a:lnTo>
                    <a:pt x="49" y="210"/>
                  </a:lnTo>
                  <a:lnTo>
                    <a:pt x="46" y="266"/>
                  </a:lnTo>
                  <a:lnTo>
                    <a:pt x="41" y="318"/>
                  </a:lnTo>
                  <a:lnTo>
                    <a:pt x="48" y="339"/>
                  </a:lnTo>
                  <a:lnTo>
                    <a:pt x="39" y="412"/>
                  </a:lnTo>
                  <a:lnTo>
                    <a:pt x="61" y="397"/>
                  </a:lnTo>
                  <a:lnTo>
                    <a:pt x="92" y="426"/>
                  </a:lnTo>
                  <a:lnTo>
                    <a:pt x="56" y="430"/>
                  </a:lnTo>
                  <a:lnTo>
                    <a:pt x="36" y="428"/>
                  </a:lnTo>
                  <a:lnTo>
                    <a:pt x="33" y="457"/>
                  </a:lnTo>
                  <a:lnTo>
                    <a:pt x="30" y="476"/>
                  </a:lnTo>
                  <a:lnTo>
                    <a:pt x="62" y="476"/>
                  </a:lnTo>
                  <a:lnTo>
                    <a:pt x="67" y="489"/>
                  </a:lnTo>
                  <a:lnTo>
                    <a:pt x="41" y="501"/>
                  </a:lnTo>
                  <a:lnTo>
                    <a:pt x="46" y="529"/>
                  </a:lnTo>
                  <a:lnTo>
                    <a:pt x="28" y="562"/>
                  </a:lnTo>
                  <a:lnTo>
                    <a:pt x="16" y="561"/>
                  </a:lnTo>
                  <a:lnTo>
                    <a:pt x="29" y="513"/>
                  </a:lnTo>
                  <a:lnTo>
                    <a:pt x="22" y="499"/>
                  </a:lnTo>
                  <a:lnTo>
                    <a:pt x="0" y="571"/>
                  </a:lnTo>
                  <a:lnTo>
                    <a:pt x="36" y="595"/>
                  </a:lnTo>
                  <a:lnTo>
                    <a:pt x="93" y="621"/>
                  </a:lnTo>
                  <a:lnTo>
                    <a:pt x="98" y="646"/>
                  </a:lnTo>
                  <a:lnTo>
                    <a:pt x="124" y="650"/>
                  </a:lnTo>
                  <a:lnTo>
                    <a:pt x="173" y="747"/>
                  </a:lnTo>
                  <a:lnTo>
                    <a:pt x="165" y="779"/>
                  </a:lnTo>
                  <a:lnTo>
                    <a:pt x="242" y="845"/>
                  </a:lnTo>
                  <a:lnTo>
                    <a:pt x="377" y="840"/>
                  </a:lnTo>
                  <a:lnTo>
                    <a:pt x="477" y="885"/>
                  </a:lnTo>
                  <a:lnTo>
                    <a:pt x="525" y="875"/>
                  </a:lnTo>
                  <a:lnTo>
                    <a:pt x="828" y="885"/>
                  </a:lnTo>
                  <a:lnTo>
                    <a:pt x="1174" y="966"/>
                  </a:lnTo>
                  <a:lnTo>
                    <a:pt x="1181" y="860"/>
                  </a:lnTo>
                  <a:lnTo>
                    <a:pt x="1325" y="240"/>
                  </a:lnTo>
                  <a:lnTo>
                    <a:pt x="408" y="0"/>
                  </a:lnTo>
                  <a:lnTo>
                    <a:pt x="398" y="5"/>
                  </a:lnTo>
                  <a:lnTo>
                    <a:pt x="404" y="18"/>
                  </a:lnTo>
                  <a:lnTo>
                    <a:pt x="394" y="24"/>
                  </a:lnTo>
                  <a:lnTo>
                    <a:pt x="404" y="37"/>
                  </a:lnTo>
                  <a:lnTo>
                    <a:pt x="400" y="51"/>
                  </a:lnTo>
                  <a:lnTo>
                    <a:pt x="404" y="66"/>
                  </a:lnTo>
                  <a:lnTo>
                    <a:pt x="417" y="61"/>
                  </a:lnTo>
                  <a:lnTo>
                    <a:pt x="432" y="68"/>
                  </a:lnTo>
                  <a:lnTo>
                    <a:pt x="425" y="96"/>
                  </a:lnTo>
                  <a:lnTo>
                    <a:pt x="430" y="107"/>
                  </a:lnTo>
                  <a:lnTo>
                    <a:pt x="412" y="143"/>
                  </a:lnTo>
                  <a:lnTo>
                    <a:pt x="391" y="120"/>
                  </a:lnTo>
                  <a:lnTo>
                    <a:pt x="382" y="124"/>
                  </a:lnTo>
                  <a:lnTo>
                    <a:pt x="382" y="141"/>
                  </a:lnTo>
                  <a:lnTo>
                    <a:pt x="399" y="144"/>
                  </a:lnTo>
                  <a:lnTo>
                    <a:pt x="418" y="183"/>
                  </a:lnTo>
                  <a:lnTo>
                    <a:pt x="410" y="233"/>
                  </a:lnTo>
                  <a:lnTo>
                    <a:pt x="417" y="249"/>
                  </a:lnTo>
                  <a:lnTo>
                    <a:pt x="429" y="253"/>
                  </a:lnTo>
                  <a:lnTo>
                    <a:pt x="421" y="262"/>
                  </a:lnTo>
                  <a:lnTo>
                    <a:pt x="410" y="267"/>
                  </a:lnTo>
                  <a:lnTo>
                    <a:pt x="382" y="299"/>
                  </a:lnTo>
                  <a:lnTo>
                    <a:pt x="382" y="310"/>
                  </a:lnTo>
                  <a:lnTo>
                    <a:pt x="375" y="330"/>
                  </a:lnTo>
                  <a:lnTo>
                    <a:pt x="368" y="332"/>
                  </a:lnTo>
                  <a:lnTo>
                    <a:pt x="377" y="347"/>
                  </a:lnTo>
                  <a:lnTo>
                    <a:pt x="365" y="351"/>
                  </a:lnTo>
                  <a:lnTo>
                    <a:pt x="365" y="408"/>
                  </a:lnTo>
                  <a:lnTo>
                    <a:pt x="342" y="415"/>
                  </a:lnTo>
                  <a:lnTo>
                    <a:pt x="342" y="430"/>
                  </a:lnTo>
                  <a:lnTo>
                    <a:pt x="326" y="411"/>
                  </a:lnTo>
                  <a:lnTo>
                    <a:pt x="323" y="422"/>
                  </a:lnTo>
                  <a:lnTo>
                    <a:pt x="287" y="455"/>
                  </a:lnTo>
                  <a:lnTo>
                    <a:pt x="274" y="450"/>
                  </a:lnTo>
                  <a:lnTo>
                    <a:pt x="268" y="434"/>
                  </a:lnTo>
                  <a:lnTo>
                    <a:pt x="263" y="444"/>
                  </a:lnTo>
                  <a:lnTo>
                    <a:pt x="255" y="436"/>
                  </a:lnTo>
                  <a:lnTo>
                    <a:pt x="248" y="461"/>
                  </a:lnTo>
                  <a:lnTo>
                    <a:pt x="243" y="458"/>
                  </a:lnTo>
                  <a:lnTo>
                    <a:pt x="245" y="441"/>
                  </a:lnTo>
                  <a:lnTo>
                    <a:pt x="232" y="443"/>
                  </a:lnTo>
                  <a:lnTo>
                    <a:pt x="248" y="429"/>
                  </a:lnTo>
                  <a:lnTo>
                    <a:pt x="228" y="428"/>
                  </a:lnTo>
                  <a:lnTo>
                    <a:pt x="243" y="418"/>
                  </a:lnTo>
                  <a:lnTo>
                    <a:pt x="227" y="413"/>
                  </a:lnTo>
                  <a:lnTo>
                    <a:pt x="234" y="402"/>
                  </a:lnTo>
                  <a:lnTo>
                    <a:pt x="250" y="413"/>
                  </a:lnTo>
                  <a:lnTo>
                    <a:pt x="260" y="397"/>
                  </a:lnTo>
                  <a:lnTo>
                    <a:pt x="287" y="383"/>
                  </a:lnTo>
                  <a:lnTo>
                    <a:pt x="273" y="416"/>
                  </a:lnTo>
                  <a:lnTo>
                    <a:pt x="279" y="431"/>
                  </a:lnTo>
                  <a:lnTo>
                    <a:pt x="289" y="400"/>
                  </a:lnTo>
                  <a:lnTo>
                    <a:pt x="315" y="387"/>
                  </a:lnTo>
                  <a:lnTo>
                    <a:pt x="302" y="409"/>
                  </a:lnTo>
                  <a:lnTo>
                    <a:pt x="316" y="421"/>
                  </a:lnTo>
                  <a:lnTo>
                    <a:pt x="316" y="403"/>
                  </a:lnTo>
                  <a:lnTo>
                    <a:pt x="329" y="389"/>
                  </a:lnTo>
                  <a:lnTo>
                    <a:pt x="343" y="366"/>
                  </a:lnTo>
                  <a:lnTo>
                    <a:pt x="340" y="348"/>
                  </a:lnTo>
                  <a:lnTo>
                    <a:pt x="316" y="350"/>
                  </a:lnTo>
                  <a:lnTo>
                    <a:pt x="320" y="328"/>
                  </a:lnTo>
                  <a:lnTo>
                    <a:pt x="333" y="340"/>
                  </a:lnTo>
                  <a:lnTo>
                    <a:pt x="334" y="305"/>
                  </a:lnTo>
                  <a:lnTo>
                    <a:pt x="365" y="307"/>
                  </a:lnTo>
                  <a:lnTo>
                    <a:pt x="367" y="273"/>
                  </a:lnTo>
                  <a:lnTo>
                    <a:pt x="356" y="255"/>
                  </a:lnTo>
                  <a:lnTo>
                    <a:pt x="355" y="287"/>
                  </a:lnTo>
                  <a:lnTo>
                    <a:pt x="347" y="280"/>
                  </a:lnTo>
                  <a:lnTo>
                    <a:pt x="326" y="295"/>
                  </a:lnTo>
                  <a:lnTo>
                    <a:pt x="313" y="315"/>
                  </a:lnTo>
                  <a:lnTo>
                    <a:pt x="295" y="317"/>
                  </a:lnTo>
                  <a:lnTo>
                    <a:pt x="263" y="338"/>
                  </a:lnTo>
                  <a:lnTo>
                    <a:pt x="238" y="366"/>
                  </a:lnTo>
                  <a:lnTo>
                    <a:pt x="282" y="367"/>
                  </a:lnTo>
                  <a:lnTo>
                    <a:pt x="244" y="377"/>
                  </a:lnTo>
                  <a:lnTo>
                    <a:pt x="227" y="370"/>
                  </a:lnTo>
                  <a:lnTo>
                    <a:pt x="263" y="317"/>
                  </a:lnTo>
                  <a:lnTo>
                    <a:pt x="289" y="304"/>
                  </a:lnTo>
                  <a:lnTo>
                    <a:pt x="317" y="271"/>
                  </a:lnTo>
                  <a:lnTo>
                    <a:pt x="322" y="289"/>
                  </a:lnTo>
                  <a:lnTo>
                    <a:pt x="339" y="273"/>
                  </a:lnTo>
                  <a:lnTo>
                    <a:pt x="355" y="237"/>
                  </a:lnTo>
                  <a:lnTo>
                    <a:pt x="351" y="213"/>
                  </a:lnTo>
                  <a:lnTo>
                    <a:pt x="345" y="232"/>
                  </a:lnTo>
                  <a:lnTo>
                    <a:pt x="335" y="229"/>
                  </a:lnTo>
                  <a:lnTo>
                    <a:pt x="343" y="202"/>
                  </a:lnTo>
                  <a:lnTo>
                    <a:pt x="332" y="202"/>
                  </a:lnTo>
                  <a:lnTo>
                    <a:pt x="329" y="226"/>
                  </a:lnTo>
                  <a:lnTo>
                    <a:pt x="319" y="233"/>
                  </a:lnTo>
                  <a:lnTo>
                    <a:pt x="317" y="208"/>
                  </a:lnTo>
                  <a:lnTo>
                    <a:pt x="308" y="202"/>
                  </a:lnTo>
                  <a:lnTo>
                    <a:pt x="300" y="214"/>
                  </a:lnTo>
                  <a:lnTo>
                    <a:pt x="284" y="181"/>
                  </a:lnTo>
                  <a:lnTo>
                    <a:pt x="254" y="180"/>
                  </a:lnTo>
                  <a:lnTo>
                    <a:pt x="137" y="120"/>
                  </a:lnTo>
                  <a:lnTo>
                    <a:pt x="55" y="47"/>
                  </a:lnTo>
                  <a:lnTo>
                    <a:pt x="32" y="100"/>
                  </a:lnTo>
                  <a:lnTo>
                    <a:pt x="30" y="167"/>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59" name="Freeform 72">
              <a:extLst>
                <a:ext uri="{FF2B5EF4-FFF2-40B4-BE49-F238E27FC236}">
                  <a16:creationId xmlns:a16="http://schemas.microsoft.com/office/drawing/2014/main" id="{ACB99CAF-EFB0-42A1-9892-7866A9B8B8D3}"/>
                </a:ext>
              </a:extLst>
            </p:cNvPr>
            <p:cNvSpPr>
              <a:spLocks/>
            </p:cNvSpPr>
            <p:nvPr/>
          </p:nvSpPr>
          <p:spPr bwMode="gray">
            <a:xfrm>
              <a:off x="4850197" y="1975380"/>
              <a:ext cx="45036" cy="52120"/>
            </a:xfrm>
            <a:custGeom>
              <a:avLst/>
              <a:gdLst>
                <a:gd name="T0" fmla="*/ 0 w 60"/>
                <a:gd name="T1" fmla="*/ 32 h 72"/>
                <a:gd name="T2" fmla="*/ 49 w 60"/>
                <a:gd name="T3" fmla="*/ 0 h 72"/>
                <a:gd name="T4" fmla="*/ 60 w 60"/>
                <a:gd name="T5" fmla="*/ 30 h 72"/>
                <a:gd name="T6" fmla="*/ 50 w 60"/>
                <a:gd name="T7" fmla="*/ 72 h 72"/>
                <a:gd name="T8" fmla="*/ 0 w 60"/>
                <a:gd name="T9" fmla="*/ 32 h 72"/>
              </a:gdLst>
              <a:ahLst/>
              <a:cxnLst>
                <a:cxn ang="0">
                  <a:pos x="T0" y="T1"/>
                </a:cxn>
                <a:cxn ang="0">
                  <a:pos x="T2" y="T3"/>
                </a:cxn>
                <a:cxn ang="0">
                  <a:pos x="T4" y="T5"/>
                </a:cxn>
                <a:cxn ang="0">
                  <a:pos x="T6" y="T7"/>
                </a:cxn>
                <a:cxn ang="0">
                  <a:pos x="T8" y="T9"/>
                </a:cxn>
              </a:cxnLst>
              <a:rect l="0" t="0" r="r" b="b"/>
              <a:pathLst>
                <a:path w="60" h="72">
                  <a:moveTo>
                    <a:pt x="0" y="32"/>
                  </a:moveTo>
                  <a:lnTo>
                    <a:pt x="49" y="0"/>
                  </a:lnTo>
                  <a:lnTo>
                    <a:pt x="60" y="30"/>
                  </a:lnTo>
                  <a:lnTo>
                    <a:pt x="50" y="72"/>
                  </a:lnTo>
                  <a:lnTo>
                    <a:pt x="0" y="32"/>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0" name="Freeform 73">
              <a:extLst>
                <a:ext uri="{FF2B5EF4-FFF2-40B4-BE49-F238E27FC236}">
                  <a16:creationId xmlns:a16="http://schemas.microsoft.com/office/drawing/2014/main" id="{76C21F83-7185-43C7-8BA3-3E069CDD6FCE}"/>
                </a:ext>
              </a:extLst>
            </p:cNvPr>
            <p:cNvSpPr>
              <a:spLocks/>
            </p:cNvSpPr>
            <p:nvPr/>
          </p:nvSpPr>
          <p:spPr bwMode="gray">
            <a:xfrm>
              <a:off x="4881722" y="2043426"/>
              <a:ext cx="33026" cy="73837"/>
            </a:xfrm>
            <a:custGeom>
              <a:avLst/>
              <a:gdLst>
                <a:gd name="T0" fmla="*/ 0 w 44"/>
                <a:gd name="T1" fmla="*/ 28 h 103"/>
                <a:gd name="T2" fmla="*/ 26 w 44"/>
                <a:gd name="T3" fmla="*/ 0 h 103"/>
                <a:gd name="T4" fmla="*/ 44 w 44"/>
                <a:gd name="T5" fmla="*/ 17 h 103"/>
                <a:gd name="T6" fmla="*/ 32 w 44"/>
                <a:gd name="T7" fmla="*/ 103 h 103"/>
                <a:gd name="T8" fmla="*/ 0 w 44"/>
                <a:gd name="T9" fmla="*/ 28 h 103"/>
              </a:gdLst>
              <a:ahLst/>
              <a:cxnLst>
                <a:cxn ang="0">
                  <a:pos x="T0" y="T1"/>
                </a:cxn>
                <a:cxn ang="0">
                  <a:pos x="T2" y="T3"/>
                </a:cxn>
                <a:cxn ang="0">
                  <a:pos x="T4" y="T5"/>
                </a:cxn>
                <a:cxn ang="0">
                  <a:pos x="T6" y="T7"/>
                </a:cxn>
                <a:cxn ang="0">
                  <a:pos x="T8" y="T9"/>
                </a:cxn>
              </a:cxnLst>
              <a:rect l="0" t="0" r="r" b="b"/>
              <a:pathLst>
                <a:path w="44" h="103">
                  <a:moveTo>
                    <a:pt x="0" y="28"/>
                  </a:moveTo>
                  <a:lnTo>
                    <a:pt x="26" y="0"/>
                  </a:lnTo>
                  <a:lnTo>
                    <a:pt x="44" y="17"/>
                  </a:lnTo>
                  <a:lnTo>
                    <a:pt x="32" y="103"/>
                  </a:lnTo>
                  <a:lnTo>
                    <a:pt x="0" y="28"/>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1" name="Freeform 74">
              <a:extLst>
                <a:ext uri="{FF2B5EF4-FFF2-40B4-BE49-F238E27FC236}">
                  <a16:creationId xmlns:a16="http://schemas.microsoft.com/office/drawing/2014/main" id="{DAED8831-2AA1-4AAF-9969-945F64F3902F}"/>
                </a:ext>
              </a:extLst>
            </p:cNvPr>
            <p:cNvSpPr>
              <a:spLocks/>
            </p:cNvSpPr>
            <p:nvPr/>
          </p:nvSpPr>
          <p:spPr bwMode="gray">
            <a:xfrm>
              <a:off x="10162898" y="3750372"/>
              <a:ext cx="669529" cy="638476"/>
            </a:xfrm>
            <a:custGeom>
              <a:avLst/>
              <a:gdLst>
                <a:gd name="T0" fmla="*/ 0 w 891"/>
                <a:gd name="T1" fmla="*/ 611 h 884"/>
                <a:gd name="T2" fmla="*/ 35 w 891"/>
                <a:gd name="T3" fmla="*/ 733 h 884"/>
                <a:gd name="T4" fmla="*/ 74 w 891"/>
                <a:gd name="T5" fmla="*/ 775 h 884"/>
                <a:gd name="T6" fmla="*/ 149 w 891"/>
                <a:gd name="T7" fmla="*/ 818 h 884"/>
                <a:gd name="T8" fmla="*/ 205 w 891"/>
                <a:gd name="T9" fmla="*/ 884 h 884"/>
                <a:gd name="T10" fmla="*/ 274 w 891"/>
                <a:gd name="T11" fmla="*/ 851 h 884"/>
                <a:gd name="T12" fmla="*/ 303 w 891"/>
                <a:gd name="T13" fmla="*/ 871 h 884"/>
                <a:gd name="T14" fmla="*/ 346 w 891"/>
                <a:gd name="T15" fmla="*/ 851 h 884"/>
                <a:gd name="T16" fmla="*/ 372 w 891"/>
                <a:gd name="T17" fmla="*/ 814 h 884"/>
                <a:gd name="T18" fmla="*/ 448 w 891"/>
                <a:gd name="T19" fmla="*/ 801 h 884"/>
                <a:gd name="T20" fmla="*/ 488 w 891"/>
                <a:gd name="T21" fmla="*/ 747 h 884"/>
                <a:gd name="T22" fmla="*/ 468 w 891"/>
                <a:gd name="T23" fmla="*/ 733 h 884"/>
                <a:gd name="T24" fmla="*/ 540 w 891"/>
                <a:gd name="T25" fmla="*/ 569 h 884"/>
                <a:gd name="T26" fmla="*/ 557 w 891"/>
                <a:gd name="T27" fmla="*/ 485 h 884"/>
                <a:gd name="T28" fmla="*/ 626 w 891"/>
                <a:gd name="T29" fmla="*/ 518 h 884"/>
                <a:gd name="T30" fmla="*/ 661 w 891"/>
                <a:gd name="T31" fmla="*/ 422 h 884"/>
                <a:gd name="T32" fmla="*/ 697 w 891"/>
                <a:gd name="T33" fmla="*/ 416 h 884"/>
                <a:gd name="T34" fmla="*/ 749 w 891"/>
                <a:gd name="T35" fmla="*/ 324 h 884"/>
                <a:gd name="T36" fmla="*/ 765 w 891"/>
                <a:gd name="T37" fmla="*/ 226 h 884"/>
                <a:gd name="T38" fmla="*/ 873 w 891"/>
                <a:gd name="T39" fmla="*/ 287 h 884"/>
                <a:gd name="T40" fmla="*/ 891 w 891"/>
                <a:gd name="T41" fmla="*/ 237 h 884"/>
                <a:gd name="T42" fmla="*/ 863 w 891"/>
                <a:gd name="T43" fmla="*/ 198 h 884"/>
                <a:gd name="T44" fmla="*/ 814 w 891"/>
                <a:gd name="T45" fmla="*/ 176 h 884"/>
                <a:gd name="T46" fmla="*/ 756 w 891"/>
                <a:gd name="T47" fmla="*/ 182 h 884"/>
                <a:gd name="T48" fmla="*/ 735 w 891"/>
                <a:gd name="T49" fmla="*/ 216 h 884"/>
                <a:gd name="T50" fmla="*/ 628 w 891"/>
                <a:gd name="T51" fmla="*/ 246 h 884"/>
                <a:gd name="T52" fmla="*/ 560 w 891"/>
                <a:gd name="T53" fmla="*/ 326 h 884"/>
                <a:gd name="T54" fmla="*/ 537 w 891"/>
                <a:gd name="T55" fmla="*/ 199 h 884"/>
                <a:gd name="T56" fmla="*/ 345 w 891"/>
                <a:gd name="T57" fmla="*/ 231 h 884"/>
                <a:gd name="T58" fmla="*/ 307 w 891"/>
                <a:gd name="T59" fmla="*/ 0 h 884"/>
                <a:gd name="T60" fmla="*/ 280 w 891"/>
                <a:gd name="T61" fmla="*/ 20 h 884"/>
                <a:gd name="T62" fmla="*/ 297 w 891"/>
                <a:gd name="T63" fmla="*/ 63 h 884"/>
                <a:gd name="T64" fmla="*/ 272 w 891"/>
                <a:gd name="T65" fmla="*/ 268 h 884"/>
                <a:gd name="T66" fmla="*/ 238 w 891"/>
                <a:gd name="T67" fmla="*/ 313 h 884"/>
                <a:gd name="T68" fmla="*/ 133 w 891"/>
                <a:gd name="T69" fmla="*/ 390 h 884"/>
                <a:gd name="T70" fmla="*/ 114 w 891"/>
                <a:gd name="T71" fmla="*/ 478 h 884"/>
                <a:gd name="T72" fmla="*/ 74 w 891"/>
                <a:gd name="T73" fmla="*/ 456 h 884"/>
                <a:gd name="T74" fmla="*/ 63 w 891"/>
                <a:gd name="T75" fmla="*/ 558 h 884"/>
                <a:gd name="T76" fmla="*/ 0 w 891"/>
                <a:gd name="T77" fmla="*/ 611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1" h="884">
                  <a:moveTo>
                    <a:pt x="0" y="611"/>
                  </a:moveTo>
                  <a:lnTo>
                    <a:pt x="35" y="733"/>
                  </a:lnTo>
                  <a:lnTo>
                    <a:pt x="74" y="775"/>
                  </a:lnTo>
                  <a:lnTo>
                    <a:pt x="149" y="818"/>
                  </a:lnTo>
                  <a:lnTo>
                    <a:pt x="205" y="884"/>
                  </a:lnTo>
                  <a:lnTo>
                    <a:pt x="274" y="851"/>
                  </a:lnTo>
                  <a:lnTo>
                    <a:pt x="303" y="871"/>
                  </a:lnTo>
                  <a:lnTo>
                    <a:pt x="346" y="851"/>
                  </a:lnTo>
                  <a:lnTo>
                    <a:pt x="372" y="814"/>
                  </a:lnTo>
                  <a:lnTo>
                    <a:pt x="448" y="801"/>
                  </a:lnTo>
                  <a:lnTo>
                    <a:pt x="488" y="747"/>
                  </a:lnTo>
                  <a:lnTo>
                    <a:pt x="468" y="733"/>
                  </a:lnTo>
                  <a:lnTo>
                    <a:pt x="540" y="569"/>
                  </a:lnTo>
                  <a:lnTo>
                    <a:pt x="557" y="485"/>
                  </a:lnTo>
                  <a:lnTo>
                    <a:pt x="626" y="518"/>
                  </a:lnTo>
                  <a:lnTo>
                    <a:pt x="661" y="422"/>
                  </a:lnTo>
                  <a:lnTo>
                    <a:pt x="697" y="416"/>
                  </a:lnTo>
                  <a:lnTo>
                    <a:pt x="749" y="324"/>
                  </a:lnTo>
                  <a:lnTo>
                    <a:pt x="765" y="226"/>
                  </a:lnTo>
                  <a:lnTo>
                    <a:pt x="873" y="287"/>
                  </a:lnTo>
                  <a:lnTo>
                    <a:pt x="891" y="237"/>
                  </a:lnTo>
                  <a:lnTo>
                    <a:pt x="863" y="198"/>
                  </a:lnTo>
                  <a:lnTo>
                    <a:pt x="814" y="176"/>
                  </a:lnTo>
                  <a:lnTo>
                    <a:pt x="756" y="182"/>
                  </a:lnTo>
                  <a:lnTo>
                    <a:pt x="735" y="216"/>
                  </a:lnTo>
                  <a:lnTo>
                    <a:pt x="628" y="246"/>
                  </a:lnTo>
                  <a:lnTo>
                    <a:pt x="560" y="326"/>
                  </a:lnTo>
                  <a:lnTo>
                    <a:pt x="537" y="199"/>
                  </a:lnTo>
                  <a:lnTo>
                    <a:pt x="345" y="231"/>
                  </a:lnTo>
                  <a:lnTo>
                    <a:pt x="307" y="0"/>
                  </a:lnTo>
                  <a:lnTo>
                    <a:pt x="280" y="20"/>
                  </a:lnTo>
                  <a:lnTo>
                    <a:pt x="297" y="63"/>
                  </a:lnTo>
                  <a:lnTo>
                    <a:pt x="272" y="268"/>
                  </a:lnTo>
                  <a:lnTo>
                    <a:pt x="238" y="313"/>
                  </a:lnTo>
                  <a:lnTo>
                    <a:pt x="133" y="390"/>
                  </a:lnTo>
                  <a:lnTo>
                    <a:pt x="114" y="478"/>
                  </a:lnTo>
                  <a:lnTo>
                    <a:pt x="74" y="456"/>
                  </a:lnTo>
                  <a:lnTo>
                    <a:pt x="63" y="558"/>
                  </a:lnTo>
                  <a:lnTo>
                    <a:pt x="0" y="611"/>
                  </a:lnTo>
                  <a:close/>
                </a:path>
              </a:pathLst>
            </a:custGeom>
            <a:solidFill>
              <a:schemeClr val="accent2"/>
            </a:solidFill>
            <a:ln w="635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162" name="Freeform 75">
              <a:extLst>
                <a:ext uri="{FF2B5EF4-FFF2-40B4-BE49-F238E27FC236}">
                  <a16:creationId xmlns:a16="http://schemas.microsoft.com/office/drawing/2014/main" id="{C848A36A-60BD-4340-BD9D-D11067DDEDED}"/>
                </a:ext>
              </a:extLst>
            </p:cNvPr>
            <p:cNvSpPr>
              <a:spLocks/>
            </p:cNvSpPr>
            <p:nvPr/>
          </p:nvSpPr>
          <p:spPr bwMode="gray">
            <a:xfrm>
              <a:off x="8624181" y="2755739"/>
              <a:ext cx="786622" cy="800629"/>
            </a:xfrm>
            <a:custGeom>
              <a:avLst/>
              <a:gdLst>
                <a:gd name="T0" fmla="*/ 0 w 1049"/>
                <a:gd name="T1" fmla="*/ 337 h 1106"/>
                <a:gd name="T2" fmla="*/ 27 w 1049"/>
                <a:gd name="T3" fmla="*/ 422 h 1106"/>
                <a:gd name="T4" fmla="*/ 24 w 1049"/>
                <a:gd name="T5" fmla="*/ 558 h 1106"/>
                <a:gd name="T6" fmla="*/ 150 w 1049"/>
                <a:gd name="T7" fmla="*/ 637 h 1106"/>
                <a:gd name="T8" fmla="*/ 201 w 1049"/>
                <a:gd name="T9" fmla="*/ 693 h 1106"/>
                <a:gd name="T10" fmla="*/ 274 w 1049"/>
                <a:gd name="T11" fmla="*/ 740 h 1106"/>
                <a:gd name="T12" fmla="*/ 303 w 1049"/>
                <a:gd name="T13" fmla="*/ 773 h 1106"/>
                <a:gd name="T14" fmla="*/ 318 w 1049"/>
                <a:gd name="T15" fmla="*/ 863 h 1106"/>
                <a:gd name="T16" fmla="*/ 337 w 1049"/>
                <a:gd name="T17" fmla="*/ 989 h 1106"/>
                <a:gd name="T18" fmla="*/ 436 w 1049"/>
                <a:gd name="T19" fmla="*/ 1106 h 1106"/>
                <a:gd name="T20" fmla="*/ 957 w 1049"/>
                <a:gd name="T21" fmla="*/ 1073 h 1106"/>
                <a:gd name="T22" fmla="*/ 926 w 1049"/>
                <a:gd name="T23" fmla="*/ 902 h 1106"/>
                <a:gd name="T24" fmla="*/ 945 w 1049"/>
                <a:gd name="T25" fmla="*/ 724 h 1106"/>
                <a:gd name="T26" fmla="*/ 975 w 1049"/>
                <a:gd name="T27" fmla="*/ 645 h 1106"/>
                <a:gd name="T28" fmla="*/ 971 w 1049"/>
                <a:gd name="T29" fmla="*/ 573 h 1106"/>
                <a:gd name="T30" fmla="*/ 1037 w 1049"/>
                <a:gd name="T31" fmla="*/ 413 h 1106"/>
                <a:gd name="T32" fmla="*/ 1049 w 1049"/>
                <a:gd name="T33" fmla="*/ 371 h 1106"/>
                <a:gd name="T34" fmla="*/ 1029 w 1049"/>
                <a:gd name="T35" fmla="*/ 364 h 1106"/>
                <a:gd name="T36" fmla="*/ 1003 w 1049"/>
                <a:gd name="T37" fmla="*/ 397 h 1106"/>
                <a:gd name="T38" fmla="*/ 982 w 1049"/>
                <a:gd name="T39" fmla="*/ 481 h 1106"/>
                <a:gd name="T40" fmla="*/ 939 w 1049"/>
                <a:gd name="T41" fmla="*/ 488 h 1106"/>
                <a:gd name="T42" fmla="*/ 920 w 1049"/>
                <a:gd name="T43" fmla="*/ 537 h 1106"/>
                <a:gd name="T44" fmla="*/ 877 w 1049"/>
                <a:gd name="T45" fmla="*/ 571 h 1106"/>
                <a:gd name="T46" fmla="*/ 880 w 1049"/>
                <a:gd name="T47" fmla="*/ 518 h 1106"/>
                <a:gd name="T48" fmla="*/ 909 w 1049"/>
                <a:gd name="T49" fmla="*/ 461 h 1106"/>
                <a:gd name="T50" fmla="*/ 938 w 1049"/>
                <a:gd name="T51" fmla="*/ 444 h 1106"/>
                <a:gd name="T52" fmla="*/ 941 w 1049"/>
                <a:gd name="T53" fmla="*/ 421 h 1106"/>
                <a:gd name="T54" fmla="*/ 884 w 1049"/>
                <a:gd name="T55" fmla="*/ 268 h 1106"/>
                <a:gd name="T56" fmla="*/ 845 w 1049"/>
                <a:gd name="T57" fmla="*/ 257 h 1106"/>
                <a:gd name="T58" fmla="*/ 831 w 1049"/>
                <a:gd name="T59" fmla="*/ 221 h 1106"/>
                <a:gd name="T60" fmla="*/ 730 w 1049"/>
                <a:gd name="T61" fmla="*/ 209 h 1106"/>
                <a:gd name="T62" fmla="*/ 512 w 1049"/>
                <a:gd name="T63" fmla="*/ 153 h 1106"/>
                <a:gd name="T64" fmla="*/ 423 w 1049"/>
                <a:gd name="T65" fmla="*/ 90 h 1106"/>
                <a:gd name="T66" fmla="*/ 373 w 1049"/>
                <a:gd name="T67" fmla="*/ 68 h 1106"/>
                <a:gd name="T68" fmla="*/ 344 w 1049"/>
                <a:gd name="T69" fmla="*/ 89 h 1106"/>
                <a:gd name="T70" fmla="*/ 333 w 1049"/>
                <a:gd name="T71" fmla="*/ 84 h 1106"/>
                <a:gd name="T72" fmla="*/ 349 w 1049"/>
                <a:gd name="T73" fmla="*/ 68 h 1106"/>
                <a:gd name="T74" fmla="*/ 350 w 1049"/>
                <a:gd name="T75" fmla="*/ 38 h 1106"/>
                <a:gd name="T76" fmla="*/ 359 w 1049"/>
                <a:gd name="T77" fmla="*/ 30 h 1106"/>
                <a:gd name="T78" fmla="*/ 360 w 1049"/>
                <a:gd name="T79" fmla="*/ 8 h 1106"/>
                <a:gd name="T80" fmla="*/ 346 w 1049"/>
                <a:gd name="T81" fmla="*/ 0 h 1106"/>
                <a:gd name="T82" fmla="*/ 225 w 1049"/>
                <a:gd name="T83" fmla="*/ 56 h 1106"/>
                <a:gd name="T84" fmla="*/ 180 w 1049"/>
                <a:gd name="T85" fmla="*/ 73 h 1106"/>
                <a:gd name="T86" fmla="*/ 161 w 1049"/>
                <a:gd name="T87" fmla="*/ 76 h 1106"/>
                <a:gd name="T88" fmla="*/ 130 w 1049"/>
                <a:gd name="T89" fmla="*/ 59 h 1106"/>
                <a:gd name="T90" fmla="*/ 124 w 1049"/>
                <a:gd name="T91" fmla="*/ 73 h 1106"/>
                <a:gd name="T92" fmla="*/ 121 w 1049"/>
                <a:gd name="T93" fmla="*/ 58 h 1106"/>
                <a:gd name="T94" fmla="*/ 96 w 1049"/>
                <a:gd name="T95" fmla="*/ 79 h 1106"/>
                <a:gd name="T96" fmla="*/ 102 w 1049"/>
                <a:gd name="T97" fmla="*/ 207 h 1106"/>
                <a:gd name="T98" fmla="*/ 0 w 1049"/>
                <a:gd name="T99" fmla="*/ 337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49" h="1106">
                  <a:moveTo>
                    <a:pt x="0" y="337"/>
                  </a:moveTo>
                  <a:lnTo>
                    <a:pt x="27" y="422"/>
                  </a:lnTo>
                  <a:lnTo>
                    <a:pt x="24" y="558"/>
                  </a:lnTo>
                  <a:lnTo>
                    <a:pt x="150" y="637"/>
                  </a:lnTo>
                  <a:lnTo>
                    <a:pt x="201" y="693"/>
                  </a:lnTo>
                  <a:lnTo>
                    <a:pt x="274" y="740"/>
                  </a:lnTo>
                  <a:lnTo>
                    <a:pt x="303" y="773"/>
                  </a:lnTo>
                  <a:lnTo>
                    <a:pt x="318" y="863"/>
                  </a:lnTo>
                  <a:lnTo>
                    <a:pt x="337" y="989"/>
                  </a:lnTo>
                  <a:lnTo>
                    <a:pt x="436" y="1106"/>
                  </a:lnTo>
                  <a:lnTo>
                    <a:pt x="957" y="1073"/>
                  </a:lnTo>
                  <a:lnTo>
                    <a:pt x="926" y="902"/>
                  </a:lnTo>
                  <a:lnTo>
                    <a:pt x="945" y="724"/>
                  </a:lnTo>
                  <a:lnTo>
                    <a:pt x="975" y="645"/>
                  </a:lnTo>
                  <a:lnTo>
                    <a:pt x="971" y="573"/>
                  </a:lnTo>
                  <a:lnTo>
                    <a:pt x="1037" y="413"/>
                  </a:lnTo>
                  <a:lnTo>
                    <a:pt x="1049" y="371"/>
                  </a:lnTo>
                  <a:lnTo>
                    <a:pt x="1029" y="364"/>
                  </a:lnTo>
                  <a:lnTo>
                    <a:pt x="1003" y="397"/>
                  </a:lnTo>
                  <a:lnTo>
                    <a:pt x="982" y="481"/>
                  </a:lnTo>
                  <a:lnTo>
                    <a:pt x="939" y="488"/>
                  </a:lnTo>
                  <a:lnTo>
                    <a:pt x="920" y="537"/>
                  </a:lnTo>
                  <a:lnTo>
                    <a:pt x="877" y="571"/>
                  </a:lnTo>
                  <a:lnTo>
                    <a:pt x="880" y="518"/>
                  </a:lnTo>
                  <a:lnTo>
                    <a:pt x="909" y="461"/>
                  </a:lnTo>
                  <a:lnTo>
                    <a:pt x="938" y="444"/>
                  </a:lnTo>
                  <a:lnTo>
                    <a:pt x="941" y="421"/>
                  </a:lnTo>
                  <a:lnTo>
                    <a:pt x="884" y="268"/>
                  </a:lnTo>
                  <a:lnTo>
                    <a:pt x="845" y="257"/>
                  </a:lnTo>
                  <a:lnTo>
                    <a:pt x="831" y="221"/>
                  </a:lnTo>
                  <a:lnTo>
                    <a:pt x="730" y="209"/>
                  </a:lnTo>
                  <a:lnTo>
                    <a:pt x="512" y="153"/>
                  </a:lnTo>
                  <a:lnTo>
                    <a:pt x="423" y="90"/>
                  </a:lnTo>
                  <a:lnTo>
                    <a:pt x="373" y="68"/>
                  </a:lnTo>
                  <a:lnTo>
                    <a:pt x="344" y="89"/>
                  </a:lnTo>
                  <a:lnTo>
                    <a:pt x="333" y="84"/>
                  </a:lnTo>
                  <a:lnTo>
                    <a:pt x="349" y="68"/>
                  </a:lnTo>
                  <a:lnTo>
                    <a:pt x="350" y="38"/>
                  </a:lnTo>
                  <a:lnTo>
                    <a:pt x="359" y="30"/>
                  </a:lnTo>
                  <a:lnTo>
                    <a:pt x="360" y="8"/>
                  </a:lnTo>
                  <a:lnTo>
                    <a:pt x="346" y="0"/>
                  </a:lnTo>
                  <a:lnTo>
                    <a:pt x="225" y="56"/>
                  </a:lnTo>
                  <a:lnTo>
                    <a:pt x="180" y="73"/>
                  </a:lnTo>
                  <a:lnTo>
                    <a:pt x="161" y="76"/>
                  </a:lnTo>
                  <a:lnTo>
                    <a:pt x="130" y="59"/>
                  </a:lnTo>
                  <a:lnTo>
                    <a:pt x="124" y="73"/>
                  </a:lnTo>
                  <a:lnTo>
                    <a:pt x="121" y="58"/>
                  </a:lnTo>
                  <a:lnTo>
                    <a:pt x="96" y="79"/>
                  </a:lnTo>
                  <a:lnTo>
                    <a:pt x="102" y="207"/>
                  </a:lnTo>
                  <a:lnTo>
                    <a:pt x="0" y="337"/>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63" name="Freeform 76">
              <a:extLst>
                <a:ext uri="{FF2B5EF4-FFF2-40B4-BE49-F238E27FC236}">
                  <a16:creationId xmlns:a16="http://schemas.microsoft.com/office/drawing/2014/main" id="{E7552135-56AB-423A-AD7D-904F73462A9C}"/>
                </a:ext>
              </a:extLst>
            </p:cNvPr>
            <p:cNvSpPr>
              <a:spLocks/>
            </p:cNvSpPr>
            <p:nvPr/>
          </p:nvSpPr>
          <p:spPr bwMode="gray">
            <a:xfrm>
              <a:off x="6099185" y="2958430"/>
              <a:ext cx="1046327" cy="835376"/>
            </a:xfrm>
            <a:custGeom>
              <a:avLst/>
              <a:gdLst>
                <a:gd name="T0" fmla="*/ 0 w 1393"/>
                <a:gd name="T1" fmla="*/ 991 h 1154"/>
                <a:gd name="T2" fmla="*/ 42 w 1393"/>
                <a:gd name="T3" fmla="*/ 742 h 1154"/>
                <a:gd name="T4" fmla="*/ 142 w 1393"/>
                <a:gd name="T5" fmla="*/ 124 h 1154"/>
                <a:gd name="T6" fmla="*/ 164 w 1393"/>
                <a:gd name="T7" fmla="*/ 0 h 1154"/>
                <a:gd name="T8" fmla="*/ 715 w 1393"/>
                <a:gd name="T9" fmla="*/ 82 h 1154"/>
                <a:gd name="T10" fmla="*/ 1393 w 1393"/>
                <a:gd name="T11" fmla="*/ 154 h 1154"/>
                <a:gd name="T12" fmla="*/ 1347 w 1393"/>
                <a:gd name="T13" fmla="*/ 654 h 1154"/>
                <a:gd name="T14" fmla="*/ 1301 w 1393"/>
                <a:gd name="T15" fmla="*/ 1154 h 1154"/>
                <a:gd name="T16" fmla="*/ 371 w 1393"/>
                <a:gd name="T17" fmla="*/ 1048 h 1154"/>
                <a:gd name="T18" fmla="*/ 0 w 1393"/>
                <a:gd name="T19" fmla="*/ 991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3" h="1154">
                  <a:moveTo>
                    <a:pt x="0" y="991"/>
                  </a:moveTo>
                  <a:lnTo>
                    <a:pt x="42" y="742"/>
                  </a:lnTo>
                  <a:lnTo>
                    <a:pt x="142" y="124"/>
                  </a:lnTo>
                  <a:lnTo>
                    <a:pt x="164" y="0"/>
                  </a:lnTo>
                  <a:lnTo>
                    <a:pt x="715" y="82"/>
                  </a:lnTo>
                  <a:lnTo>
                    <a:pt x="1393" y="154"/>
                  </a:lnTo>
                  <a:lnTo>
                    <a:pt x="1347" y="654"/>
                  </a:lnTo>
                  <a:lnTo>
                    <a:pt x="1301" y="1154"/>
                  </a:lnTo>
                  <a:lnTo>
                    <a:pt x="371" y="1048"/>
                  </a:lnTo>
                  <a:lnTo>
                    <a:pt x="0" y="991"/>
                  </a:lnTo>
                  <a:close/>
                </a:path>
              </a:pathLst>
            </a:custGeom>
            <a:solidFill>
              <a:srgbClr val="78CA43"/>
            </a:solidFill>
            <a:ln w="6350" cap="flat" cmpd="sng">
              <a:solidFill>
                <a:schemeClr val="bg1"/>
              </a:solidFill>
              <a:prstDash val="solid"/>
              <a:round/>
              <a:headEnd type="none" w="med" len="med"/>
              <a:tailEnd type="none" w="med" len="med"/>
            </a:ln>
            <a:effectLst/>
          </p:spPr>
          <p:txBody>
            <a:bodyPr/>
            <a:lstStyle/>
            <a:p>
              <a:endParaRPr lang="en-US" dirty="0"/>
            </a:p>
          </p:txBody>
        </p:sp>
        <p:sp>
          <p:nvSpPr>
            <p:cNvPr id="196" name="TextBox 195">
              <a:extLst>
                <a:ext uri="{FF2B5EF4-FFF2-40B4-BE49-F238E27FC236}">
                  <a16:creationId xmlns:a16="http://schemas.microsoft.com/office/drawing/2014/main" id="{EF445844-BD9D-4969-974E-787A95A93E62}"/>
                </a:ext>
              </a:extLst>
            </p:cNvPr>
            <p:cNvSpPr txBox="1"/>
            <p:nvPr/>
          </p:nvSpPr>
          <p:spPr>
            <a:xfrm>
              <a:off x="4372071" y="4072434"/>
              <a:ext cx="763351" cy="261610"/>
            </a:xfrm>
            <a:prstGeom prst="rect">
              <a:avLst/>
            </a:prstGeom>
            <a:noFill/>
          </p:spPr>
          <p:txBody>
            <a:bodyPr wrap="none" rtlCol="0">
              <a:spAutoFit/>
            </a:bodyPr>
            <a:lstStyle/>
            <a:p>
              <a:r>
                <a:rPr lang="en-US" sz="1100" dirty="0">
                  <a:solidFill>
                    <a:srgbClr val="163856"/>
                  </a:solidFill>
                </a:rPr>
                <a:t>California </a:t>
              </a:r>
            </a:p>
          </p:txBody>
        </p:sp>
        <p:sp>
          <p:nvSpPr>
            <p:cNvPr id="197" name="TextBox 196">
              <a:extLst>
                <a:ext uri="{FF2B5EF4-FFF2-40B4-BE49-F238E27FC236}">
                  <a16:creationId xmlns:a16="http://schemas.microsoft.com/office/drawing/2014/main" id="{61C25CD0-06FE-4B75-978A-EB311FC2ADF6}"/>
                </a:ext>
              </a:extLst>
            </p:cNvPr>
            <p:cNvSpPr txBox="1"/>
            <p:nvPr/>
          </p:nvSpPr>
          <p:spPr>
            <a:xfrm>
              <a:off x="5126579" y="5711225"/>
              <a:ext cx="583814" cy="261610"/>
            </a:xfrm>
            <a:prstGeom prst="rect">
              <a:avLst/>
            </a:prstGeom>
            <a:noFill/>
          </p:spPr>
          <p:txBody>
            <a:bodyPr wrap="none" rtlCol="0">
              <a:spAutoFit/>
            </a:bodyPr>
            <a:lstStyle/>
            <a:p>
              <a:r>
                <a:rPr lang="en-US" sz="1100" dirty="0">
                  <a:solidFill>
                    <a:srgbClr val="163856"/>
                  </a:solidFill>
                </a:rPr>
                <a:t>Alaska </a:t>
              </a:r>
            </a:p>
          </p:txBody>
        </p:sp>
        <p:sp>
          <p:nvSpPr>
            <p:cNvPr id="198" name="TextBox 197">
              <a:extLst>
                <a:ext uri="{FF2B5EF4-FFF2-40B4-BE49-F238E27FC236}">
                  <a16:creationId xmlns:a16="http://schemas.microsoft.com/office/drawing/2014/main" id="{C5BB26AB-EA3A-4F04-9A63-E2010E9CA0F5}"/>
                </a:ext>
              </a:extLst>
            </p:cNvPr>
            <p:cNvSpPr txBox="1"/>
            <p:nvPr/>
          </p:nvSpPr>
          <p:spPr>
            <a:xfrm>
              <a:off x="6474107" y="3982458"/>
              <a:ext cx="736099" cy="261610"/>
            </a:xfrm>
            <a:prstGeom prst="rect">
              <a:avLst/>
            </a:prstGeom>
            <a:noFill/>
          </p:spPr>
          <p:txBody>
            <a:bodyPr wrap="none" rtlCol="0">
              <a:spAutoFit/>
            </a:bodyPr>
            <a:lstStyle/>
            <a:p>
              <a:r>
                <a:rPr lang="en-US" sz="1100" dirty="0">
                  <a:solidFill>
                    <a:srgbClr val="163856"/>
                  </a:solidFill>
                </a:rPr>
                <a:t>Colorado </a:t>
              </a:r>
            </a:p>
          </p:txBody>
        </p:sp>
        <p:sp>
          <p:nvSpPr>
            <p:cNvPr id="199" name="TextBox 198">
              <a:extLst>
                <a:ext uri="{FF2B5EF4-FFF2-40B4-BE49-F238E27FC236}">
                  <a16:creationId xmlns:a16="http://schemas.microsoft.com/office/drawing/2014/main" id="{05B35116-7641-4772-AB78-CFA17940F2BE}"/>
                </a:ext>
              </a:extLst>
            </p:cNvPr>
            <p:cNvSpPr txBox="1"/>
            <p:nvPr/>
          </p:nvSpPr>
          <p:spPr>
            <a:xfrm>
              <a:off x="5685530" y="3806280"/>
              <a:ext cx="494046" cy="261610"/>
            </a:xfrm>
            <a:prstGeom prst="rect">
              <a:avLst/>
            </a:prstGeom>
            <a:noFill/>
          </p:spPr>
          <p:txBody>
            <a:bodyPr wrap="none" rtlCol="0">
              <a:spAutoFit/>
            </a:bodyPr>
            <a:lstStyle/>
            <a:p>
              <a:r>
                <a:rPr lang="en-US" sz="1100" dirty="0">
                  <a:solidFill>
                    <a:srgbClr val="163856"/>
                  </a:solidFill>
                </a:rPr>
                <a:t>Utah </a:t>
              </a:r>
            </a:p>
          </p:txBody>
        </p:sp>
        <p:sp>
          <p:nvSpPr>
            <p:cNvPr id="200" name="TextBox 199">
              <a:extLst>
                <a:ext uri="{FF2B5EF4-FFF2-40B4-BE49-F238E27FC236}">
                  <a16:creationId xmlns:a16="http://schemas.microsoft.com/office/drawing/2014/main" id="{3D457FAC-0565-4584-8135-C5DE2D857730}"/>
                </a:ext>
              </a:extLst>
            </p:cNvPr>
            <p:cNvSpPr txBox="1"/>
            <p:nvPr/>
          </p:nvSpPr>
          <p:spPr>
            <a:xfrm>
              <a:off x="5430407" y="4665411"/>
              <a:ext cx="651140" cy="261610"/>
            </a:xfrm>
            <a:prstGeom prst="rect">
              <a:avLst/>
            </a:prstGeom>
            <a:noFill/>
          </p:spPr>
          <p:txBody>
            <a:bodyPr wrap="none" rtlCol="0">
              <a:spAutoFit/>
            </a:bodyPr>
            <a:lstStyle/>
            <a:p>
              <a:r>
                <a:rPr lang="en-US" sz="1100" dirty="0">
                  <a:solidFill>
                    <a:srgbClr val="163856"/>
                  </a:solidFill>
                </a:rPr>
                <a:t>Arizona </a:t>
              </a:r>
            </a:p>
          </p:txBody>
        </p:sp>
        <p:sp>
          <p:nvSpPr>
            <p:cNvPr id="202" name="TextBox 201">
              <a:extLst>
                <a:ext uri="{FF2B5EF4-FFF2-40B4-BE49-F238E27FC236}">
                  <a16:creationId xmlns:a16="http://schemas.microsoft.com/office/drawing/2014/main" id="{85BE2C2F-7176-4FF0-89F9-2BF45B5A3E17}"/>
                </a:ext>
              </a:extLst>
            </p:cNvPr>
            <p:cNvSpPr txBox="1"/>
            <p:nvPr/>
          </p:nvSpPr>
          <p:spPr>
            <a:xfrm>
              <a:off x="8596700" y="2924123"/>
              <a:ext cx="795411" cy="261610"/>
            </a:xfrm>
            <a:prstGeom prst="rect">
              <a:avLst/>
            </a:prstGeom>
            <a:noFill/>
          </p:spPr>
          <p:txBody>
            <a:bodyPr wrap="none" rtlCol="0">
              <a:spAutoFit/>
            </a:bodyPr>
            <a:lstStyle/>
            <a:p>
              <a:r>
                <a:rPr lang="en-US" sz="1100" dirty="0">
                  <a:solidFill>
                    <a:srgbClr val="163856"/>
                  </a:solidFill>
                </a:rPr>
                <a:t>Wisconsin </a:t>
              </a:r>
            </a:p>
          </p:txBody>
        </p:sp>
        <p:sp>
          <p:nvSpPr>
            <p:cNvPr id="203" name="TextBox 202">
              <a:extLst>
                <a:ext uri="{FF2B5EF4-FFF2-40B4-BE49-F238E27FC236}">
                  <a16:creationId xmlns:a16="http://schemas.microsoft.com/office/drawing/2014/main" id="{199130EF-1883-433D-9A2E-34EB927CD2E0}"/>
                </a:ext>
              </a:extLst>
            </p:cNvPr>
            <p:cNvSpPr txBox="1"/>
            <p:nvPr/>
          </p:nvSpPr>
          <p:spPr>
            <a:xfrm>
              <a:off x="11182703" y="3826581"/>
              <a:ext cx="761747" cy="261610"/>
            </a:xfrm>
            <a:prstGeom prst="rect">
              <a:avLst/>
            </a:prstGeom>
            <a:noFill/>
          </p:spPr>
          <p:txBody>
            <a:bodyPr wrap="none" rtlCol="0">
              <a:spAutoFit/>
            </a:bodyPr>
            <a:lstStyle/>
            <a:p>
              <a:r>
                <a:rPr lang="en-US" sz="1100" dirty="0">
                  <a:solidFill>
                    <a:srgbClr val="163856"/>
                  </a:solidFill>
                </a:rPr>
                <a:t>Delaware </a:t>
              </a:r>
            </a:p>
          </p:txBody>
        </p:sp>
        <p:sp>
          <p:nvSpPr>
            <p:cNvPr id="204" name="TextBox 203">
              <a:extLst>
                <a:ext uri="{FF2B5EF4-FFF2-40B4-BE49-F238E27FC236}">
                  <a16:creationId xmlns:a16="http://schemas.microsoft.com/office/drawing/2014/main" id="{0E7228EC-385F-43C2-A79E-6FE454BC3218}"/>
                </a:ext>
              </a:extLst>
            </p:cNvPr>
            <p:cNvSpPr txBox="1"/>
            <p:nvPr/>
          </p:nvSpPr>
          <p:spPr>
            <a:xfrm>
              <a:off x="8873833" y="3754715"/>
              <a:ext cx="582211" cy="261610"/>
            </a:xfrm>
            <a:prstGeom prst="rect">
              <a:avLst/>
            </a:prstGeom>
            <a:noFill/>
          </p:spPr>
          <p:txBody>
            <a:bodyPr wrap="none" rtlCol="0">
              <a:spAutoFit/>
            </a:bodyPr>
            <a:lstStyle/>
            <a:p>
              <a:r>
                <a:rPr lang="en-US" sz="1100" dirty="0">
                  <a:solidFill>
                    <a:srgbClr val="163856"/>
                  </a:solidFill>
                </a:rPr>
                <a:t>Illinois </a:t>
              </a:r>
            </a:p>
          </p:txBody>
        </p:sp>
        <p:sp>
          <p:nvSpPr>
            <p:cNvPr id="205" name="TextBox 204">
              <a:extLst>
                <a:ext uri="{FF2B5EF4-FFF2-40B4-BE49-F238E27FC236}">
                  <a16:creationId xmlns:a16="http://schemas.microsoft.com/office/drawing/2014/main" id="{DB275F88-1161-4AD1-8856-B20BFD6326AD}"/>
                </a:ext>
              </a:extLst>
            </p:cNvPr>
            <p:cNvSpPr txBox="1"/>
            <p:nvPr/>
          </p:nvSpPr>
          <p:spPr>
            <a:xfrm>
              <a:off x="8064347" y="2506337"/>
              <a:ext cx="829073" cy="261610"/>
            </a:xfrm>
            <a:prstGeom prst="rect">
              <a:avLst/>
            </a:prstGeom>
            <a:noFill/>
          </p:spPr>
          <p:txBody>
            <a:bodyPr wrap="none" rtlCol="0">
              <a:spAutoFit/>
            </a:bodyPr>
            <a:lstStyle/>
            <a:p>
              <a:r>
                <a:rPr lang="en-US" sz="1100" dirty="0">
                  <a:solidFill>
                    <a:srgbClr val="163856"/>
                  </a:solidFill>
                </a:rPr>
                <a:t>Minnesota </a:t>
              </a:r>
            </a:p>
          </p:txBody>
        </p:sp>
        <p:sp>
          <p:nvSpPr>
            <p:cNvPr id="206" name="TextBox 205">
              <a:extLst>
                <a:ext uri="{FF2B5EF4-FFF2-40B4-BE49-F238E27FC236}">
                  <a16:creationId xmlns:a16="http://schemas.microsoft.com/office/drawing/2014/main" id="{2DEF324A-DE1D-4667-8028-4947A87B3FDF}"/>
                </a:ext>
              </a:extLst>
            </p:cNvPr>
            <p:cNvSpPr txBox="1"/>
            <p:nvPr/>
          </p:nvSpPr>
          <p:spPr>
            <a:xfrm>
              <a:off x="11245055" y="3085225"/>
              <a:ext cx="1059906" cy="261610"/>
            </a:xfrm>
            <a:prstGeom prst="rect">
              <a:avLst/>
            </a:prstGeom>
            <a:noFill/>
          </p:spPr>
          <p:txBody>
            <a:bodyPr wrap="none" rtlCol="0">
              <a:spAutoFit/>
            </a:bodyPr>
            <a:lstStyle/>
            <a:p>
              <a:r>
                <a:rPr lang="en-US" sz="1100" dirty="0">
                  <a:solidFill>
                    <a:srgbClr val="163856"/>
                  </a:solidFill>
                </a:rPr>
                <a:t>Massachusetts </a:t>
              </a:r>
            </a:p>
          </p:txBody>
        </p:sp>
        <p:sp>
          <p:nvSpPr>
            <p:cNvPr id="165" name="TextBox 164">
              <a:extLst>
                <a:ext uri="{FF2B5EF4-FFF2-40B4-BE49-F238E27FC236}">
                  <a16:creationId xmlns:a16="http://schemas.microsoft.com/office/drawing/2014/main" id="{002EA5C6-CA60-4861-A8B3-7D93939FE508}"/>
                </a:ext>
              </a:extLst>
            </p:cNvPr>
            <p:cNvSpPr txBox="1"/>
            <p:nvPr/>
          </p:nvSpPr>
          <p:spPr>
            <a:xfrm>
              <a:off x="4707978" y="2281454"/>
              <a:ext cx="902811" cy="261610"/>
            </a:xfrm>
            <a:prstGeom prst="rect">
              <a:avLst/>
            </a:prstGeom>
            <a:noFill/>
          </p:spPr>
          <p:txBody>
            <a:bodyPr wrap="none" rtlCol="0">
              <a:spAutoFit/>
            </a:bodyPr>
            <a:lstStyle/>
            <a:p>
              <a:r>
                <a:rPr lang="en-US" sz="1100" dirty="0">
                  <a:solidFill>
                    <a:srgbClr val="163856"/>
                  </a:solidFill>
                </a:rPr>
                <a:t>Washington </a:t>
              </a:r>
            </a:p>
          </p:txBody>
        </p:sp>
        <p:sp>
          <p:nvSpPr>
            <p:cNvPr id="166" name="TextBox 165">
              <a:extLst>
                <a:ext uri="{FF2B5EF4-FFF2-40B4-BE49-F238E27FC236}">
                  <a16:creationId xmlns:a16="http://schemas.microsoft.com/office/drawing/2014/main" id="{DC9ED8CE-32BE-46B0-B406-D5FA5618B061}"/>
                </a:ext>
              </a:extLst>
            </p:cNvPr>
            <p:cNvSpPr txBox="1"/>
            <p:nvPr/>
          </p:nvSpPr>
          <p:spPr>
            <a:xfrm>
              <a:off x="4606696" y="2739794"/>
              <a:ext cx="643125" cy="261610"/>
            </a:xfrm>
            <a:prstGeom prst="rect">
              <a:avLst/>
            </a:prstGeom>
            <a:noFill/>
          </p:spPr>
          <p:txBody>
            <a:bodyPr wrap="none" rtlCol="0">
              <a:spAutoFit/>
            </a:bodyPr>
            <a:lstStyle/>
            <a:p>
              <a:r>
                <a:rPr lang="en-US" sz="1100" dirty="0">
                  <a:solidFill>
                    <a:srgbClr val="163856"/>
                  </a:solidFill>
                </a:rPr>
                <a:t>Oregon </a:t>
              </a:r>
            </a:p>
          </p:txBody>
        </p:sp>
        <p:sp>
          <p:nvSpPr>
            <p:cNvPr id="167" name="TextBox 166">
              <a:extLst>
                <a:ext uri="{FF2B5EF4-FFF2-40B4-BE49-F238E27FC236}">
                  <a16:creationId xmlns:a16="http://schemas.microsoft.com/office/drawing/2014/main" id="{A011BDC2-61DD-4AA1-AA8F-FB56CB97B8B8}"/>
                </a:ext>
              </a:extLst>
            </p:cNvPr>
            <p:cNvSpPr txBox="1"/>
            <p:nvPr/>
          </p:nvSpPr>
          <p:spPr>
            <a:xfrm>
              <a:off x="6328417" y="3251324"/>
              <a:ext cx="763351" cy="261610"/>
            </a:xfrm>
            <a:prstGeom prst="rect">
              <a:avLst/>
            </a:prstGeom>
            <a:noFill/>
          </p:spPr>
          <p:txBody>
            <a:bodyPr wrap="none" rtlCol="0">
              <a:spAutoFit/>
            </a:bodyPr>
            <a:lstStyle/>
            <a:p>
              <a:r>
                <a:rPr lang="en-US" sz="1100" dirty="0">
                  <a:solidFill>
                    <a:srgbClr val="163856"/>
                  </a:solidFill>
                </a:rPr>
                <a:t>Wyoming </a:t>
              </a:r>
            </a:p>
          </p:txBody>
        </p:sp>
        <p:sp>
          <p:nvSpPr>
            <p:cNvPr id="168" name="TextBox 167">
              <a:extLst>
                <a:ext uri="{FF2B5EF4-FFF2-40B4-BE49-F238E27FC236}">
                  <a16:creationId xmlns:a16="http://schemas.microsoft.com/office/drawing/2014/main" id="{E6F2479B-3454-4B3E-95F0-C004D797A91D}"/>
                </a:ext>
              </a:extLst>
            </p:cNvPr>
            <p:cNvSpPr txBox="1"/>
            <p:nvPr/>
          </p:nvSpPr>
          <p:spPr>
            <a:xfrm>
              <a:off x="7490574" y="4134858"/>
              <a:ext cx="607859" cy="261610"/>
            </a:xfrm>
            <a:prstGeom prst="rect">
              <a:avLst/>
            </a:prstGeom>
            <a:noFill/>
          </p:spPr>
          <p:txBody>
            <a:bodyPr wrap="none" rtlCol="0">
              <a:spAutoFit/>
            </a:bodyPr>
            <a:lstStyle/>
            <a:p>
              <a:r>
                <a:rPr lang="en-US" sz="1100" dirty="0">
                  <a:solidFill>
                    <a:srgbClr val="163856"/>
                  </a:solidFill>
                </a:rPr>
                <a:t>Kansas </a:t>
              </a:r>
            </a:p>
          </p:txBody>
        </p:sp>
        <p:sp>
          <p:nvSpPr>
            <p:cNvPr id="169" name="TextBox 168">
              <a:extLst>
                <a:ext uri="{FF2B5EF4-FFF2-40B4-BE49-F238E27FC236}">
                  <a16:creationId xmlns:a16="http://schemas.microsoft.com/office/drawing/2014/main" id="{EA8AA984-7A7C-4535-9A51-E0D5022405C5}"/>
                </a:ext>
              </a:extLst>
            </p:cNvPr>
            <p:cNvSpPr txBox="1"/>
            <p:nvPr/>
          </p:nvSpPr>
          <p:spPr>
            <a:xfrm>
              <a:off x="9319353" y="4597046"/>
              <a:ext cx="824265" cy="261610"/>
            </a:xfrm>
            <a:prstGeom prst="rect">
              <a:avLst/>
            </a:prstGeom>
            <a:noFill/>
          </p:spPr>
          <p:txBody>
            <a:bodyPr wrap="none" rtlCol="0">
              <a:spAutoFit/>
            </a:bodyPr>
            <a:lstStyle/>
            <a:p>
              <a:r>
                <a:rPr lang="en-US" sz="1100" dirty="0">
                  <a:solidFill>
                    <a:srgbClr val="163856"/>
                  </a:solidFill>
                </a:rPr>
                <a:t>Tennessee </a:t>
              </a:r>
            </a:p>
          </p:txBody>
        </p:sp>
        <p:sp>
          <p:nvSpPr>
            <p:cNvPr id="170" name="TextBox 169">
              <a:extLst>
                <a:ext uri="{FF2B5EF4-FFF2-40B4-BE49-F238E27FC236}">
                  <a16:creationId xmlns:a16="http://schemas.microsoft.com/office/drawing/2014/main" id="{0C32371F-DF9B-41E4-AE7B-459BEA58131C}"/>
                </a:ext>
              </a:extLst>
            </p:cNvPr>
            <p:cNvSpPr txBox="1"/>
            <p:nvPr/>
          </p:nvSpPr>
          <p:spPr>
            <a:xfrm>
              <a:off x="9363390" y="4304181"/>
              <a:ext cx="742511" cy="261610"/>
            </a:xfrm>
            <a:prstGeom prst="rect">
              <a:avLst/>
            </a:prstGeom>
            <a:noFill/>
          </p:spPr>
          <p:txBody>
            <a:bodyPr wrap="none" rtlCol="0">
              <a:spAutoFit/>
            </a:bodyPr>
            <a:lstStyle/>
            <a:p>
              <a:r>
                <a:rPr lang="en-US" sz="1100" dirty="0">
                  <a:solidFill>
                    <a:srgbClr val="163856"/>
                  </a:solidFill>
                </a:rPr>
                <a:t>Kentucky </a:t>
              </a:r>
            </a:p>
          </p:txBody>
        </p:sp>
        <p:sp>
          <p:nvSpPr>
            <p:cNvPr id="171" name="TextBox 170">
              <a:extLst>
                <a:ext uri="{FF2B5EF4-FFF2-40B4-BE49-F238E27FC236}">
                  <a16:creationId xmlns:a16="http://schemas.microsoft.com/office/drawing/2014/main" id="{30731B2F-6D3E-408F-913C-F40C79CD9E8B}"/>
                </a:ext>
              </a:extLst>
            </p:cNvPr>
            <p:cNvSpPr txBox="1"/>
            <p:nvPr/>
          </p:nvSpPr>
          <p:spPr>
            <a:xfrm>
              <a:off x="7301028" y="3534276"/>
              <a:ext cx="755335" cy="261610"/>
            </a:xfrm>
            <a:prstGeom prst="rect">
              <a:avLst/>
            </a:prstGeom>
            <a:noFill/>
          </p:spPr>
          <p:txBody>
            <a:bodyPr wrap="none" rtlCol="0">
              <a:spAutoFit/>
            </a:bodyPr>
            <a:lstStyle/>
            <a:p>
              <a:r>
                <a:rPr lang="en-US" sz="1100" dirty="0">
                  <a:solidFill>
                    <a:srgbClr val="163856"/>
                  </a:solidFill>
                </a:rPr>
                <a:t>Nebraska </a:t>
              </a:r>
            </a:p>
          </p:txBody>
        </p:sp>
        <p:sp>
          <p:nvSpPr>
            <p:cNvPr id="172" name="TextBox 171">
              <a:extLst>
                <a:ext uri="{FF2B5EF4-FFF2-40B4-BE49-F238E27FC236}">
                  <a16:creationId xmlns:a16="http://schemas.microsoft.com/office/drawing/2014/main" id="{63EF1E22-C9D2-433C-877D-B7517762407E}"/>
                </a:ext>
              </a:extLst>
            </p:cNvPr>
            <p:cNvSpPr txBox="1"/>
            <p:nvPr/>
          </p:nvSpPr>
          <p:spPr>
            <a:xfrm>
              <a:off x="10218374" y="4506165"/>
              <a:ext cx="1055097" cy="261610"/>
            </a:xfrm>
            <a:prstGeom prst="rect">
              <a:avLst/>
            </a:prstGeom>
            <a:noFill/>
          </p:spPr>
          <p:txBody>
            <a:bodyPr wrap="none" rtlCol="0">
              <a:spAutoFit/>
            </a:bodyPr>
            <a:lstStyle/>
            <a:p>
              <a:r>
                <a:rPr lang="en-US" sz="1100" dirty="0">
                  <a:solidFill>
                    <a:srgbClr val="163856"/>
                  </a:solidFill>
                </a:rPr>
                <a:t>North Carolina </a:t>
              </a:r>
            </a:p>
          </p:txBody>
        </p:sp>
        <p:sp>
          <p:nvSpPr>
            <p:cNvPr id="173" name="TextBox 172">
              <a:extLst>
                <a:ext uri="{FF2B5EF4-FFF2-40B4-BE49-F238E27FC236}">
                  <a16:creationId xmlns:a16="http://schemas.microsoft.com/office/drawing/2014/main" id="{A0DFF829-15B2-44A4-8178-17B087C5A081}"/>
                </a:ext>
              </a:extLst>
            </p:cNvPr>
            <p:cNvSpPr txBox="1"/>
            <p:nvPr/>
          </p:nvSpPr>
          <p:spPr>
            <a:xfrm>
              <a:off x="9344243" y="3781216"/>
              <a:ext cx="639919" cy="261610"/>
            </a:xfrm>
            <a:prstGeom prst="rect">
              <a:avLst/>
            </a:prstGeom>
            <a:noFill/>
          </p:spPr>
          <p:txBody>
            <a:bodyPr wrap="none" rtlCol="0">
              <a:spAutoFit/>
            </a:bodyPr>
            <a:lstStyle/>
            <a:p>
              <a:r>
                <a:rPr lang="en-US" sz="1100" dirty="0">
                  <a:solidFill>
                    <a:srgbClr val="163856"/>
                  </a:solidFill>
                </a:rPr>
                <a:t>Indiana </a:t>
              </a:r>
            </a:p>
          </p:txBody>
        </p:sp>
        <p:sp>
          <p:nvSpPr>
            <p:cNvPr id="175" name="TextBox 174">
              <a:extLst>
                <a:ext uri="{FF2B5EF4-FFF2-40B4-BE49-F238E27FC236}">
                  <a16:creationId xmlns:a16="http://schemas.microsoft.com/office/drawing/2014/main" id="{38176AAA-BB0D-474D-9F83-1DC7A23D53A8}"/>
                </a:ext>
              </a:extLst>
            </p:cNvPr>
            <p:cNvSpPr txBox="1"/>
            <p:nvPr/>
          </p:nvSpPr>
          <p:spPr>
            <a:xfrm>
              <a:off x="10481847" y="2281941"/>
              <a:ext cx="1133644" cy="261610"/>
            </a:xfrm>
            <a:prstGeom prst="rect">
              <a:avLst/>
            </a:prstGeom>
            <a:noFill/>
          </p:spPr>
          <p:txBody>
            <a:bodyPr wrap="none" rtlCol="0">
              <a:spAutoFit/>
            </a:bodyPr>
            <a:lstStyle/>
            <a:p>
              <a:r>
                <a:rPr lang="en-US" sz="1100" dirty="0">
                  <a:solidFill>
                    <a:srgbClr val="163856"/>
                  </a:solidFill>
                </a:rPr>
                <a:t>New Hampshire </a:t>
              </a:r>
            </a:p>
          </p:txBody>
        </p:sp>
        <p:cxnSp>
          <p:nvCxnSpPr>
            <p:cNvPr id="5" name="Straight Connector 4">
              <a:extLst>
                <a:ext uri="{FF2B5EF4-FFF2-40B4-BE49-F238E27FC236}">
                  <a16:creationId xmlns:a16="http://schemas.microsoft.com/office/drawing/2014/main" id="{3FCC3E5A-2467-43BE-AE1A-07FDA8BE8A55}"/>
                </a:ext>
              </a:extLst>
            </p:cNvPr>
            <p:cNvCxnSpPr>
              <a:cxnSpLocks/>
              <a:endCxn id="137" idx="3"/>
            </p:cNvCxnSpPr>
            <p:nvPr/>
          </p:nvCxnSpPr>
          <p:spPr>
            <a:xfrm>
              <a:off x="11165899" y="2501101"/>
              <a:ext cx="271237" cy="228675"/>
            </a:xfrm>
            <a:prstGeom prst="line">
              <a:avLst/>
            </a:prstGeom>
            <a:ln>
              <a:solidFill>
                <a:srgbClr val="163856"/>
              </a:solidFill>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7B7A00A7-4E99-4CC0-B318-27931F68A15F}"/>
                </a:ext>
              </a:extLst>
            </p:cNvPr>
            <p:cNvSpPr txBox="1"/>
            <p:nvPr/>
          </p:nvSpPr>
          <p:spPr>
            <a:xfrm>
              <a:off x="6031608" y="2454484"/>
              <a:ext cx="739305" cy="261610"/>
            </a:xfrm>
            <a:prstGeom prst="rect">
              <a:avLst/>
            </a:prstGeom>
            <a:noFill/>
          </p:spPr>
          <p:txBody>
            <a:bodyPr wrap="none" rtlCol="0">
              <a:spAutoFit/>
            </a:bodyPr>
            <a:lstStyle/>
            <a:p>
              <a:r>
                <a:rPr lang="en-US" sz="1100" dirty="0">
                  <a:solidFill>
                    <a:srgbClr val="163856"/>
                  </a:solidFill>
                </a:rPr>
                <a:t>Montana </a:t>
              </a:r>
            </a:p>
          </p:txBody>
        </p:sp>
        <p:cxnSp>
          <p:nvCxnSpPr>
            <p:cNvPr id="177" name="Straight Connector 176">
              <a:extLst>
                <a:ext uri="{FF2B5EF4-FFF2-40B4-BE49-F238E27FC236}">
                  <a16:creationId xmlns:a16="http://schemas.microsoft.com/office/drawing/2014/main" id="{AEB6F66D-E46F-4E45-8B13-2EFC5EC6CA95}"/>
                </a:ext>
              </a:extLst>
            </p:cNvPr>
            <p:cNvCxnSpPr>
              <a:cxnSpLocks/>
            </p:cNvCxnSpPr>
            <p:nvPr/>
          </p:nvCxnSpPr>
          <p:spPr>
            <a:xfrm>
              <a:off x="11461663" y="3433806"/>
              <a:ext cx="271237" cy="228675"/>
            </a:xfrm>
            <a:prstGeom prst="line">
              <a:avLst/>
            </a:prstGeom>
            <a:ln>
              <a:solidFill>
                <a:srgbClr val="163856"/>
              </a:solidFill>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451EB3EC-E503-46AF-967F-FDCD8B4EEFD7}"/>
                </a:ext>
              </a:extLst>
            </p:cNvPr>
            <p:cNvSpPr txBox="1"/>
            <p:nvPr/>
          </p:nvSpPr>
          <p:spPr>
            <a:xfrm>
              <a:off x="11373286" y="3599595"/>
              <a:ext cx="901209" cy="261610"/>
            </a:xfrm>
            <a:prstGeom prst="rect">
              <a:avLst/>
            </a:prstGeom>
            <a:noFill/>
          </p:spPr>
          <p:txBody>
            <a:bodyPr wrap="none" rtlCol="0">
              <a:spAutoFit/>
            </a:bodyPr>
            <a:lstStyle/>
            <a:p>
              <a:r>
                <a:rPr lang="en-US" sz="1100" dirty="0">
                  <a:solidFill>
                    <a:srgbClr val="163856"/>
                  </a:solidFill>
                </a:rPr>
                <a:t>Connecticut </a:t>
              </a:r>
            </a:p>
          </p:txBody>
        </p:sp>
      </p:grpSp>
    </p:spTree>
    <p:extLst>
      <p:ext uri="{BB962C8B-B14F-4D97-AF65-F5344CB8AC3E}">
        <p14:creationId xmlns:p14="http://schemas.microsoft.com/office/powerpoint/2010/main" val="10456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5698843-747D-416F-8AAF-7682368283E7}"/>
              </a:ext>
            </a:extLst>
          </p:cNvPr>
          <p:cNvSpPr txBox="1"/>
          <p:nvPr/>
        </p:nvSpPr>
        <p:spPr>
          <a:xfrm>
            <a:off x="6313775" y="3068430"/>
            <a:ext cx="55924" cy="312131"/>
          </a:xfrm>
          <a:prstGeom prst="rect">
            <a:avLst/>
          </a:prstGeom>
          <a:noFill/>
        </p:spPr>
        <p:txBody>
          <a:bodyPr wrap="square" rtlCol="0">
            <a:spAutoFit/>
          </a:bodyPr>
          <a:lstStyle/>
          <a:p>
            <a:endParaRPr lang="en-US" sz="1450" dirty="0"/>
          </a:p>
        </p:txBody>
      </p:sp>
      <p:sp>
        <p:nvSpPr>
          <p:cNvPr id="8" name="Rectangle 7">
            <a:extLst>
              <a:ext uri="{FF2B5EF4-FFF2-40B4-BE49-F238E27FC236}">
                <a16:creationId xmlns:a16="http://schemas.microsoft.com/office/drawing/2014/main" id="{BA41CE00-3D7D-4A21-BCE5-C82C49D47F63}"/>
              </a:ext>
            </a:extLst>
          </p:cNvPr>
          <p:cNvSpPr/>
          <p:nvPr/>
        </p:nvSpPr>
        <p:spPr>
          <a:xfrm>
            <a:off x="1694039" y="2061679"/>
            <a:ext cx="4184186"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Coalition Name*</a:t>
            </a:r>
          </a:p>
        </p:txBody>
      </p:sp>
      <p:sp>
        <p:nvSpPr>
          <p:cNvPr id="18" name="Rectangle 17">
            <a:extLst>
              <a:ext uri="{FF2B5EF4-FFF2-40B4-BE49-F238E27FC236}">
                <a16:creationId xmlns:a16="http://schemas.microsoft.com/office/drawing/2014/main" id="{5E3254AE-1070-45B8-AE2E-C44F52975098}"/>
              </a:ext>
            </a:extLst>
          </p:cNvPr>
          <p:cNvSpPr/>
          <p:nvPr/>
        </p:nvSpPr>
        <p:spPr>
          <a:xfrm>
            <a:off x="1694039" y="2421711"/>
            <a:ext cx="4184186" cy="39287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1450" dirty="0">
                <a:solidFill>
                  <a:schemeClr val="tx1"/>
                </a:solidFill>
                <a:hlinkClick r:id="rId2"/>
              </a:rPr>
              <a:t>Alaska Resilience Initiative</a:t>
            </a:r>
            <a:endParaRPr lang="en-US" sz="1450" dirty="0">
              <a:solidFill>
                <a:schemeClr val="tx1"/>
              </a:solidFill>
            </a:endParaRPr>
          </a:p>
          <a:p>
            <a:pPr marL="342900" indent="-342900">
              <a:buFont typeface="+mj-lt"/>
              <a:buAutoNum type="arabicPeriod"/>
            </a:pPr>
            <a:r>
              <a:rPr lang="en-US" sz="1450" dirty="0">
                <a:solidFill>
                  <a:schemeClr val="tx1"/>
                </a:solidFill>
                <a:hlinkClick r:id="rId3"/>
              </a:rPr>
              <a:t>Arizona ACEs Consortium </a:t>
            </a:r>
            <a:endParaRPr lang="en-US" sz="1450" dirty="0">
              <a:solidFill>
                <a:schemeClr val="tx1"/>
              </a:solidFill>
            </a:endParaRPr>
          </a:p>
          <a:p>
            <a:pPr marL="342900" indent="-342900">
              <a:buFont typeface="+mj-lt"/>
              <a:buAutoNum type="arabicPeriod"/>
            </a:pPr>
            <a:r>
              <a:rPr lang="en-US" sz="1450" dirty="0">
                <a:solidFill>
                  <a:schemeClr val="tx1"/>
                </a:solidFill>
                <a:hlinkClick r:id="rId4"/>
              </a:rPr>
              <a:t>California Campaign to Counter Childhood Adversity (4CA) </a:t>
            </a:r>
            <a:endParaRPr lang="en-US" sz="1450" dirty="0">
              <a:solidFill>
                <a:schemeClr val="tx1"/>
              </a:solidFill>
            </a:endParaRPr>
          </a:p>
          <a:p>
            <a:pPr marL="342900" indent="-342900">
              <a:buFont typeface="+mj-lt"/>
              <a:buAutoNum type="arabicPeriod"/>
            </a:pPr>
            <a:r>
              <a:rPr lang="en-US" sz="1450" dirty="0">
                <a:solidFill>
                  <a:schemeClr val="tx1"/>
                </a:solidFill>
                <a:hlinkClick r:id="rId5"/>
              </a:rPr>
              <a:t>Colorado Trauma Informed System of Care (COACT)</a:t>
            </a:r>
            <a:endParaRPr lang="en-US" sz="1450" dirty="0">
              <a:solidFill>
                <a:schemeClr val="tx1"/>
              </a:solidFill>
            </a:endParaRPr>
          </a:p>
          <a:p>
            <a:pPr marL="342900" indent="-342900">
              <a:buFont typeface="+mj-lt"/>
              <a:buAutoNum type="arabicPeriod"/>
            </a:pPr>
            <a:r>
              <a:rPr lang="en-US" sz="1450" dirty="0">
                <a:solidFill>
                  <a:schemeClr val="tx1"/>
                </a:solidFill>
                <a:hlinkClick r:id="rId6"/>
              </a:rPr>
              <a:t>Child Health and Development Institute of Connecticut Trauma-Informed Initiatives (CHDI)</a:t>
            </a:r>
            <a:endParaRPr lang="en-US" sz="1450" dirty="0">
              <a:solidFill>
                <a:schemeClr val="tx1"/>
              </a:solidFill>
            </a:endParaRPr>
          </a:p>
          <a:p>
            <a:pPr marL="342900" indent="-342900">
              <a:buFont typeface="+mj-lt"/>
              <a:buAutoNum type="arabicPeriod"/>
            </a:pPr>
            <a:r>
              <a:rPr lang="en-US" sz="1450" dirty="0">
                <a:solidFill>
                  <a:schemeClr val="tx1"/>
                </a:solidFill>
                <a:hlinkClick r:id="rId7"/>
              </a:rPr>
              <a:t>Trauma Matters Delaware</a:t>
            </a:r>
            <a:endParaRPr lang="en-US" sz="1450" dirty="0">
              <a:solidFill>
                <a:schemeClr val="tx1"/>
              </a:solidFill>
            </a:endParaRPr>
          </a:p>
          <a:p>
            <a:pPr marL="342900" indent="-342900">
              <a:buFont typeface="+mj-lt"/>
              <a:buAutoNum type="arabicPeriod"/>
            </a:pPr>
            <a:r>
              <a:rPr lang="en-US" sz="1450" dirty="0">
                <a:solidFill>
                  <a:schemeClr val="tx1"/>
                </a:solidFill>
                <a:hlinkClick r:id="rId8"/>
              </a:rPr>
              <a:t>Illinois ACEs Response Collaborative</a:t>
            </a:r>
            <a:r>
              <a:rPr lang="en-US" sz="1450" dirty="0">
                <a:solidFill>
                  <a:schemeClr val="tx1"/>
                </a:solidFill>
                <a:hlinkClick r:id="rId9"/>
              </a:rPr>
              <a:t>, Center for Childhood Resilience</a:t>
            </a:r>
            <a:r>
              <a:rPr lang="en-US" sz="1450" dirty="0">
                <a:solidFill>
                  <a:schemeClr val="tx1"/>
                </a:solidFill>
              </a:rPr>
              <a:t>, </a:t>
            </a:r>
            <a:r>
              <a:rPr lang="en-US" sz="1450" dirty="0">
                <a:solidFill>
                  <a:schemeClr val="tx1"/>
                </a:solidFill>
                <a:hlinkClick r:id="rId10"/>
              </a:rPr>
              <a:t>Illinois Childhood Trauma Coalition</a:t>
            </a:r>
            <a:endParaRPr lang="en-US" sz="1450" dirty="0">
              <a:solidFill>
                <a:schemeClr val="tx1"/>
              </a:solidFill>
            </a:endParaRPr>
          </a:p>
          <a:p>
            <a:pPr marL="342900" indent="-342900">
              <a:buFont typeface="+mj-lt"/>
              <a:buAutoNum type="arabicPeriod"/>
            </a:pPr>
            <a:r>
              <a:rPr lang="en-US" sz="1450" dirty="0">
                <a:solidFill>
                  <a:schemeClr val="tx1"/>
                </a:solidFill>
                <a:hlinkClick r:id="rId11"/>
              </a:rPr>
              <a:t>The Children’s Policy and Law Initiative of Indiana (CPLI) Positive School Discipline Institute</a:t>
            </a:r>
            <a:endParaRPr lang="en-US" sz="1450" dirty="0">
              <a:solidFill>
                <a:schemeClr val="tx1"/>
              </a:solidFill>
            </a:endParaRPr>
          </a:p>
          <a:p>
            <a:pPr marL="342900" indent="-342900">
              <a:buFont typeface="+mj-lt"/>
              <a:buAutoNum type="arabicPeriod"/>
            </a:pPr>
            <a:r>
              <a:rPr lang="en-US" sz="1450" dirty="0">
                <a:solidFill>
                  <a:schemeClr val="tx1"/>
                </a:solidFill>
                <a:hlinkClick r:id="rId12"/>
              </a:rPr>
              <a:t>Kansas Power of the Positive</a:t>
            </a:r>
            <a:endParaRPr lang="en-US" sz="1450" dirty="0">
              <a:solidFill>
                <a:schemeClr val="tx1"/>
              </a:solidFill>
            </a:endParaRPr>
          </a:p>
          <a:p>
            <a:pPr marL="342900" indent="-342900">
              <a:buFont typeface="+mj-lt"/>
              <a:buAutoNum type="arabicPeriod"/>
            </a:pPr>
            <a:r>
              <a:rPr lang="en-US" sz="1450" dirty="0">
                <a:solidFill>
                  <a:schemeClr val="tx1"/>
                </a:solidFill>
                <a:hlinkClick r:id="rId13"/>
              </a:rPr>
              <a:t>Kentucky BOUNCE (Building Resilient Children and Families)</a:t>
            </a:r>
            <a:endParaRPr lang="en-US" sz="1450" dirty="0">
              <a:solidFill>
                <a:schemeClr val="tx1"/>
              </a:solidFill>
            </a:endParaRPr>
          </a:p>
        </p:txBody>
      </p:sp>
      <p:sp>
        <p:nvSpPr>
          <p:cNvPr id="20" name="Title 1">
            <a:extLst>
              <a:ext uri="{FF2B5EF4-FFF2-40B4-BE49-F238E27FC236}">
                <a16:creationId xmlns:a16="http://schemas.microsoft.com/office/drawing/2014/main" id="{63162DBF-5169-4424-8E4C-03634A15A69B}"/>
              </a:ext>
            </a:extLst>
          </p:cNvPr>
          <p:cNvSpPr>
            <a:spLocks noGrp="1"/>
          </p:cNvSpPr>
          <p:nvPr>
            <p:ph type="ctrTitle"/>
          </p:nvPr>
        </p:nvSpPr>
        <p:spPr>
          <a:xfrm>
            <a:off x="1360952" y="1356364"/>
            <a:ext cx="9470096" cy="623897"/>
          </a:xfrm>
        </p:spPr>
        <p:txBody>
          <a:bodyPr>
            <a:normAutofit/>
          </a:bodyPr>
          <a:lstStyle/>
          <a:p>
            <a:r>
              <a:rPr lang="en-US" sz="3000" b="1" dirty="0">
                <a:solidFill>
                  <a:srgbClr val="163856"/>
                </a:solidFill>
              </a:rPr>
              <a:t>Leading Statewide TIC/ACES Coalitions</a:t>
            </a:r>
          </a:p>
        </p:txBody>
      </p:sp>
      <p:sp>
        <p:nvSpPr>
          <p:cNvPr id="21" name="Rectangle 20">
            <a:extLst>
              <a:ext uri="{FF2B5EF4-FFF2-40B4-BE49-F238E27FC236}">
                <a16:creationId xmlns:a16="http://schemas.microsoft.com/office/drawing/2014/main" id="{6437EAA9-9988-4D08-A92D-7504DCEA9CF3}"/>
              </a:ext>
            </a:extLst>
          </p:cNvPr>
          <p:cNvSpPr/>
          <p:nvPr/>
        </p:nvSpPr>
        <p:spPr>
          <a:xfrm>
            <a:off x="6313775" y="2061679"/>
            <a:ext cx="4184186"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Coalition Name*</a:t>
            </a:r>
          </a:p>
        </p:txBody>
      </p:sp>
      <p:sp>
        <p:nvSpPr>
          <p:cNvPr id="22" name="Rectangle 21">
            <a:extLst>
              <a:ext uri="{FF2B5EF4-FFF2-40B4-BE49-F238E27FC236}">
                <a16:creationId xmlns:a16="http://schemas.microsoft.com/office/drawing/2014/main" id="{BA8AD20B-6B77-411D-8131-CB3E85C85671}"/>
              </a:ext>
            </a:extLst>
          </p:cNvPr>
          <p:cNvSpPr/>
          <p:nvPr/>
        </p:nvSpPr>
        <p:spPr>
          <a:xfrm>
            <a:off x="6313775" y="2421711"/>
            <a:ext cx="4184186" cy="39287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11"/>
            </a:pPr>
            <a:r>
              <a:rPr lang="en-US" sz="1450" dirty="0">
                <a:solidFill>
                  <a:schemeClr val="tx1"/>
                </a:solidFill>
                <a:hlinkClick r:id="rId14"/>
              </a:rPr>
              <a:t>Massachusetts Child Trauma Project</a:t>
            </a:r>
            <a:r>
              <a:rPr lang="en-US" sz="1450" dirty="0">
                <a:solidFill>
                  <a:schemeClr val="tx1"/>
                </a:solidFill>
              </a:rPr>
              <a:t>, </a:t>
            </a:r>
            <a:r>
              <a:rPr lang="en-US" sz="1450" dirty="0">
                <a:solidFill>
                  <a:schemeClr val="tx1"/>
                </a:solidFill>
                <a:hlinkClick r:id="rId15"/>
              </a:rPr>
              <a:t>Massachusetts Trauma and Learning Policy Initiative (TLPI)</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16"/>
              </a:rPr>
              <a:t>Minnesota Communities Caring for Children</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17"/>
              </a:rPr>
              <a:t>Elevate Montana</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18"/>
              </a:rPr>
              <a:t>Bring Up Nebraska</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19"/>
              </a:rPr>
              <a:t>New Hampshire Project GROW (Generating Resilience, Outcomes, and Wellness)</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0"/>
              </a:rPr>
              <a:t>North Carolina Resilience and Learning Project</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1"/>
              </a:rPr>
              <a:t>Trauma Informed Oregon</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2"/>
              </a:rPr>
              <a:t>Building Strong Brains Tennessee</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3"/>
              </a:rPr>
              <a:t>Utah Trauma Resiliency Collaborative</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4"/>
              </a:rPr>
              <a:t>Washington State Family Policy Council (1994 to 2012)</a:t>
            </a:r>
            <a:r>
              <a:rPr lang="en-US" sz="1450" dirty="0">
                <a:solidFill>
                  <a:schemeClr val="tx1"/>
                </a:solidFill>
              </a:rPr>
              <a:t>, </a:t>
            </a:r>
            <a:r>
              <a:rPr lang="en-US" sz="1450" dirty="0">
                <a:solidFill>
                  <a:schemeClr val="tx1"/>
                </a:solidFill>
                <a:hlinkClick r:id="rId25"/>
              </a:rPr>
              <a:t>ACEs Public-Private Partnership Initiative (2012 onwards)</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6"/>
              </a:rPr>
              <a:t>Wisconsin Fostering Futures</a:t>
            </a:r>
            <a:endParaRPr lang="en-US" sz="1450" dirty="0">
              <a:solidFill>
                <a:schemeClr val="tx1"/>
              </a:solidFill>
            </a:endParaRPr>
          </a:p>
          <a:p>
            <a:pPr marL="342900" indent="-342900">
              <a:buFont typeface="+mj-lt"/>
              <a:buAutoNum type="arabicPeriod" startAt="11"/>
            </a:pPr>
            <a:r>
              <a:rPr lang="en-US" sz="1450" dirty="0">
                <a:solidFill>
                  <a:schemeClr val="tx1"/>
                </a:solidFill>
                <a:hlinkClick r:id="rId27"/>
              </a:rPr>
              <a:t>Wyoming Children's Trust Fund</a:t>
            </a:r>
            <a:endParaRPr lang="en-US" sz="1450" dirty="0">
              <a:solidFill>
                <a:schemeClr val="tx1"/>
              </a:solidFill>
            </a:endParaRPr>
          </a:p>
        </p:txBody>
      </p:sp>
      <p:sp>
        <p:nvSpPr>
          <p:cNvPr id="24" name="TextBox 23">
            <a:extLst>
              <a:ext uri="{FF2B5EF4-FFF2-40B4-BE49-F238E27FC236}">
                <a16:creationId xmlns:a16="http://schemas.microsoft.com/office/drawing/2014/main" id="{4327EC80-9C2A-431B-A904-085B6286C7B5}"/>
              </a:ext>
            </a:extLst>
          </p:cNvPr>
          <p:cNvSpPr txBox="1"/>
          <p:nvPr/>
        </p:nvSpPr>
        <p:spPr>
          <a:xfrm>
            <a:off x="1614666" y="6344571"/>
            <a:ext cx="2970685" cy="230832"/>
          </a:xfrm>
          <a:prstGeom prst="rect">
            <a:avLst/>
          </a:prstGeom>
          <a:noFill/>
        </p:spPr>
        <p:txBody>
          <a:bodyPr wrap="none" rtlCol="0">
            <a:spAutoFit/>
          </a:bodyPr>
          <a:lstStyle/>
          <a:p>
            <a:r>
              <a:rPr lang="en-US" sz="900" dirty="0"/>
              <a:t>*Additional details and links in companion excel document </a:t>
            </a:r>
          </a:p>
        </p:txBody>
      </p:sp>
    </p:spTree>
    <p:extLst>
      <p:ext uri="{BB962C8B-B14F-4D97-AF65-F5344CB8AC3E}">
        <p14:creationId xmlns:p14="http://schemas.microsoft.com/office/powerpoint/2010/main" val="363554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786" y="1308927"/>
            <a:ext cx="10730428" cy="724930"/>
          </a:xfrm>
        </p:spPr>
        <p:txBody>
          <a:bodyPr>
            <a:noAutofit/>
          </a:bodyPr>
          <a:lstStyle/>
          <a:p>
            <a:r>
              <a:rPr lang="en-US" sz="2800" b="1" dirty="0">
                <a:solidFill>
                  <a:srgbClr val="163856"/>
                </a:solidFill>
              </a:rPr>
              <a:t>Statewide TIC/ACES Coalition Spotlight: Massachusetts </a:t>
            </a:r>
          </a:p>
        </p:txBody>
      </p:sp>
      <p:sp>
        <p:nvSpPr>
          <p:cNvPr id="9" name="TextBox 8">
            <a:extLst>
              <a:ext uri="{FF2B5EF4-FFF2-40B4-BE49-F238E27FC236}">
                <a16:creationId xmlns:a16="http://schemas.microsoft.com/office/drawing/2014/main" id="{D5698843-747D-416F-8AAF-7682368283E7}"/>
              </a:ext>
            </a:extLst>
          </p:cNvPr>
          <p:cNvSpPr txBox="1"/>
          <p:nvPr/>
        </p:nvSpPr>
        <p:spPr>
          <a:xfrm>
            <a:off x="6313775" y="3185876"/>
            <a:ext cx="55924" cy="312131"/>
          </a:xfrm>
          <a:prstGeom prst="rect">
            <a:avLst/>
          </a:prstGeom>
          <a:noFill/>
        </p:spPr>
        <p:txBody>
          <a:bodyPr wrap="square" rtlCol="0">
            <a:spAutoFit/>
          </a:bodyPr>
          <a:lstStyle/>
          <a:p>
            <a:endParaRPr lang="en-US" sz="1450" dirty="0"/>
          </a:p>
        </p:txBody>
      </p:sp>
      <p:sp>
        <p:nvSpPr>
          <p:cNvPr id="8" name="Rectangle 7">
            <a:extLst>
              <a:ext uri="{FF2B5EF4-FFF2-40B4-BE49-F238E27FC236}">
                <a16:creationId xmlns:a16="http://schemas.microsoft.com/office/drawing/2014/main" id="{BA41CE00-3D7D-4A21-BCE5-C82C49D47F63}"/>
              </a:ext>
            </a:extLst>
          </p:cNvPr>
          <p:cNvSpPr/>
          <p:nvPr/>
        </p:nvSpPr>
        <p:spPr>
          <a:xfrm>
            <a:off x="605928" y="2121479"/>
            <a:ext cx="11347373"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Coalition Name</a:t>
            </a:r>
          </a:p>
        </p:txBody>
      </p:sp>
      <p:sp>
        <p:nvSpPr>
          <p:cNvPr id="14" name="Rectangle 13">
            <a:extLst>
              <a:ext uri="{FF2B5EF4-FFF2-40B4-BE49-F238E27FC236}">
                <a16:creationId xmlns:a16="http://schemas.microsoft.com/office/drawing/2014/main" id="{32C0CF8B-1BBC-42E6-BE21-2D0CF3BA0810}"/>
              </a:ext>
            </a:extLst>
          </p:cNvPr>
          <p:cNvSpPr/>
          <p:nvPr/>
        </p:nvSpPr>
        <p:spPr>
          <a:xfrm>
            <a:off x="605928" y="2467777"/>
            <a:ext cx="11347373" cy="363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50" dirty="0">
                <a:solidFill>
                  <a:schemeClr val="tx1"/>
                </a:solidFill>
              </a:rPr>
              <a:t>Massachusetts Child Trauma Project</a:t>
            </a:r>
          </a:p>
        </p:txBody>
      </p:sp>
      <p:sp>
        <p:nvSpPr>
          <p:cNvPr id="15" name="Rectangle 14">
            <a:extLst>
              <a:ext uri="{FF2B5EF4-FFF2-40B4-BE49-F238E27FC236}">
                <a16:creationId xmlns:a16="http://schemas.microsoft.com/office/drawing/2014/main" id="{FF5F0062-F2D0-4EDF-A4D4-D00F64AEA36A}"/>
              </a:ext>
            </a:extLst>
          </p:cNvPr>
          <p:cNvSpPr/>
          <p:nvPr/>
        </p:nvSpPr>
        <p:spPr>
          <a:xfrm>
            <a:off x="605928" y="5787293"/>
            <a:ext cx="11347373" cy="624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1775" indent="-231775">
              <a:buFont typeface="Arial" panose="020B0604020202020204" pitchFamily="34" charset="0"/>
              <a:buChar char="•"/>
            </a:pPr>
            <a:r>
              <a:rPr lang="en-US" sz="1450" dirty="0">
                <a:solidFill>
                  <a:schemeClr val="tx1"/>
                </a:solidFill>
              </a:rPr>
              <a:t>Massachusetts Child Trauma Project - </a:t>
            </a:r>
            <a:r>
              <a:rPr lang="en-US" sz="1450" dirty="0">
                <a:solidFill>
                  <a:schemeClr val="tx1"/>
                </a:solidFill>
                <a:hlinkClick r:id="rId2"/>
              </a:rPr>
              <a:t>https://www.luk.org/services/counseling-mainmenu-396/mctp-mainmenu</a:t>
            </a:r>
            <a:r>
              <a:rPr lang="en-US" sz="1450" dirty="0">
                <a:solidFill>
                  <a:schemeClr val="tx1"/>
                </a:solidFill>
              </a:rPr>
              <a:t>*</a:t>
            </a:r>
          </a:p>
          <a:p>
            <a:pPr marL="231775" indent="-231775">
              <a:buFont typeface="Arial" panose="020B0604020202020204" pitchFamily="34" charset="0"/>
              <a:buChar char="•"/>
            </a:pPr>
            <a:r>
              <a:rPr lang="en-US" sz="1450" dirty="0">
                <a:solidFill>
                  <a:schemeClr val="tx1"/>
                </a:solidFill>
              </a:rPr>
              <a:t>Trauma-Informed Care in the Massachusetts Child Trauma Project - </a:t>
            </a:r>
            <a:r>
              <a:rPr lang="en-US" sz="1450" dirty="0">
                <a:solidFill>
                  <a:schemeClr val="tx1"/>
                </a:solidFill>
                <a:hlinkClick r:id="rId3"/>
              </a:rPr>
              <a:t>https://www.ncbi.nlm.nih.gov/pubmed/26613674 </a:t>
            </a:r>
            <a:r>
              <a:rPr lang="en-US" sz="1450" dirty="0">
                <a:solidFill>
                  <a:schemeClr val="tx1"/>
                </a:solidFill>
              </a:rPr>
              <a:t>(peer reviewed publication)</a:t>
            </a:r>
          </a:p>
        </p:txBody>
      </p:sp>
      <p:sp>
        <p:nvSpPr>
          <p:cNvPr id="16" name="Rectangle 15">
            <a:extLst>
              <a:ext uri="{FF2B5EF4-FFF2-40B4-BE49-F238E27FC236}">
                <a16:creationId xmlns:a16="http://schemas.microsoft.com/office/drawing/2014/main" id="{EEFCCCA0-3271-47FB-95E4-EA4C48975AC4}"/>
              </a:ext>
            </a:extLst>
          </p:cNvPr>
          <p:cNvSpPr/>
          <p:nvPr/>
        </p:nvSpPr>
        <p:spPr>
          <a:xfrm>
            <a:off x="605928" y="5435880"/>
            <a:ext cx="11347373"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Source Links</a:t>
            </a:r>
          </a:p>
        </p:txBody>
      </p:sp>
      <p:sp>
        <p:nvSpPr>
          <p:cNvPr id="17" name="Rectangle 16">
            <a:extLst>
              <a:ext uri="{FF2B5EF4-FFF2-40B4-BE49-F238E27FC236}">
                <a16:creationId xmlns:a16="http://schemas.microsoft.com/office/drawing/2014/main" id="{18C7B35F-40D0-4540-95A5-9F83D7BF535B}"/>
              </a:ext>
            </a:extLst>
          </p:cNvPr>
          <p:cNvSpPr/>
          <p:nvPr/>
        </p:nvSpPr>
        <p:spPr>
          <a:xfrm>
            <a:off x="605928" y="2945907"/>
            <a:ext cx="11347373" cy="319165"/>
          </a:xfrm>
          <a:prstGeom prst="rect">
            <a:avLst/>
          </a:prstGeom>
          <a:solidFill>
            <a:srgbClr val="6FBF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0" dirty="0"/>
              <a:t>Brief Description</a:t>
            </a:r>
          </a:p>
        </p:txBody>
      </p:sp>
      <p:sp>
        <p:nvSpPr>
          <p:cNvPr id="18" name="Rectangle 17">
            <a:extLst>
              <a:ext uri="{FF2B5EF4-FFF2-40B4-BE49-F238E27FC236}">
                <a16:creationId xmlns:a16="http://schemas.microsoft.com/office/drawing/2014/main" id="{5E3254AE-1070-45B8-AE2E-C44F52975098}"/>
              </a:ext>
            </a:extLst>
          </p:cNvPr>
          <p:cNvSpPr/>
          <p:nvPr/>
        </p:nvSpPr>
        <p:spPr>
          <a:xfrm>
            <a:off x="605928" y="3328595"/>
            <a:ext cx="11347373" cy="2016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50" dirty="0">
                <a:solidFill>
                  <a:schemeClr val="tx1"/>
                </a:solidFill>
              </a:rPr>
              <a:t>The Massachusetts Child Trauma Project (MCTP) was a 5-year statewide systems-improvement initiative funded in 2011 by the Administration for Children and Families and U.S. DHHS. The MA Dept. of Children and Families (DCF), in partnership with LUK, Justice Resource Institute, Boston Medical Center's Child Witness to Violence Project, and the Univ. of MA Medical School, collaborated together to integrate a trauma-informed and trauma-focused practice into child protection service delivery. MCTP builds upon a solid foundation of collaboration and will significantly advance practice approaches across the child service delivery system. The goal of MCTP is to implement and sustain TIC within the child welfare (CW) and child mental health network. The key MCTP objectives were: (a) to improve identification and assessment of children exposed to complex trauma; (b) to build service provider capacity for the delivery of trauma-specific, evidence-based treatments (EBT) in agencies serving CW involved children; (c) to increase linkages with and referrals of children to EBTs; and (d) to increase caregivers’ understanding about and sensitivity to child trauma. MCTP focused on three central activities: (1) training in CW; (2) EBT dissemination; and, (3) systems integration.</a:t>
            </a:r>
          </a:p>
        </p:txBody>
      </p:sp>
      <p:sp>
        <p:nvSpPr>
          <p:cNvPr id="5" name="TextBox 4">
            <a:extLst>
              <a:ext uri="{FF2B5EF4-FFF2-40B4-BE49-F238E27FC236}">
                <a16:creationId xmlns:a16="http://schemas.microsoft.com/office/drawing/2014/main" id="{A11BE2B7-AB4C-45CE-8F61-E5F7502BF4BE}"/>
              </a:ext>
            </a:extLst>
          </p:cNvPr>
          <p:cNvSpPr txBox="1"/>
          <p:nvPr/>
        </p:nvSpPr>
        <p:spPr>
          <a:xfrm>
            <a:off x="532485" y="6369738"/>
            <a:ext cx="3775393" cy="230832"/>
          </a:xfrm>
          <a:prstGeom prst="rect">
            <a:avLst/>
          </a:prstGeom>
          <a:noFill/>
        </p:spPr>
        <p:txBody>
          <a:bodyPr wrap="none" rtlCol="0">
            <a:spAutoFit/>
          </a:bodyPr>
          <a:lstStyle/>
          <a:p>
            <a:r>
              <a:rPr lang="en-US" sz="900" dirty="0"/>
              <a:t>* Main website has been taken down – this project lasted from 2011 to 2016</a:t>
            </a:r>
          </a:p>
        </p:txBody>
      </p:sp>
    </p:spTree>
    <p:extLst>
      <p:ext uri="{BB962C8B-B14F-4D97-AF65-F5344CB8AC3E}">
        <p14:creationId xmlns:p14="http://schemas.microsoft.com/office/powerpoint/2010/main" val="209635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2895</TotalTime>
  <Words>3104</Words>
  <Application>Microsoft Office PowerPoint</Application>
  <PresentationFormat>Widescreen</PresentationFormat>
  <Paragraphs>435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National Landscape Scan of TIC/ACEs Efforts  September 2019</vt:lpstr>
      <vt:lpstr>PowerPoint Presentation</vt:lpstr>
      <vt:lpstr>National Landscape Scan: Criteria for Rating</vt:lpstr>
      <vt:lpstr>National Landscape Scan: State Department Audit</vt:lpstr>
      <vt:lpstr>National Landscape Scan: State Department Audit</vt:lpstr>
      <vt:lpstr>National Landscape Scan: State Department Audit</vt:lpstr>
      <vt:lpstr>Leading Statewide TIC/ACES Coalitions</vt:lpstr>
      <vt:lpstr>Leading Statewide TIC/ACES Coalitions</vt:lpstr>
      <vt:lpstr>Statewide TIC/ACES Coalition Spotlight: Massachusetts </vt:lpstr>
      <vt:lpstr>Leading Large Metro Area Wide TIC/ACES Coalitions</vt:lpstr>
      <vt:lpstr>PowerPoint Presentation</vt:lpstr>
      <vt:lpstr>Leading Large Metro Area Wide TIC/ACES Coalition Spotlight: Philadelphia</vt:lpstr>
      <vt:lpstr>PowerPoint Presentation</vt:lpstr>
      <vt:lpstr>PowerPoint Presentation</vt:lpstr>
      <vt:lpstr>PowerPoint Presentation</vt:lpstr>
      <vt:lpstr>PowerPoint Presentation</vt:lpstr>
      <vt:lpstr>PowerPoint Presentation</vt:lpstr>
      <vt:lpstr>National Landscape Scan:  Suggestions for Future Research &amp;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Reid</dc:creator>
  <cp:lastModifiedBy>Neha Mehta</cp:lastModifiedBy>
  <cp:revision>132</cp:revision>
  <dcterms:created xsi:type="dcterms:W3CDTF">2019-06-13T18:07:10Z</dcterms:created>
  <dcterms:modified xsi:type="dcterms:W3CDTF">2020-03-23T19:20:17Z</dcterms:modified>
</cp:coreProperties>
</file>