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70" r:id="rId3"/>
    <p:sldId id="267" r:id="rId4"/>
    <p:sldId id="269" r:id="rId5"/>
    <p:sldId id="272" r:id="rId6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Anne Vall" initials="" lastIdx="5" clrIdx="0"/>
  <p:cmAuthor id="2" name="Unknown User1" initials="Unknown User1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955"/>
    <a:srgbClr val="FF9900"/>
    <a:srgbClr val="FFFFFF"/>
    <a:srgbClr val="22426E"/>
    <a:srgbClr val="EFC098"/>
    <a:srgbClr val="E9998E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2" autoAdjust="0"/>
    <p:restoredTop sz="95707" autoAdjust="0"/>
  </p:normalViewPr>
  <p:slideViewPr>
    <p:cSldViewPr>
      <p:cViewPr varScale="1">
        <p:scale>
          <a:sx n="109" d="100"/>
          <a:sy n="109" d="100"/>
        </p:scale>
        <p:origin x="96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133864-3CD5-41C4-9D6C-86BAF28A0A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9EBBC4-FF9D-4985-BF19-72BB0C9E9F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76A894-120A-409D-B6A3-7C2CEACA77AD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3A75DA-43F2-4378-A599-4088264C91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25C46B-91D1-4CF4-927C-9BF6E22C7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F0407-50E7-44F1-B6D4-FA5FF4DD18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10E7D-0A01-4770-B2B5-FE4658972C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CB5528-349F-4C12-9CA6-BC4FE3E12D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DCA17ADC-08D7-4151-BDCE-59EA189D06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7E3ADB4-6AB2-4419-9E59-46B7F5174B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FA593580-33D0-4618-9266-208D841C77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397781-0D82-4583-8F89-3FE6EB442A04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809434D1-BBC9-4F37-B88F-C98171CF50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14CE61B0-9B02-4C98-AC58-EE6612360C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B0202B4-07BA-4813-B5A9-226EF4827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4DF9FD-9513-43D7-A2B4-04837463E7A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5A9D41F3-0685-48DB-B7F6-D2773A5978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AEA0B04-1C7B-4C91-9DC6-163DCBD067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F98FA10-D5D1-4A47-8386-CBD72FA63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750F33-34F2-441C-B751-6A2FAB658B5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5DA09894-581F-4C1A-9B27-940890F988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74FCBEBB-E45A-4B9B-B75B-32406323C5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A3A2640-394D-4A12-B1C0-7879CAD96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304EC-0586-4795-B15D-98F4D48254B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A256DA4-CDD8-48BC-BC0F-B7AB835A22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47FCE7D2-00D5-4DED-BD89-8181C74AD2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66BFEA6-807D-4758-96E5-2382E48308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475DA4-F98A-4800-ABCD-34AC4F1906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6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129A-7E71-4556-A143-9751FA80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4F5F0-F1C3-4FC0-A625-0CE5B2946E18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9D092-F16B-464C-BDD6-DD24B0E7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F3858-4D50-4FAB-B8B1-81A0CEC4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B1D93-3988-4797-A366-B6478C5E35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13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2AC58-43ED-4927-BCDD-839DA398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820B-F7D5-4E3A-A8DD-442784B50103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95C1C-B4FC-4D67-ABB4-29EA4946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08483-853B-433C-9B8A-B831D6230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0698-3D4B-46DD-9C52-F27580F22C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187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F716-A519-4411-90F3-A2C4BFC7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E5A3-52B6-4EA3-BED8-1C98CAD2C111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2CD0A-9218-49EF-BECE-64F99AD0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C451C-6D02-497B-AA77-44E494B9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876E-6C3A-4739-9A07-A35C10F4DE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377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363C1-B5FD-4A30-B6EA-9CA6CEB3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B7DB-8363-4505-B777-762AACD3D66A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CB1A7-C1C4-40BD-B28F-2134C4C7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D97DD-3143-46F7-9684-863CD806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BD3A2-DD08-4C08-B332-DC7AC492CF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954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B634-32CA-4D76-A704-8702EA82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84AE6-F713-4BDD-8A3B-C6738A2A29C1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BC6A-7E83-4A46-804B-11817D60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C8DF1-5BF2-4539-A07C-1F76B9D1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D5D8-9C44-4658-A307-0CDEE98B7F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047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5F61CC-5791-4B3E-935F-97EDBC58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3D7-24AA-47E4-9FA6-B40F17353C14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BA353A-303F-4651-9541-05DBA890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E47D63-4011-4023-8A26-66EB639A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C343-DE48-4239-BBEB-12F40947ED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22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879220-E89D-4C0C-8A05-27B5414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2453D-CD30-4CFF-8E31-128B7E601C5A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8BACD2-F264-4161-AFD9-DE859ABD6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E6FCB8-6DE5-4845-9DE6-4B854A9C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29B6-C4E0-4E57-BDD7-3169BB48F0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45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CF082A-46C0-4FD3-850D-CC9FEE2D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8E3A-D897-4AB3-82A6-54D1A1C09FDA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6D55733-7EAB-48C2-813C-4A7D9D34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E6393D-2E4C-468A-841F-B2AA0C1A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208D-8790-4003-A44C-01A2CCFEB4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948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B0D8989-EBCC-4B10-AE78-10D808C8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0A60-1EB8-40B1-8020-9240150D2904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D27574-6AC7-466A-86CB-A1B97F22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EA9FA3-0D73-48FC-BFE0-FFA45157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DD85-D940-47EE-BA73-E89E906627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18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6D067C-B2DF-4C9A-8F8B-828C2709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97C38-B955-43C9-9816-C3A2ABE87958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C321B6-7CD8-4DB9-BCC1-5C613F00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8DF912-FAE4-4081-8FFA-A7AD7BBA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09E2-E81F-4371-8FE3-61A93093C5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166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C4A847-5D4E-450B-B10F-C4A70763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5C0C-73E8-4862-92AE-B8C80E5DA83C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48A7E6-D17C-403E-94B7-A7448C3F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10BC43-E28A-420C-B61E-DD1C45BB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28C5-1F7E-49E4-923E-F15D6B44E1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526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9D740D-340F-43C2-A3F5-3BFC399857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5D8E8D-2B6D-4C44-8C9F-BD18A8B1FC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07635-285E-41CA-9E48-98772A2A0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BC4502-6485-46A2-95B9-567B4C96A7E9}" type="datetimeFigureOut">
              <a:rPr lang="en-US"/>
              <a:pPr>
                <a:defRPr/>
              </a:pPr>
              <a:t>5/1/22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B21AB-95F1-4C1B-AEA4-E1A0725C8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CCF26-AACF-4DC5-B263-63A8BC946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3905F7-8944-4632-AEB3-F36A4E8D13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4">
            <a:extLst>
              <a:ext uri="{FF2B5EF4-FFF2-40B4-BE49-F238E27FC236}">
                <a16:creationId xmlns:a16="http://schemas.microsoft.com/office/drawing/2014/main" id="{820A6766-FAAD-415F-A317-CD616EFCC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6279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2019-2022 STRATEGIC SCORECARD </a:t>
            </a:r>
          </a:p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CROSSWALK WITH HB 1013</a:t>
            </a:r>
          </a:p>
          <a:p>
            <a:pPr algn="ctr" eaLnBrk="1" hangingPunct="1"/>
            <a:endParaRPr lang="en-US" altLang="en-US" sz="2400" b="1" dirty="0">
              <a:solidFill>
                <a:srgbClr val="86B955"/>
              </a:solidFill>
              <a:latin typeface="Calibri" panose="020F050202020403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4CC7D25-9E18-428D-85B9-C121962143C8}"/>
              </a:ext>
            </a:extLst>
          </p:cNvPr>
          <p:cNvCxnSpPr/>
          <p:nvPr/>
        </p:nvCxnSpPr>
        <p:spPr>
          <a:xfrm flipH="1">
            <a:off x="3559175" y="836541"/>
            <a:ext cx="50736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5">
            <a:extLst>
              <a:ext uri="{FF2B5EF4-FFF2-40B4-BE49-F238E27FC236}">
                <a16:creationId xmlns:a16="http://schemas.microsoft.com/office/drawing/2014/main" id="{6DEC12D8-09B9-47A4-BAA6-A2C067C1B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164"/>
            <a:ext cx="1690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DFA6AD8-BA07-4F1C-9A57-BC059E7C7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27285"/>
              </p:ext>
            </p:extLst>
          </p:nvPr>
        </p:nvGraphicFramePr>
        <p:xfrm>
          <a:off x="1970281" y="1393001"/>
          <a:ext cx="10080624" cy="536569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9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712">
                <a:tc>
                  <a:txBody>
                    <a:bodyPr/>
                    <a:lstStyle/>
                    <a:p>
                      <a:pPr marL="230188" indent="-230188" algn="l" defTabSz="230188">
                        <a:buFont typeface="+mj-lt"/>
                        <a:buAutoNum type="arabicPeriod"/>
                      </a:pPr>
                      <a:r>
                        <a:rPr lang="en-US" sz="1100" b="0" dirty="0">
                          <a:latin typeface="+mn-lt"/>
                        </a:rPr>
                        <a:t>Assess Assets across the Behavior Health Continuum Nationally &amp; Identify Gaps in GA</a:t>
                      </a:r>
                    </a:p>
                  </a:txBody>
                  <a:tcPr marL="121931" marR="121931" marT="34293" marB="342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Establishing Office of Health Strategy and Coordination to overcome barriers and strengthen health care throughout GA (1256-1354)</a:t>
                      </a: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Dept of Comm. Health to compare reimbursement rates under Medicaid,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PeachCare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  <a:ea typeface="Calibri"/>
                          <a:cs typeface="Times New Roman"/>
                        </a:rPr>
                        <a:t> for Kids, and state health plans with other states (1727-35)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Valid, evidence-based sources include “nationally recognized clinical practice guidelines” and drug labeling by FDA (58-65; 205-8; 253-6)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 nonemergency situations, no female patient shall be transported at any time without another female in attendance who is not a patient, unless she is accompanied by her husband, father, adult brother, or adult son” (1103-5; 1191-4)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687">
                <a:tc>
                  <a:txBody>
                    <a:bodyPr/>
                    <a:lstStyle/>
                    <a:p>
                      <a:pPr marL="230188" indent="-230188" algn="l" defTabSz="230188" rtl="0" eaLnBrk="1" latinLnBrk="0" hangingPunct="1">
                        <a:buFont typeface="+mj-lt"/>
                        <a:buAutoNum type="arabicPeriod" startAt="2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Common Language around Evidence-Based &amp; Promising Practices</a:t>
                      </a:r>
                    </a:p>
                  </a:txBody>
                  <a:tcPr marL="121931" marR="121931" marT="34293" marB="342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Defining “generally accepted standards of” care and MH or substance use disorders (54-65; 86; 108-12; 197-208; 234-56; 267; 408; 464; etc.)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Evidence-based treatment in context of assisted outpatient treatment (868-70; 967-8) and training for law enforcement (1435-9)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L="228600" indent="-228600" algn="l" defTabSz="230188" rtl="0" eaLnBrk="1" latinLnBrk="0" hangingPunct="1">
                        <a:buFont typeface="+mj-lt"/>
                        <a:buAutoNum type="arabicPeriod" startAt="3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 Statewide Coordinated Trauma-Informed Practices</a:t>
                      </a:r>
                    </a:p>
                  </a:txBody>
                  <a:tcPr marL="121931" marR="121931" marT="34293" marB="342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Department of Behavioral Health and Developmental Disabilities to oversee mental + behavioral health throughout GA (1528-1679)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Treatment of mental health disorders shall be at least as extensive as for physical illnesses (298-308)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Establishing three-year assisted outpatient treatment grant program (896-906)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Criminal Justice Coordinating Council to establish grant program for accountability courts that serve mental health and co-occurring substance use disorder population to facilitate implementation of trauma-informed treatment (1223-6)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827">
                <a:tc>
                  <a:txBody>
                    <a:bodyPr/>
                    <a:lstStyle/>
                    <a:p>
                      <a:pPr marL="228600" indent="-228600" algn="l" defTabSz="230188" rtl="0" eaLnBrk="1" latinLnBrk="0" hangingPunct="1">
                        <a:buFont typeface="+mj-lt"/>
                        <a:buAutoNum type="arabicPeriod" startAt="4"/>
                      </a:pPr>
                      <a:r>
                        <a:rPr lang="en-US" sz="1100" b="0" dirty="0">
                          <a:latin typeface="+mn-lt"/>
                        </a:rPr>
                        <a:t>Promote Practices to Prevent Early Adverse Childhood Events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31" marR="121931" marT="34293" marB="342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Health care entities must provide mental/behavioral health treatment coverage for children and adolescents (113; 309; 414; 477; 569; 1313-16; 1331, 1497-1500); </a:t>
                      </a: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Dept. of Behavioral Health + Dev. Disabilities unit specifically for disabled infants, children, youth (1641-9)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Behavioral Health Care Workforce Data Base must include if provider “has specialized training in treating children and adolescents” (841-3)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County Drug Abuse Treatment and Education Fund to include children (1238-9)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Office of Health Strategy and Coordination to focus on resolving issues of BH services that negatively impact children + adolescents (1314-6)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highlight>
                          <a:srgbClr val="FFFFFF"/>
                        </a:highlight>
                        <a:latin typeface="+mn-lt"/>
                      </a:endParaRP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Behavioral Health Coordinating Council to include many child MH experts/stakeholders (1449-66) and focus specifically on overseeing/coordinating/promoting children’s behavioral health (1492-1500)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Creating ”workable state-wide system for sharing data relating to care and protection of children” between agencies (1709-21)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Rounded Rectangle 33">
            <a:extLst>
              <a:ext uri="{FF2B5EF4-FFF2-40B4-BE49-F238E27FC236}">
                <a16:creationId xmlns:a16="http://schemas.microsoft.com/office/drawing/2014/main" id="{EF16313E-C56E-4F01-85D6-42E6188BB75E}"/>
              </a:ext>
            </a:extLst>
          </p:cNvPr>
          <p:cNvSpPr/>
          <p:nvPr/>
        </p:nvSpPr>
        <p:spPr>
          <a:xfrm>
            <a:off x="0" y="1065355"/>
            <a:ext cx="121920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3080" name="TextBox 30">
            <a:extLst>
              <a:ext uri="{FF2B5EF4-FFF2-40B4-BE49-F238E27FC236}">
                <a16:creationId xmlns:a16="http://schemas.microsoft.com/office/drawing/2014/main" id="{F9A78E12-FD56-4004-A750-05EA6AC5D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" y="1160540"/>
            <a:ext cx="16589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Strategic Focus Area</a:t>
            </a:r>
          </a:p>
        </p:txBody>
      </p:sp>
      <p:sp>
        <p:nvSpPr>
          <p:cNvPr id="3081" name="TextBox 31">
            <a:extLst>
              <a:ext uri="{FF2B5EF4-FFF2-40B4-BE49-F238E27FC236}">
                <a16:creationId xmlns:a16="http://schemas.microsoft.com/office/drawing/2014/main" id="{937D4BFD-D626-44BB-BD51-81B6BDAD2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2" y="1145966"/>
            <a:ext cx="12250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2019-22 Priorities</a:t>
            </a:r>
          </a:p>
        </p:txBody>
      </p:sp>
      <p:sp>
        <p:nvSpPr>
          <p:cNvPr id="3082" name="TextBox 32">
            <a:extLst>
              <a:ext uri="{FF2B5EF4-FFF2-40B4-BE49-F238E27FC236}">
                <a16:creationId xmlns:a16="http://schemas.microsoft.com/office/drawing/2014/main" id="{993BCF62-3CE4-4268-A6EE-943B7B30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9245" y="1133667"/>
            <a:ext cx="21597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(HB 1013 Lines Citation)</a:t>
            </a:r>
          </a:p>
        </p:txBody>
      </p:sp>
      <p:sp>
        <p:nvSpPr>
          <p:cNvPr id="3083" name="TextBox 35">
            <a:extLst>
              <a:ext uri="{FF2B5EF4-FFF2-40B4-BE49-F238E27FC236}">
                <a16:creationId xmlns:a16="http://schemas.microsoft.com/office/drawing/2014/main" id="{95E1CF45-94A7-42FF-8A7C-5D613B7D7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597" y="1139934"/>
            <a:ext cx="17315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Legislative Content/Quote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32C60F7-FB34-4DC0-9076-5AB0D94C147D}"/>
              </a:ext>
            </a:extLst>
          </p:cNvPr>
          <p:cNvSpPr/>
          <p:nvPr/>
        </p:nvSpPr>
        <p:spPr>
          <a:xfrm>
            <a:off x="523875" y="1915318"/>
            <a:ext cx="1466850" cy="4492625"/>
          </a:xfrm>
          <a:prstGeom prst="roundRect">
            <a:avLst/>
          </a:prstGeom>
          <a:noFill/>
          <a:ln w="19050">
            <a:solidFill>
              <a:srgbClr val="86B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A. Promote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Coordinated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Trauma-informed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Practices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Across Systems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7BFF1A-01B6-4B5F-9063-28DF8FE14C40}"/>
              </a:ext>
            </a:extLst>
          </p:cNvPr>
          <p:cNvSpPr txBox="1"/>
          <p:nvPr/>
        </p:nvSpPr>
        <p:spPr>
          <a:xfrm rot="16200000">
            <a:off x="-2137569" y="3899694"/>
            <a:ext cx="47990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Align Public &amp; Private Efforts &amp; Resources across the State that Support Resiliency for All Persons Aged 0-26 &amp; their Families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4">
            <a:extLst>
              <a:ext uri="{FF2B5EF4-FFF2-40B4-BE49-F238E27FC236}">
                <a16:creationId xmlns:a16="http://schemas.microsoft.com/office/drawing/2014/main" id="{0A34F68E-174A-4ED4-95A5-207E2C006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252413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 2019-2022 STRATEGIC SCORECARD </a:t>
            </a:r>
          </a:p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CROSSWALK WITH HB 1013</a:t>
            </a:r>
          </a:p>
          <a:p>
            <a:pPr algn="ctr" eaLnBrk="1" hangingPunct="1"/>
            <a:endParaRPr lang="en-US" altLang="en-US" sz="2400" b="1" dirty="0">
              <a:solidFill>
                <a:srgbClr val="86B955"/>
              </a:solidFill>
              <a:latin typeface="Calibri" panose="020F050202020403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6578864-2092-4831-9AD2-68F7BA9C5625}"/>
              </a:ext>
            </a:extLst>
          </p:cNvPr>
          <p:cNvCxnSpPr/>
          <p:nvPr/>
        </p:nvCxnSpPr>
        <p:spPr>
          <a:xfrm flipH="1">
            <a:off x="3630613" y="1066800"/>
            <a:ext cx="50736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5">
            <a:extLst>
              <a:ext uri="{FF2B5EF4-FFF2-40B4-BE49-F238E27FC236}">
                <a16:creationId xmlns:a16="http://schemas.microsoft.com/office/drawing/2014/main" id="{B408E1EF-4AE9-4527-97F5-08AAEF59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52400"/>
            <a:ext cx="1690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EB01B826-54C8-4390-A302-371CD133B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86356"/>
              </p:ext>
            </p:extLst>
          </p:nvPr>
        </p:nvGraphicFramePr>
        <p:xfrm>
          <a:off x="1965193" y="1662731"/>
          <a:ext cx="9966050" cy="511825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8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441">
                <a:tc>
                  <a:txBody>
                    <a:bodyPr/>
                    <a:lstStyle/>
                    <a:p>
                      <a:pPr marL="230188" indent="-230188" algn="l" defTabSz="230188" rtl="0" eaLnBrk="1" latinLnBrk="0" hangingPunct="1">
                        <a:buFont typeface="+mj-lt"/>
                        <a:buAutoNum type="arabicPeriod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Targets, Workforces, Assets, and Gaps that Support a Resilient Georgia</a:t>
                      </a:r>
                    </a:p>
                  </a:txBody>
                  <a:tcPr marL="121931" marR="121931" marT="34301" marB="343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Creating and maintaining Behavioral Health Care Workforce Data Base that collects data regarding demographics, practice status, education/training, etc. of providers (Lines 827-48)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Dept. of Behavioral Health + Dev. Disabilities to establish and support programs to train professional and technical personnel, regional advisory councils, and community service boards  (1560-61)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BHRIC to examine training/support and coordination among managed care programs, juvenile justice system, caregivers, adoptive caregivers, impact on turnover on mental health and substance use disorder professional workforce, etc. (1794-1811)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191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en-US" sz="1100" b="0" dirty="0">
                          <a:latin typeface="+mn-lt"/>
                        </a:rPr>
                        <a:t>Identify &amp; Incorporate TIC Competencies/ Curriculum by Workforce Type</a:t>
                      </a:r>
                    </a:p>
                  </a:txBody>
                  <a:tcPr marL="121931" marR="121931" marT="34301" marB="343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BHRIC and Dept. Behavioral Health + Dev Disabilities to develop fidelity protocols and training/education programs for grantees to train and educate staff, community partners, and others (1760-3)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Office of Health Strategy and Coordination to examine access impediments and strategize training for peer support specialists (1338-42)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230188" marR="0" lvl="0" indent="-230188" algn="l" defTabSz="2301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Best Recruitment &amp; Retention Reimbursement Policies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1931" marR="121931" marT="34295" marB="342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Authority to designate “subfields…experiencing a shortage of trained personnel”, “critical shortage” fields for loans (670-82; 771-86)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Funds to reimburse training of peace officer, emergency medical, BH co-responder, and law enforcement personnel (1365-1408)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230188" marR="0" lvl="0" indent="-230188" algn="l" defTabSz="2301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1100" b="0" dirty="0">
                          <a:latin typeface="+mn-lt"/>
                        </a:rPr>
                        <a:t>Support Recruitment of a Trauma-informed Workforce</a:t>
                      </a:r>
                    </a:p>
                  </a:txBody>
                  <a:tcPr marL="121931" marR="121931" marT="34295" marB="342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Cancelable loans for paramedical, MH + substance abuse professionals, including out-of-state residents who practice in GA (679-82; 749-70) 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Cancelable loans for paramedical and psychiatry medical students (668-702), nursing (692-3), and GA National Guard members (703-48)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981">
                <a:tc>
                  <a:txBody>
                    <a:bodyPr/>
                    <a:lstStyle/>
                    <a:p>
                      <a:pPr marL="228600" marR="0" lvl="0" indent="-228600" algn="l" defTabSz="2301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Reach &amp; Effectiveness of the Provider Pool in Rural &amp; Underserved Communities</a:t>
                      </a:r>
                    </a:p>
                  </a:txBody>
                  <a:tcPr marL="121931" marR="121931" marT="34295" marB="342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Priority in cancelable student loans for mental health professionals serving “underserved geographic areas” (757-8)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“Regional diversity” as priority in assisted outpatient treatment grant program (990-3)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Office of Health Strategy and Coordination to seek to increase access to certified peer specialists in rural/underserved communities (1338-42)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Rounded Rectangle 33">
            <a:extLst>
              <a:ext uri="{FF2B5EF4-FFF2-40B4-BE49-F238E27FC236}">
                <a16:creationId xmlns:a16="http://schemas.microsoft.com/office/drawing/2014/main" id="{F3F7C7CB-083F-46D7-911E-316A72DC6FDB}"/>
              </a:ext>
            </a:extLst>
          </p:cNvPr>
          <p:cNvSpPr/>
          <p:nvPr/>
        </p:nvSpPr>
        <p:spPr>
          <a:xfrm>
            <a:off x="0" y="1231981"/>
            <a:ext cx="12137112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5143" name="TextBox 30">
            <a:extLst>
              <a:ext uri="{FF2B5EF4-FFF2-40B4-BE49-F238E27FC236}">
                <a16:creationId xmlns:a16="http://schemas.microsoft.com/office/drawing/2014/main" id="{3EA6C214-1F2D-4682-A7F6-1FFAE2D1D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19" y="1311355"/>
            <a:ext cx="16589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Strategic Focus Area</a:t>
            </a:r>
          </a:p>
        </p:txBody>
      </p:sp>
      <p:sp>
        <p:nvSpPr>
          <p:cNvPr id="5144" name="TextBox 31">
            <a:extLst>
              <a:ext uri="{FF2B5EF4-FFF2-40B4-BE49-F238E27FC236}">
                <a16:creationId xmlns:a16="http://schemas.microsoft.com/office/drawing/2014/main" id="{C0234112-5FEA-4DDE-A182-575A61C40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1289" y="1311683"/>
            <a:ext cx="12250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2019-22 Priorities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91A97F37-8C65-49A8-9EBB-00C77221CD47}"/>
              </a:ext>
            </a:extLst>
          </p:cNvPr>
          <p:cNvSpPr/>
          <p:nvPr/>
        </p:nvSpPr>
        <p:spPr>
          <a:xfrm>
            <a:off x="582481" y="1721676"/>
            <a:ext cx="1382712" cy="4777148"/>
          </a:xfrm>
          <a:prstGeom prst="roundRect">
            <a:avLst/>
          </a:prstGeom>
          <a:noFill/>
          <a:ln w="19050">
            <a:solidFill>
              <a:srgbClr val="2242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  <a:latin typeface="+mj-lt"/>
              </a:rPr>
              <a:t>B. Advance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  <a:latin typeface="+mj-lt"/>
              </a:rPr>
              <a:t>Workforce through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  <a:latin typeface="+mj-lt"/>
              </a:rPr>
              <a:t>Recruitment,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  <a:latin typeface="+mj-lt"/>
              </a:rPr>
              <a:t>Education, &amp;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  <a:latin typeface="+mj-lt"/>
              </a:rPr>
              <a:t>Development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330C0CE-3733-4B16-99EC-C0CC19E7F714}"/>
              </a:ext>
            </a:extLst>
          </p:cNvPr>
          <p:cNvSpPr txBox="1"/>
          <p:nvPr/>
        </p:nvSpPr>
        <p:spPr>
          <a:xfrm rot="16200000">
            <a:off x="-2200553" y="3817705"/>
            <a:ext cx="5034758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Align Public &amp; Private Efforts &amp; Resources across the State that Support Resiliency for All Persons Aged 0-26 &amp; their Families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318FE621-0C9E-4B98-BDAE-DCC63AB75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7800" y="1267900"/>
            <a:ext cx="17315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Legislative Content/Quote</a:t>
            </a:r>
          </a:p>
          <a:p>
            <a:pPr eaLnBrk="1" hangingPunct="1"/>
            <a:endParaRPr lang="en-US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2">
            <a:extLst>
              <a:ext uri="{FF2B5EF4-FFF2-40B4-BE49-F238E27FC236}">
                <a16:creationId xmlns:a16="http://schemas.microsoft.com/office/drawing/2014/main" id="{5950999F-4177-4505-A2F4-774675EB0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2013" y="1283804"/>
            <a:ext cx="17330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(HB 1013 Lines Citation)</a:t>
            </a:r>
          </a:p>
          <a:p>
            <a:pPr algn="ctr" eaLnBrk="1" hangingPunct="1"/>
            <a:endParaRPr lang="en-US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4">
            <a:extLst>
              <a:ext uri="{FF2B5EF4-FFF2-40B4-BE49-F238E27FC236}">
                <a16:creationId xmlns:a16="http://schemas.microsoft.com/office/drawing/2014/main" id="{F199D5FA-E814-4939-9A65-6AC3B539F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252413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 2019-2022 STRATEGIC SCORECARD </a:t>
            </a:r>
          </a:p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CROSSWALK WITH HB 1013</a:t>
            </a:r>
          </a:p>
          <a:p>
            <a:pPr algn="ctr" eaLnBrk="1" hangingPunct="1"/>
            <a:endParaRPr lang="en-US" altLang="en-US" sz="2400" b="1" dirty="0">
              <a:solidFill>
                <a:srgbClr val="86B955"/>
              </a:solidFill>
              <a:latin typeface="Calibri" panose="020F050202020403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8037607-E2F7-451E-B700-5A30098FA433}"/>
              </a:ext>
            </a:extLst>
          </p:cNvPr>
          <p:cNvCxnSpPr/>
          <p:nvPr/>
        </p:nvCxnSpPr>
        <p:spPr>
          <a:xfrm flipH="1">
            <a:off x="3630613" y="1066800"/>
            <a:ext cx="50736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5">
            <a:extLst>
              <a:ext uri="{FF2B5EF4-FFF2-40B4-BE49-F238E27FC236}">
                <a16:creationId xmlns:a16="http://schemas.microsoft.com/office/drawing/2014/main" id="{B8BAD9A7-B8F7-4EAC-A444-928CA0082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52400"/>
            <a:ext cx="1690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8DCC2239-6572-403A-9012-958AAD4EB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19807"/>
              </p:ext>
            </p:extLst>
          </p:nvPr>
        </p:nvGraphicFramePr>
        <p:xfrm>
          <a:off x="2125663" y="1649283"/>
          <a:ext cx="9837737" cy="477513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3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3407">
                <a:tc>
                  <a:txBody>
                    <a:bodyPr/>
                    <a:lstStyle/>
                    <a:p>
                      <a:pPr marL="228600" indent="-228600" algn="l" defTabSz="230188" rtl="0" eaLnBrk="1" latinLnBrk="0" hangingPunct="1">
                        <a:buFont typeface="+mj-lt"/>
                        <a:buAutoNum type="arabicPeriod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&amp; Agree on the Elements of a Common Language</a:t>
                      </a:r>
                    </a:p>
                  </a:txBody>
                  <a:tcPr marL="121929" marR="121929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Defining “Medical Loss Ratio” and establishing 85% minimum and remittance (366-73)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Extending mental health coverage/protections to include individual and group “accident and sickness insurance” policies/contracts (398-651)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Defining “behavioral health care provider” (794-6); ”licensing board” (797-803); “assisted outpatient treatment” (859-62); ”outpatient” (1046-54)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BHRIC to help define “serious mental illness” (1773-4)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Defining “host homes” and providing oversight guidelines (1595-1612)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839">
                <a:tc>
                  <a:txBody>
                    <a:bodyPr/>
                    <a:lstStyle/>
                    <a:p>
                      <a:pPr marL="230188" indent="-230188" algn="l" defTabSz="230188" rtl="0" eaLnBrk="1" latinLnBrk="0" hangingPunct="1">
                        <a:buFont typeface="+mj-lt"/>
                        <a:buAutoNum type="arabicPeriod" startAt="2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a Public Awareness Campaign that Includes Community Champions</a:t>
                      </a:r>
                    </a:p>
                  </a:txBody>
                  <a:tcPr marL="121929" marR="121929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Public components in assisted outpatient treatment grant program, including live webinars, publicly announcing awards, etc. (978-87)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Public notice for Behavioral Health Coordinating Council meetings, with minutes posted on web site, etc.  (1470-84)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Dept of Behavioral Health + Dev. Disabilities to disseminate info about services and facilities to obtain them (1579-80) and educate public about need for supportive housing (1630)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228600" marR="0" lvl="0" indent="-22860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1100" b="0" dirty="0">
                          <a:latin typeface="+mn-lt"/>
                        </a:rPr>
                        <a:t>Develop a Repository of Resources &amp; Training for the State &amp; Communities</a:t>
                      </a:r>
                    </a:p>
                  </a:txBody>
                  <a:tcPr marL="121929" marR="121929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Behavioral Health Care Work Force Data Base (19-20; 806-48)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Commissioner shall publish Reports on Department website annually, starting Jan 2024 (127-31; 162-70; 325-8);  Supportive housing report (1619-24)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Protocols, education, and training resources for assisted outpatient grant program (1760-6)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Behavioral Health Coordinating Council to provide annual reports to Governor (1516-19)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422">
                <a:tc>
                  <a:txBody>
                    <a:bodyPr/>
                    <a:lstStyle/>
                    <a:p>
                      <a:pPr marL="228600" marR="0" lvl="0" indent="-22860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1100" b="0" dirty="0">
                          <a:latin typeface="+mn-lt"/>
                        </a:rPr>
                        <a:t>Convene &amp; Align Existing Training Groups</a:t>
                      </a:r>
                    </a:p>
                  </a:txBody>
                  <a:tcPr marL="121929" marR="121929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BHRIC to convene representatives from care management orgs, pediatric physicians and hospitals, pharmacy benefit managers, pediatric mental health experts, pediatric substance use disorder professionals, etc. to examine: How to develop and implement managed care for children in foster care/the juvenile justice system, best practices (for cost savings, reimbursement, reducing professional turnover), pathways of care, better care coordination, etc. (1794-1822)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Rounded Rectangle 33">
            <a:extLst>
              <a:ext uri="{FF2B5EF4-FFF2-40B4-BE49-F238E27FC236}">
                <a16:creationId xmlns:a16="http://schemas.microsoft.com/office/drawing/2014/main" id="{FF1DE0B2-D4DB-4A60-8B1E-47CF76AE7A10}"/>
              </a:ext>
            </a:extLst>
          </p:cNvPr>
          <p:cNvSpPr/>
          <p:nvPr/>
        </p:nvSpPr>
        <p:spPr>
          <a:xfrm>
            <a:off x="53972" y="1252537"/>
            <a:ext cx="12138028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7188" name="TextBox 30">
            <a:extLst>
              <a:ext uri="{FF2B5EF4-FFF2-40B4-BE49-F238E27FC236}">
                <a16:creationId xmlns:a16="http://schemas.microsoft.com/office/drawing/2014/main" id="{303D490E-CCCB-497E-A8D4-15A572E86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43583"/>
            <a:ext cx="16589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Strategic Focus Areas</a:t>
            </a:r>
          </a:p>
        </p:txBody>
      </p:sp>
      <p:sp>
        <p:nvSpPr>
          <p:cNvPr id="7189" name="TextBox 31">
            <a:extLst>
              <a:ext uri="{FF2B5EF4-FFF2-40B4-BE49-F238E27FC236}">
                <a16:creationId xmlns:a16="http://schemas.microsoft.com/office/drawing/2014/main" id="{3455E125-038C-46D1-B8FD-5D293BCE0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343583"/>
            <a:ext cx="12250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2019-22 Priorities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6D829BA-FF63-4C1E-A69E-72FB58F2A968}"/>
              </a:ext>
            </a:extLst>
          </p:cNvPr>
          <p:cNvSpPr txBox="1"/>
          <p:nvPr/>
        </p:nvSpPr>
        <p:spPr>
          <a:xfrm rot="16200000">
            <a:off x="-2152734" y="3797914"/>
            <a:ext cx="4937289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Align Public &amp; Private Efforts &amp; Resources across the State that Support Resiliency for All Persons Aged 0-26 &amp; their Families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EF6B75-DFB8-47B9-AD5D-DBF23BCF3393}"/>
              </a:ext>
            </a:extLst>
          </p:cNvPr>
          <p:cNvSpPr/>
          <p:nvPr/>
        </p:nvSpPr>
        <p:spPr>
          <a:xfrm>
            <a:off x="685800" y="1710434"/>
            <a:ext cx="1439863" cy="4818062"/>
          </a:xfrm>
          <a:prstGeom prst="roundRect">
            <a:avLst/>
          </a:prstGeom>
          <a:noFill/>
          <a:ln w="19050">
            <a:solidFill>
              <a:srgbClr val="86B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C. Build Awareness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&amp; a Common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Language/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Understanding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about Adversity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  <a:latin typeface="+mj-lt"/>
              </a:rPr>
              <a:t>&amp; Resilience</a:t>
            </a:r>
          </a:p>
        </p:txBody>
      </p:sp>
      <p:sp>
        <p:nvSpPr>
          <p:cNvPr id="39" name="TextBox 35">
            <a:extLst>
              <a:ext uri="{FF2B5EF4-FFF2-40B4-BE49-F238E27FC236}">
                <a16:creationId xmlns:a16="http://schemas.microsoft.com/office/drawing/2014/main" id="{3996DBB4-1CEA-4034-8935-047EC5BA1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218" y="1297494"/>
            <a:ext cx="17315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Legislative Content/Quote</a:t>
            </a:r>
          </a:p>
        </p:txBody>
      </p:sp>
      <p:sp>
        <p:nvSpPr>
          <p:cNvPr id="40" name="TextBox 32">
            <a:extLst>
              <a:ext uri="{FF2B5EF4-FFF2-40B4-BE49-F238E27FC236}">
                <a16:creationId xmlns:a16="http://schemas.microsoft.com/office/drawing/2014/main" id="{C7F1F1B7-5FB8-4C38-9284-4DB78388C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7262" y="1315566"/>
            <a:ext cx="18875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 (HB 1013 Lines Citation)</a:t>
            </a:r>
          </a:p>
          <a:p>
            <a:pPr algn="ctr" eaLnBrk="1" hangingPunct="1"/>
            <a:endParaRPr lang="en-US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4">
            <a:extLst>
              <a:ext uri="{FF2B5EF4-FFF2-40B4-BE49-F238E27FC236}">
                <a16:creationId xmlns:a16="http://schemas.microsoft.com/office/drawing/2014/main" id="{E678C8BC-B27C-45F8-90FD-7C8EFCE14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644" y="0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 2019-2022 STRATEGIC SCORECARD </a:t>
            </a:r>
          </a:p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CROSSWALK WITH HB 1013</a:t>
            </a:r>
          </a:p>
          <a:p>
            <a:pPr algn="ctr" eaLnBrk="1" hangingPunct="1"/>
            <a:endParaRPr lang="en-US" altLang="en-US" sz="2400" b="1" dirty="0">
              <a:solidFill>
                <a:srgbClr val="86B955"/>
              </a:solidFill>
              <a:latin typeface="Calibri" panose="020F050202020403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005E229-4532-4CEF-BAE9-B03091CB9C75}"/>
              </a:ext>
            </a:extLst>
          </p:cNvPr>
          <p:cNvCxnSpPr/>
          <p:nvPr/>
        </p:nvCxnSpPr>
        <p:spPr>
          <a:xfrm flipH="1">
            <a:off x="3559175" y="914400"/>
            <a:ext cx="50736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5">
            <a:extLst>
              <a:ext uri="{FF2B5EF4-FFF2-40B4-BE49-F238E27FC236}">
                <a16:creationId xmlns:a16="http://schemas.microsoft.com/office/drawing/2014/main" id="{3EA6EFB3-777C-46E7-B4A5-90A8CFB0A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1509"/>
            <a:ext cx="1690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F7B7B5C-BE5E-4AA1-9490-CB70001A5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046721"/>
              </p:ext>
            </p:extLst>
          </p:nvPr>
        </p:nvGraphicFramePr>
        <p:xfrm>
          <a:off x="1811338" y="1552344"/>
          <a:ext cx="10380662" cy="5229456"/>
        </p:xfrm>
        <a:graphic>
          <a:graphicData uri="http://schemas.openxmlformats.org/drawingml/2006/table">
            <a:tbl>
              <a:tblPr/>
              <a:tblGrid>
                <a:gridCol w="2952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7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132">
                <a:tc>
                  <a:txBody>
                    <a:bodyPr/>
                    <a:lstStyle>
                      <a:lvl1pPr marL="230188" indent="-230188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30188" marR="0" lvl="0" indent="-230188" algn="l" defTabSz="2301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AutoNum type="arabicPeriod"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Understand the Policy Landscape</a:t>
                      </a:r>
                    </a:p>
                  </a:txBody>
                  <a:tcPr marL="121931" marR="121931" marT="34284" marB="34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171450" indent="-1714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statewide Behavioral Health Coordinating Council and updating obligations of Dept. of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Behav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Health + Dev. Disabilities (1446-1524)</a:t>
                      </a: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“All affected state agencies” to cooperate with Office of Health Strategy and Coordination, which serves as statewide convenor (1256-63)</a:t>
                      </a: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statewide system for sharing data relating to care and protection of children between agencies (1709-21)</a:t>
                      </a: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BHRIC to coordinate initiatives re: “familiar faces” and liaise with state/local leaders to inform policy (1767-93)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33">
                <a:tc>
                  <a:txBody>
                    <a:bodyPr/>
                    <a:lstStyle>
                      <a:lvl1pPr marL="230188" indent="-230188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30188" marR="0" lvl="0" indent="-230188" algn="l" defTabSz="2301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AutoNum type="arabicPeriod" startAt="2"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Create a Policy Agenda Focused on Sustainable Systems Change</a:t>
                      </a:r>
                    </a:p>
                  </a:txBody>
                  <a:tcPr marL="121931" marR="121931" marT="34284" marB="34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Worked closely with national &amp; state SMEs to develop BHRIC Recommendations for Governor to improve parity, tele-behavioral health offerings &amp; reimbursement, behavioral health state workforce data collected, LMFT billing capability and more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353">
                <a:tc>
                  <a:txBody>
                    <a:bodyPr/>
                    <a:lstStyle>
                      <a:lvl1pPr marL="2286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l" defTabSz="2301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AutoNum type="arabicPeriod" startAt="3"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Build the Case for Policy &amp; Investment by a Broad Range of Stakeholders</a:t>
                      </a:r>
                    </a:p>
                  </a:txBody>
                  <a:tcPr marL="121931" marR="121931" marT="34284" marB="34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1450" marR="0" lvl="0" indent="-171450" algn="l" defTabSz="912813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Seek federal and other funding sources for Behavioral Health Care Workforce Data Base (812-14)</a:t>
                      </a:r>
                    </a:p>
                    <a:p>
                      <a:pPr marL="171450" marR="0" lvl="0" indent="-171450" algn="l" defTabSz="912813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Assisted outpatient program includes collaboration of law enforcement (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884-6), </a:t>
                      </a: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comm. service board/private providers with probate courts or those with other jurisdiction (896-903) and “stakeholder workgroup” (974-7)</a:t>
                      </a:r>
                    </a:p>
                    <a:p>
                      <a:pPr marL="171450" marR="0" lvl="0" indent="-171450" algn="l" defTabSz="912813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Establishing task force to keep people with serious mental illness out of jail, including range of stakeholders (1767-93)</a:t>
                      </a:r>
                    </a:p>
                    <a:p>
                      <a:pPr marL="171450" marR="0" lvl="0" indent="-171450" algn="l" defTabSz="912813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Dept. of Behavioral Health and Dev. Disabilities to allocate budget $ to support mental health and other programs (1572-3)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005">
                <a:tc>
                  <a:txBody>
                    <a:bodyPr/>
                    <a:lstStyle>
                      <a:lvl1pPr marL="2286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230188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l" defTabSz="2301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AutoNum type="arabicPeriod" startAt="4"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Develop &amp; Implement an Advocacy Plan/ Network</a:t>
                      </a:r>
                    </a:p>
                  </a:txBody>
                  <a:tcPr marL="121931" marR="121931" marT="34284" marB="34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Establishing statewide Multi-Agency Treatment for Children (“MATCH”) Team (1663-79); to include Office of </a:t>
                      </a: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Child Advocate (1668)</a:t>
                      </a:r>
                      <a:endParaRPr lang="en-US" sz="1000" b="0" i="0" u="none" strike="noStrike" kern="1200" dirty="0">
                        <a:solidFill>
                          <a:srgbClr val="002060"/>
                        </a:solidFill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Behavioral Health Coordinating Council to include Child Advocate (1459)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400">
                <a:tc>
                  <a:txBody>
                    <a:bodyPr/>
                    <a:lstStyle>
                      <a:lvl1pPr marL="2286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AutoNum type="arabicPeriod" startAt="5"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Provide Technical Assistance to Support Policy Development</a:t>
                      </a:r>
                    </a:p>
                  </a:txBody>
                  <a:tcPr marL="121931" marR="121931" marT="34284" marB="34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171450" indent="-1714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Three years of technical support and annual technical assistance to grantees for assisted outpatient grant program (896-906; 999-1006)</a:t>
                      </a:r>
                    </a:p>
                    <a:p>
                      <a:pPr marL="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assistance for Accountability Courts (1227-30); for disabilities programs (1560-1; 1613-8)</a:t>
                      </a: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Funds from County Drug Abuse Treatment and Education Fund for mental health divisions (31-2)</a:t>
                      </a: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Commissioner to establish process for complaints from consumers/providers re: suspected mental health parity violations (153-66) to include “culturally + linguistically sensitive materials” (159-61; 346-9); </a:t>
                      </a: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Dept. of BH + Dev. Disabilities to establish complaints unit (1619-24)</a:t>
                      </a: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000" b="0" i="0" u="none" strike="noStrike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 health insurer shall prohibit same-day reimbursement for patient who sees MH provider and PCP in same day (151-2; 338-9) </a:t>
                      </a:r>
                    </a:p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of Health Strategy and Coordination to use state and federal funds for direct services support (1330-4)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2920">
                <a:tc>
                  <a:txBody>
                    <a:bodyPr/>
                    <a:lstStyle>
                      <a:lvl1pPr marL="2286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-22860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AutoNum type="arabicPeriod" startAt="6"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Advocate for a Simplified Process for Individuals to Access Coverage &amp; Services</a:t>
                      </a:r>
                    </a:p>
                  </a:txBody>
                  <a:tcPr marL="121931" marR="121931" marT="34284" marB="34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171450" indent="-1714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71450" marR="0" lvl="0" indent="-17145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Worked closely with national &amp; state SMEs to develop BHRIC Recommendations for Governor to improve parity, tele-behavioral health offerings &amp; reimbursement, behavioral health state workforce data collected, LMFT billing capability and more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D9D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Rounded Rectangle 33">
            <a:extLst>
              <a:ext uri="{FF2B5EF4-FFF2-40B4-BE49-F238E27FC236}">
                <a16:creationId xmlns:a16="http://schemas.microsoft.com/office/drawing/2014/main" id="{0DA32CEB-431A-45A9-97A6-E6683B6F4674}"/>
              </a:ext>
            </a:extLst>
          </p:cNvPr>
          <p:cNvSpPr/>
          <p:nvPr/>
        </p:nvSpPr>
        <p:spPr>
          <a:xfrm>
            <a:off x="0" y="1088152"/>
            <a:ext cx="12191101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9242" name="TextBox 30">
            <a:extLst>
              <a:ext uri="{FF2B5EF4-FFF2-40B4-BE49-F238E27FC236}">
                <a16:creationId xmlns:a16="http://schemas.microsoft.com/office/drawing/2014/main" id="{A9D8B396-A4C5-476D-9144-75C8E3057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026" y="1147684"/>
            <a:ext cx="16589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Strategic Focus Area</a:t>
            </a:r>
          </a:p>
        </p:txBody>
      </p:sp>
      <p:sp>
        <p:nvSpPr>
          <p:cNvPr id="9243" name="TextBox 31">
            <a:extLst>
              <a:ext uri="{FF2B5EF4-FFF2-40B4-BE49-F238E27FC236}">
                <a16:creationId xmlns:a16="http://schemas.microsoft.com/office/drawing/2014/main" id="{20365A81-8DBF-4DCE-9B79-8D449E784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136815"/>
            <a:ext cx="12250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2019-22 Priorities</a:t>
            </a:r>
          </a:p>
        </p:txBody>
      </p:sp>
      <p:sp>
        <p:nvSpPr>
          <p:cNvPr id="9246" name="TextBox 61">
            <a:extLst>
              <a:ext uri="{FF2B5EF4-FFF2-40B4-BE49-F238E27FC236}">
                <a16:creationId xmlns:a16="http://schemas.microsoft.com/office/drawing/2014/main" id="{2AA058E1-28B6-42E3-AF10-265CF0F4509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275179" y="3706727"/>
            <a:ext cx="507603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A6A6A6"/>
                </a:solidFill>
                <a:latin typeface="Calibri" panose="020F0502020204030204" pitchFamily="34" charset="0"/>
              </a:rPr>
              <a:t>Align Public &amp; Private Efforts &amp; Resources across the State that Support Resiliency for All Persons Aged 0-26 &amp; their Families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A75B680-4E96-45DA-9B71-6910252B69C6}"/>
              </a:ext>
            </a:extLst>
          </p:cNvPr>
          <p:cNvSpPr/>
          <p:nvPr/>
        </p:nvSpPr>
        <p:spPr>
          <a:xfrm>
            <a:off x="506413" y="1584846"/>
            <a:ext cx="1304925" cy="4999831"/>
          </a:xfrm>
          <a:prstGeom prst="roundRect">
            <a:avLst/>
          </a:prstGeom>
          <a:noFill/>
          <a:ln w="19050">
            <a:solidFill>
              <a:srgbClr val="2242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</a:rPr>
              <a:t>D. Advocate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</a:rPr>
              <a:t>for Policy &amp;</a:t>
            </a: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22426E"/>
                </a:solidFill>
              </a:rPr>
              <a:t>System Change</a:t>
            </a: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8BC7FE17-313C-479A-9DE3-2A7F82354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217" y="1136815"/>
            <a:ext cx="17636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Legislative Content/Quote</a:t>
            </a:r>
          </a:p>
        </p:txBody>
      </p:sp>
      <p:sp>
        <p:nvSpPr>
          <p:cNvPr id="45" name="TextBox 32">
            <a:extLst>
              <a:ext uri="{FF2B5EF4-FFF2-40B4-BE49-F238E27FC236}">
                <a16:creationId xmlns:a16="http://schemas.microsoft.com/office/drawing/2014/main" id="{267413D0-63B0-455E-99CD-0CEC136B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9952" y="1121133"/>
            <a:ext cx="17303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(HB 1013 Lines Citation)</a:t>
            </a:r>
          </a:p>
          <a:p>
            <a:pPr algn="ctr" eaLnBrk="1" hangingPunct="1"/>
            <a:endParaRPr lang="en-US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4">
            <a:extLst>
              <a:ext uri="{FF2B5EF4-FFF2-40B4-BE49-F238E27FC236}">
                <a16:creationId xmlns:a16="http://schemas.microsoft.com/office/drawing/2014/main" id="{781E7393-5601-4E1F-830C-CCA1A700B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8261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 2019-2022 STRATEGIC SCORECARD </a:t>
            </a:r>
          </a:p>
          <a:p>
            <a:pPr algn="ctr" eaLnBrk="1" hangingPunct="1"/>
            <a:r>
              <a:rPr lang="en-US" altLang="en-US" sz="2400" b="1" dirty="0">
                <a:solidFill>
                  <a:srgbClr val="86B955"/>
                </a:solidFill>
                <a:latin typeface="Calibri" panose="020F0502020204030204" pitchFamily="34" charset="0"/>
              </a:rPr>
              <a:t>CROSSWALK WITH HB 1013</a:t>
            </a:r>
          </a:p>
          <a:p>
            <a:pPr algn="ctr" eaLnBrk="1" hangingPunct="1"/>
            <a:endParaRPr lang="en-US" altLang="en-US" sz="2400" b="1" dirty="0">
              <a:solidFill>
                <a:srgbClr val="86B955"/>
              </a:solidFill>
              <a:latin typeface="Calibri" panose="020F050202020403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F95DF7C-4156-4F5F-8278-490F4A9ECB4E}"/>
              </a:ext>
            </a:extLst>
          </p:cNvPr>
          <p:cNvCxnSpPr/>
          <p:nvPr/>
        </p:nvCxnSpPr>
        <p:spPr>
          <a:xfrm flipH="1">
            <a:off x="3630613" y="1358106"/>
            <a:ext cx="50736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5">
            <a:extLst>
              <a:ext uri="{FF2B5EF4-FFF2-40B4-BE49-F238E27FC236}">
                <a16:creationId xmlns:a16="http://schemas.microsoft.com/office/drawing/2014/main" id="{13B84484-309B-4128-8E92-510C32E84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6200"/>
            <a:ext cx="1690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4E51ECA-2D52-4B45-B044-FF0E8C6BB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723734"/>
              </p:ext>
            </p:extLst>
          </p:nvPr>
        </p:nvGraphicFramePr>
        <p:xfrm>
          <a:off x="2291035" y="1600867"/>
          <a:ext cx="9791699" cy="274253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7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5743">
                <a:tc>
                  <a:txBody>
                    <a:bodyPr/>
                    <a:lstStyle/>
                    <a:p>
                      <a:pPr marL="0" indent="0" algn="l" defTabSz="230188" rtl="0" eaLnBrk="1" latinLnBrk="0" hangingPunct="1">
                        <a:buFont typeface="+mj-lt"/>
                        <a:buNone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30" marR="121930" marT="34282" marB="3428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Behavioral Health Reform and Innovation Commission to convene through June 2025 (Lines 1824-8)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Commissioner shall create repository for mental health parity complaints (162-6);  shall publish parity reports on web site (325-8) and compliance review reports, including corrective actions taken (335-7)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Commissioner shall submit report to GA Data Analytic Center and General Assembly annually (167-70)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790">
                <a:tc>
                  <a:txBody>
                    <a:bodyPr/>
                    <a:lstStyle/>
                    <a:p>
                      <a:pPr marL="228600" indent="-228600" algn="l" defTabSz="230188" rtl="0" eaLnBrk="1" latinLnBrk="0" hangingPunct="1">
                        <a:buFont typeface="+mj-lt"/>
                        <a:buAutoNum type="arabicPeriod" startAt="4"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30" marR="121930" marT="34282" marB="3428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Report to Commissioner by Jan 2023 with comparative analysis, processes, strategies used to apply benefits for adults, children, and adolescents (122-31; 320-5)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Adaptation: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Right to appeal to independent review panel when treatment initially excluded, process, definitions, etc. (625-51)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Behavioral Health and Dev. Disabilities to adopt and prescribe rules and regulations, e.g., for assisted outpatient grant program (1041-2)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 of Community Health to study streamlining insurance reimbursement rates and report findings (1727-53)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ounded Rectangle 33">
            <a:extLst>
              <a:ext uri="{FF2B5EF4-FFF2-40B4-BE49-F238E27FC236}">
                <a16:creationId xmlns:a16="http://schemas.microsoft.com/office/drawing/2014/main" id="{009F2432-F40C-41B6-9C72-2D0730C740D5}"/>
              </a:ext>
            </a:extLst>
          </p:cNvPr>
          <p:cNvSpPr/>
          <p:nvPr/>
        </p:nvSpPr>
        <p:spPr>
          <a:xfrm>
            <a:off x="16010" y="1168060"/>
            <a:ext cx="1215998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13329" name="TextBox 30">
            <a:extLst>
              <a:ext uri="{FF2B5EF4-FFF2-40B4-BE49-F238E27FC236}">
                <a16:creationId xmlns:a16="http://schemas.microsoft.com/office/drawing/2014/main" id="{16EDBF25-71F8-4952-8B75-FCF154EC7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908" y="1227301"/>
            <a:ext cx="16589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Strategic Focus Areas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222A59F-F88C-4462-8D85-DD9592B1F267}"/>
              </a:ext>
            </a:extLst>
          </p:cNvPr>
          <p:cNvSpPr/>
          <p:nvPr/>
        </p:nvSpPr>
        <p:spPr>
          <a:xfrm>
            <a:off x="131453" y="1638038"/>
            <a:ext cx="2098675" cy="2705362"/>
          </a:xfrm>
          <a:prstGeom prst="roundRect">
            <a:avLst/>
          </a:prstGeom>
          <a:noFill/>
          <a:ln w="19050">
            <a:solidFill>
              <a:srgbClr val="2242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</a:rPr>
              <a:t>F. Consistently Convene and Engage Stakeholders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86B955"/>
              </a:solidFill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</a:rPr>
              <a:t>+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86B955"/>
              </a:solidFill>
            </a:endParaRPr>
          </a:p>
          <a:p>
            <a:pPr algn="ctr" eaLnBrk="1" hangingPunct="1">
              <a:defRPr/>
            </a:pPr>
            <a:r>
              <a:rPr lang="en-US" sz="1400" b="1" dirty="0">
                <a:solidFill>
                  <a:srgbClr val="86B955"/>
                </a:solidFill>
              </a:rPr>
              <a:t>H. Support Ongoing Research, Evaluation, &amp; Adaptation</a:t>
            </a:r>
          </a:p>
          <a:p>
            <a:pPr algn="ctr" eaLnBrk="1" hangingPunct="1">
              <a:defRPr/>
            </a:pPr>
            <a:endParaRPr lang="en-US" sz="1400" b="1" dirty="0">
              <a:solidFill>
                <a:srgbClr val="86B955"/>
              </a:solidFill>
            </a:endParaRPr>
          </a:p>
        </p:txBody>
      </p:sp>
      <p:sp>
        <p:nvSpPr>
          <p:cNvPr id="41" name="TextBox 35">
            <a:extLst>
              <a:ext uri="{FF2B5EF4-FFF2-40B4-BE49-F238E27FC236}">
                <a16:creationId xmlns:a16="http://schemas.microsoft.com/office/drawing/2014/main" id="{CE406DB2-580C-4AB0-AFCF-98D61ACB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560" y="1227301"/>
            <a:ext cx="17315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Legislative Content/Quote</a:t>
            </a:r>
          </a:p>
        </p:txBody>
      </p:sp>
      <p:sp>
        <p:nvSpPr>
          <p:cNvPr id="42" name="TextBox 32">
            <a:extLst>
              <a:ext uri="{FF2B5EF4-FFF2-40B4-BE49-F238E27FC236}">
                <a16:creationId xmlns:a16="http://schemas.microsoft.com/office/drawing/2014/main" id="{6490B2A9-C3D9-42F0-86A1-726C5945E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5404" y="1216258"/>
            <a:ext cx="1905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(HB 1013 Lines Citation)</a:t>
            </a:r>
          </a:p>
          <a:p>
            <a:pPr algn="ctr" eaLnBrk="1" hangingPunct="1"/>
            <a:endParaRPr lang="en-US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5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19754</TotalTime>
  <Words>1984</Words>
  <Application>Microsoft Macintosh PowerPoint</Application>
  <PresentationFormat>Widescreen</PresentationFormat>
  <Paragraphs>147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Children's Healthcare of Atlanta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Thornton</dc:creator>
  <cp:lastModifiedBy>Jed Rich</cp:lastModifiedBy>
  <cp:revision>722</cp:revision>
  <dcterms:created xsi:type="dcterms:W3CDTF">2012-08-23T18:02:11Z</dcterms:created>
  <dcterms:modified xsi:type="dcterms:W3CDTF">2022-05-01T18:31:34Z</dcterms:modified>
</cp:coreProperties>
</file>