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1" r:id="rId2"/>
    <p:sldId id="262" r:id="rId3"/>
    <p:sldId id="263" r:id="rId4"/>
    <p:sldId id="258" r:id="rId5"/>
    <p:sldId id="260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59"/>
  </p:normalViewPr>
  <p:slideViewPr>
    <p:cSldViewPr snapToGrid="0" snapToObjects="1">
      <p:cViewPr varScale="1">
        <p:scale>
          <a:sx n="78" d="100"/>
          <a:sy n="78" d="100"/>
        </p:scale>
        <p:origin x="778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28E50C-56B4-DB4B-8B30-71D2E0E0C1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E1E3B1-61AF-A945-B91D-48C3AA8528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D7696A-2662-7945-B646-48487FCF85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34246-1F14-9949-B45A-BD784E3DB230}" type="datetimeFigureOut">
              <a:rPr lang="en-US" smtClean="0"/>
              <a:t>1/10/2022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C5AC06-2B32-E242-9F87-67875AB6F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0C21BA-EE8E-6B48-872B-4C70250897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2C243-5EE5-CC4B-A96A-7FF04D8349C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07752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CFAC3C-E316-054F-B942-B665890B72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8045C56-EBEC-C049-AC43-B5450730B3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ADEA96-9AC4-FC42-BBC7-9C344DC8CF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34246-1F14-9949-B45A-BD784E3DB230}" type="datetimeFigureOut">
              <a:rPr lang="en-US" smtClean="0"/>
              <a:t>1/10/2022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B8E797-557D-4249-9145-F6F7B54CB2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0C54B4-74EE-764F-AD63-C6ABC729CA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2C243-5EE5-CC4B-A96A-7FF04D8349C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85408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772127C-FDDB-AA4A-8727-99AA168679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5950DE-54D3-6E4C-8FB2-EC50E32B9F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C81321-6309-C648-850B-F6DCD5C59F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34246-1F14-9949-B45A-BD784E3DB230}" type="datetimeFigureOut">
              <a:rPr lang="en-US" smtClean="0"/>
              <a:t>1/10/2022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FA0758-6BD7-0C41-A38C-23FF00D6D5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A547F8-03EC-E149-9749-153479D2B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2C243-5EE5-CC4B-A96A-7FF04D8349C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34558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2886E4-916B-F64D-B43C-9A562C753B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78B76A-2D39-AC4A-964C-46AE97F14D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8E6452-B2CE-0B42-B286-C832CD7B8E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34246-1F14-9949-B45A-BD784E3DB230}" type="datetimeFigureOut">
              <a:rPr lang="en-US" smtClean="0"/>
              <a:t>1/10/2022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1F6C21-820A-6D44-81C5-F85D449E5B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D33CA9-1C19-4C46-97AD-0FDFE97FAA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2C243-5EE5-CC4B-A96A-7FF04D8349C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53462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B34EB4-9EBD-CC42-87F3-7A25AF1D45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DB5DDB-6825-5148-AA24-3E37906E7F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63CBA9-BB8C-AB4D-886D-24EF224C8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34246-1F14-9949-B45A-BD784E3DB230}" type="datetimeFigureOut">
              <a:rPr lang="en-US" smtClean="0"/>
              <a:t>1/10/2022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4C7120-9611-1E4D-B798-9421D4B4C7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13A758-DFB9-7045-8E1E-41EC349C5A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2C243-5EE5-CC4B-A96A-7FF04D8349C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31478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013845-7B96-3246-A315-1FF82FB75A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BB8349-D8F9-7D48-90BE-9EB5E8BCD5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85B1D6-E9F2-DE4E-802A-8CF1D4E54F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D3E4CE-EAC5-C24A-8CE3-F4CDB77A1B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34246-1F14-9949-B45A-BD784E3DB230}" type="datetimeFigureOut">
              <a:rPr lang="en-US" smtClean="0"/>
              <a:t>1/10/2022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83468F-B6A6-D242-A596-77DE24A6E5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AC205F-F263-3A4F-BB35-EC98A6B932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2C243-5EE5-CC4B-A96A-7FF04D8349C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70936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E194E3-385B-3547-9558-2A082DF3BF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5704F8-6AC3-264B-97F8-4E2D5E3A51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DD4AF9-9733-5047-AE09-35097577DB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6D634C7-F8D7-2E44-97B5-CEEB2C15232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743A35B-5C52-9141-BBEF-AB7AC514B31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B242C05-625F-6C4F-A04C-C95FF05827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34246-1F14-9949-B45A-BD784E3DB230}" type="datetimeFigureOut">
              <a:rPr lang="en-US" smtClean="0"/>
              <a:t>1/10/2022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083ED3A-8A23-3945-8A37-6150477408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87C7770-BF68-7649-A692-0887F3AD3A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2C243-5EE5-CC4B-A96A-7FF04D8349C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00341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A1A9EE-87E3-9647-A385-A189DAF60A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CED1FB3-1EEF-A945-B315-35670B2E80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34246-1F14-9949-B45A-BD784E3DB230}" type="datetimeFigureOut">
              <a:rPr lang="en-US" smtClean="0"/>
              <a:t>1/10/2022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ECF0103-E2FA-6B4F-A631-E529E52AEF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54D24B-28EC-6E41-BAED-30F8C5E114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2C243-5EE5-CC4B-A96A-7FF04D8349C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38691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20AC31C-8D30-1B42-B799-4E599C18A5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34246-1F14-9949-B45A-BD784E3DB230}" type="datetimeFigureOut">
              <a:rPr lang="en-US" smtClean="0"/>
              <a:t>1/10/2022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987A13-E98D-BD4D-ABFA-369396058B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E90FD5-561C-FB48-A6BF-53E4D538E9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2C243-5EE5-CC4B-A96A-7FF04D8349C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81144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DE2EA3-DD58-B34D-A669-2AAA41BD8A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8ADF3F-6A78-FD4A-9942-4591CEB59C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82EB987-F144-C149-BEF9-BFF7D3F272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59296F-F8EF-524B-AC59-37ABE90690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34246-1F14-9949-B45A-BD784E3DB230}" type="datetimeFigureOut">
              <a:rPr lang="en-US" smtClean="0"/>
              <a:t>1/10/2022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D0A3C0-4636-FC44-B641-71844860F0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4F870F-7CA0-6E4A-A548-2E9C55B7B3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2C243-5EE5-CC4B-A96A-7FF04D8349C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5946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08FC4E-58E1-3A40-A1DC-1A08225FFA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ED74DDB-9DE1-C04A-A9EC-4A861B93D2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5ECA3D-CA0F-9B43-BA65-4E4EC5E783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E1E4D1-524D-6A4C-BF51-DDCFD3D64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34246-1F14-9949-B45A-BD784E3DB230}" type="datetimeFigureOut">
              <a:rPr lang="en-US" smtClean="0"/>
              <a:t>1/10/2022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9C674F-217F-C240-B8A4-3BBC71104B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7A454C-76B5-CB48-94AD-9DE2A6D33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2C243-5EE5-CC4B-A96A-7FF04D8349C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79855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324FB96-0106-EB43-8A29-93451E8A29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6E1378-DA22-404F-B852-33055306DB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FDAF77-CFAF-2442-80B3-7C315264F2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F34246-1F14-9949-B45A-BD784E3DB230}" type="datetimeFigureOut">
              <a:rPr lang="en-US" smtClean="0"/>
              <a:t>1/10/2022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9A358D-AB7F-F843-AEA1-673E959ED0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C0D70B-4331-524F-BCF8-2E07A2B781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62C243-5EE5-CC4B-A96A-7FF04D8349C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1109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DDAF4F0-0C74-417E-81B2-D5C20F639EA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093" y="-1341"/>
            <a:ext cx="1895277" cy="1341039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67EBDB9-53B2-4247-845C-1756699870D7}"/>
              </a:ext>
            </a:extLst>
          </p:cNvPr>
          <p:cNvCxnSpPr>
            <a:cxnSpLocks/>
          </p:cNvCxnSpPr>
          <p:nvPr/>
        </p:nvCxnSpPr>
        <p:spPr>
          <a:xfrm flipH="1">
            <a:off x="0" y="669178"/>
            <a:ext cx="5074508" cy="0"/>
          </a:xfrm>
          <a:prstGeom prst="line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FBFC0FB-8C08-4082-8273-64ACCC9210A9}"/>
              </a:ext>
            </a:extLst>
          </p:cNvPr>
          <p:cNvCxnSpPr>
            <a:cxnSpLocks/>
          </p:cNvCxnSpPr>
          <p:nvPr/>
        </p:nvCxnSpPr>
        <p:spPr>
          <a:xfrm flipH="1">
            <a:off x="7117492" y="669178"/>
            <a:ext cx="5074508" cy="0"/>
          </a:xfrm>
          <a:prstGeom prst="line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2B7F9BF0-929E-4751-BF9E-85F67BCF5576}"/>
              </a:ext>
            </a:extLst>
          </p:cNvPr>
          <p:cNvSpPr/>
          <p:nvPr/>
        </p:nvSpPr>
        <p:spPr>
          <a:xfrm>
            <a:off x="0" y="6680886"/>
            <a:ext cx="12192000" cy="177114"/>
          </a:xfrm>
          <a:prstGeom prst="rect">
            <a:avLst/>
          </a:prstGeom>
          <a:solidFill>
            <a:srgbClr val="6FBF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DC0AF3F-A351-4CD5-B971-D4433F8ABF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451" y="1234932"/>
            <a:ext cx="11338560" cy="732155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/>
              <a:t>2021 Trauma Informed Training Inventory: Key Results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608D2C8-B381-480C-A949-8503DB8D8CD3}"/>
              </a:ext>
            </a:extLst>
          </p:cNvPr>
          <p:cNvSpPr txBox="1"/>
          <p:nvPr/>
        </p:nvSpPr>
        <p:spPr>
          <a:xfrm>
            <a:off x="421451" y="2187697"/>
            <a:ext cx="11338560" cy="17113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Of the </a:t>
            </a:r>
            <a:r>
              <a:rPr lang="en-US" b="1" dirty="0"/>
              <a:t>684 surveys </a:t>
            </a:r>
            <a:r>
              <a:rPr lang="en-US" dirty="0"/>
              <a:t>emailed</a:t>
            </a:r>
            <a:r>
              <a:rPr lang="en-US" b="1" dirty="0"/>
              <a:t> </a:t>
            </a:r>
            <a:r>
              <a:rPr lang="en-US" dirty="0"/>
              <a:t>and </a:t>
            </a:r>
            <a:r>
              <a:rPr lang="en-US" b="1" dirty="0"/>
              <a:t>110 direct invitations </a:t>
            </a:r>
            <a:r>
              <a:rPr lang="en-US" dirty="0"/>
              <a:t>sent, </a:t>
            </a:r>
            <a:r>
              <a:rPr lang="en-US" b="1" dirty="0"/>
              <a:t>200 individuals responded, </a:t>
            </a:r>
            <a:r>
              <a:rPr lang="en-US" dirty="0"/>
              <a:t>resulting in </a:t>
            </a:r>
            <a:r>
              <a:rPr lang="en-US" b="1" dirty="0"/>
              <a:t>129 viable survey responses</a:t>
            </a:r>
            <a:r>
              <a:rPr lang="en-US" dirty="0"/>
              <a:t> on </a:t>
            </a:r>
            <a:r>
              <a:rPr lang="en-US" b="1" dirty="0"/>
              <a:t>279 total trauma-informed trainings</a:t>
            </a:r>
          </a:p>
          <a:p>
            <a:pPr marL="742950" lvl="1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b="1" dirty="0"/>
              <a:t>75% </a:t>
            </a:r>
            <a:r>
              <a:rPr lang="en-US" dirty="0"/>
              <a:t>of respondents reported that </a:t>
            </a:r>
            <a:r>
              <a:rPr lang="en-US" b="1" dirty="0"/>
              <a:t>their organization provides or sponsors training on the topic of trauma </a:t>
            </a:r>
          </a:p>
          <a:p>
            <a:pPr marL="742950" lvl="1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dirty="0"/>
              <a:t>The </a:t>
            </a:r>
            <a:r>
              <a:rPr lang="en-US" b="1" dirty="0"/>
              <a:t>majority</a:t>
            </a:r>
            <a:r>
              <a:rPr lang="en-US" dirty="0"/>
              <a:t> </a:t>
            </a:r>
            <a:r>
              <a:rPr lang="en-US" b="1" dirty="0"/>
              <a:t>of organizations (53%) </a:t>
            </a:r>
            <a:r>
              <a:rPr lang="en-US" dirty="0"/>
              <a:t>were </a:t>
            </a:r>
            <a:r>
              <a:rPr lang="en-US" b="1" dirty="0"/>
              <a:t>statewide</a:t>
            </a:r>
            <a:r>
              <a:rPr lang="en-US" dirty="0"/>
              <a:t>, followed by county (21%) and regional (20%) operations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76EFD83-C686-4513-AAEB-4E92C189E6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8765" y="3857905"/>
            <a:ext cx="6323932" cy="2796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2504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DDAF4F0-0C74-417E-81B2-D5C20F639EA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093" y="-1341"/>
            <a:ext cx="1895277" cy="1341039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67EBDB9-53B2-4247-845C-1756699870D7}"/>
              </a:ext>
            </a:extLst>
          </p:cNvPr>
          <p:cNvCxnSpPr>
            <a:cxnSpLocks/>
          </p:cNvCxnSpPr>
          <p:nvPr/>
        </p:nvCxnSpPr>
        <p:spPr>
          <a:xfrm flipH="1">
            <a:off x="0" y="669178"/>
            <a:ext cx="5074508" cy="0"/>
          </a:xfrm>
          <a:prstGeom prst="line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FBFC0FB-8C08-4082-8273-64ACCC9210A9}"/>
              </a:ext>
            </a:extLst>
          </p:cNvPr>
          <p:cNvCxnSpPr>
            <a:cxnSpLocks/>
          </p:cNvCxnSpPr>
          <p:nvPr/>
        </p:nvCxnSpPr>
        <p:spPr>
          <a:xfrm flipH="1">
            <a:off x="7117492" y="669178"/>
            <a:ext cx="5074508" cy="0"/>
          </a:xfrm>
          <a:prstGeom prst="line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1">
            <a:extLst>
              <a:ext uri="{FF2B5EF4-FFF2-40B4-BE49-F238E27FC236}">
                <a16:creationId xmlns:a16="http://schemas.microsoft.com/office/drawing/2014/main" id="{CDC0AF3F-A351-4CD5-B971-D4433F8ABF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451" y="1146442"/>
            <a:ext cx="11338560" cy="732155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/>
              <a:t>2021 Trauma Informed Training Inventory: Key Results (cont.)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6D1B605-D92C-42B5-8894-600481CBD4D5}"/>
              </a:ext>
            </a:extLst>
          </p:cNvPr>
          <p:cNvSpPr txBox="1"/>
          <p:nvPr/>
        </p:nvSpPr>
        <p:spPr>
          <a:xfrm>
            <a:off x="325646" y="1781063"/>
            <a:ext cx="11338560" cy="12958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The plurality </a:t>
            </a:r>
            <a:r>
              <a:rPr lang="en-US" b="1" dirty="0"/>
              <a:t>(36%) of the trainings </a:t>
            </a:r>
            <a:r>
              <a:rPr lang="en-US" dirty="0"/>
              <a:t>were </a:t>
            </a:r>
            <a:r>
              <a:rPr lang="en-US" b="1" dirty="0"/>
              <a:t>categorized as general trauma-informed care </a:t>
            </a:r>
            <a:r>
              <a:rPr lang="en-US" dirty="0"/>
              <a:t>(basics about trauma and its impact). The </a:t>
            </a:r>
            <a:r>
              <a:rPr lang="en-US" b="1" dirty="0"/>
              <a:t>second highest reported foci</a:t>
            </a:r>
            <a:r>
              <a:rPr lang="en-US" dirty="0"/>
              <a:t> were</a:t>
            </a:r>
            <a:r>
              <a:rPr lang="en-US" b="1" dirty="0"/>
              <a:t> trauma resiliency and recovery </a:t>
            </a:r>
            <a:r>
              <a:rPr lang="en-US" dirty="0"/>
              <a:t>and </a:t>
            </a:r>
            <a:r>
              <a:rPr lang="en-US" b="1" dirty="0"/>
              <a:t>specific trauma focused therapies/interventions (17%)</a:t>
            </a:r>
            <a:r>
              <a:rPr lang="en-US" dirty="0"/>
              <a:t> </a:t>
            </a:r>
            <a:endParaRPr lang="en-US" b="1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535D7B8-8CC2-48CB-8674-C34348E72F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3668" y="3092746"/>
            <a:ext cx="7046977" cy="312602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B7F9BF0-929E-4751-BF9E-85F67BCF5576}"/>
              </a:ext>
            </a:extLst>
          </p:cNvPr>
          <p:cNvSpPr/>
          <p:nvPr/>
        </p:nvSpPr>
        <p:spPr>
          <a:xfrm>
            <a:off x="0" y="6680886"/>
            <a:ext cx="12192000" cy="177114"/>
          </a:xfrm>
          <a:prstGeom prst="rect">
            <a:avLst/>
          </a:prstGeom>
          <a:solidFill>
            <a:srgbClr val="6FBF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FA4419C-2284-465C-9B24-0660884743D2}"/>
              </a:ext>
            </a:extLst>
          </p:cNvPr>
          <p:cNvSpPr txBox="1"/>
          <p:nvPr/>
        </p:nvSpPr>
        <p:spPr>
          <a:xfrm>
            <a:off x="325646" y="3026380"/>
            <a:ext cx="4993606" cy="36233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/>
              <a:t>The majority of trainings </a:t>
            </a:r>
            <a:r>
              <a:rPr lang="en-US" dirty="0"/>
              <a:t>target</a:t>
            </a:r>
            <a:r>
              <a:rPr lang="en-US" b="1" dirty="0"/>
              <a:t> community members (~60%)</a:t>
            </a:r>
            <a:r>
              <a:rPr lang="en-US" dirty="0"/>
              <a:t>, including individuals reached through social, civic, fraternal, education, or religious organizations; by contrast, </a:t>
            </a:r>
            <a:r>
              <a:rPr lang="en-US" b="1" dirty="0"/>
              <a:t>Professionals </a:t>
            </a:r>
            <a:r>
              <a:rPr lang="en-US" dirty="0"/>
              <a:t>(individuals working in a professional capacity with adults, children, families, or communities) were the target audience for </a:t>
            </a:r>
            <a:r>
              <a:rPr lang="en-US" b="1" dirty="0"/>
              <a:t>under 50% of trainings                 </a:t>
            </a:r>
            <a:r>
              <a:rPr lang="en-US" sz="1100" dirty="0"/>
              <a:t>(Note: the categories were not mutually exclusive)</a:t>
            </a:r>
          </a:p>
        </p:txBody>
      </p:sp>
    </p:spTree>
    <p:extLst>
      <p:ext uri="{BB962C8B-B14F-4D97-AF65-F5344CB8AC3E}">
        <p14:creationId xmlns:p14="http://schemas.microsoft.com/office/powerpoint/2010/main" val="29248383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DDAF4F0-0C74-417E-81B2-D5C20F639EA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093" y="-1341"/>
            <a:ext cx="1895277" cy="1341039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67EBDB9-53B2-4247-845C-1756699870D7}"/>
              </a:ext>
            </a:extLst>
          </p:cNvPr>
          <p:cNvCxnSpPr>
            <a:cxnSpLocks/>
          </p:cNvCxnSpPr>
          <p:nvPr/>
        </p:nvCxnSpPr>
        <p:spPr>
          <a:xfrm flipH="1">
            <a:off x="0" y="669178"/>
            <a:ext cx="5074508" cy="0"/>
          </a:xfrm>
          <a:prstGeom prst="line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FBFC0FB-8C08-4082-8273-64ACCC9210A9}"/>
              </a:ext>
            </a:extLst>
          </p:cNvPr>
          <p:cNvCxnSpPr>
            <a:cxnSpLocks/>
          </p:cNvCxnSpPr>
          <p:nvPr/>
        </p:nvCxnSpPr>
        <p:spPr>
          <a:xfrm flipH="1">
            <a:off x="7117492" y="669178"/>
            <a:ext cx="5074508" cy="0"/>
          </a:xfrm>
          <a:prstGeom prst="line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2B7F9BF0-929E-4751-BF9E-85F67BCF5576}"/>
              </a:ext>
            </a:extLst>
          </p:cNvPr>
          <p:cNvSpPr/>
          <p:nvPr/>
        </p:nvSpPr>
        <p:spPr>
          <a:xfrm>
            <a:off x="0" y="6680886"/>
            <a:ext cx="12192000" cy="177114"/>
          </a:xfrm>
          <a:prstGeom prst="rect">
            <a:avLst/>
          </a:prstGeom>
          <a:solidFill>
            <a:srgbClr val="6FBF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DDFA378-62DF-4CB0-94BE-B74D61D3FF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1451" y="2328239"/>
            <a:ext cx="4749271" cy="398407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1800" dirty="0"/>
              <a:t>Approximately the same number of trainings were designed by internal staff as opposed to external experts or a national curriculum</a:t>
            </a:r>
          </a:p>
          <a:p>
            <a:pPr>
              <a:lnSpc>
                <a:spcPct val="150000"/>
              </a:lnSpc>
            </a:pPr>
            <a:r>
              <a:rPr lang="en-US" sz="1800" b="1" dirty="0"/>
              <a:t>The majority (67.5%) </a:t>
            </a:r>
            <a:r>
              <a:rPr lang="en-US" sz="1800" dirty="0"/>
              <a:t>of trauma-informed trainings are </a:t>
            </a:r>
            <a:r>
              <a:rPr lang="en-US" sz="1800" b="1" dirty="0"/>
              <a:t>delivered by internal staff</a:t>
            </a:r>
          </a:p>
          <a:p>
            <a:pPr>
              <a:lnSpc>
                <a:spcPct val="150000"/>
              </a:lnSpc>
            </a:pPr>
            <a:r>
              <a:rPr lang="en-US" sz="1800" b="1" dirty="0"/>
              <a:t>The</a:t>
            </a:r>
            <a:r>
              <a:rPr lang="en-US" sz="1800" dirty="0"/>
              <a:t> </a:t>
            </a:r>
            <a:r>
              <a:rPr lang="en-US" sz="1800" b="1" dirty="0"/>
              <a:t>majority</a:t>
            </a:r>
            <a:r>
              <a:rPr lang="en-US" sz="1800" dirty="0"/>
              <a:t> of trauma-informed trainings were </a:t>
            </a:r>
            <a:r>
              <a:rPr lang="en-US" sz="1800" b="1" dirty="0"/>
              <a:t>instructor-lead</a:t>
            </a:r>
            <a:r>
              <a:rPr lang="en-US" sz="1800" dirty="0"/>
              <a:t> either </a:t>
            </a:r>
            <a:r>
              <a:rPr lang="en-US" sz="1800" b="1" dirty="0"/>
              <a:t>in person or online</a:t>
            </a:r>
            <a:r>
              <a:rPr lang="en-US" sz="1800" dirty="0"/>
              <a:t> </a:t>
            </a:r>
            <a:r>
              <a:rPr lang="en-US" sz="1800" b="1" dirty="0"/>
              <a:t>(65%) </a:t>
            </a:r>
            <a:r>
              <a:rPr lang="en-US" sz="1800" dirty="0"/>
              <a:t>as opposed to only self-led</a:t>
            </a:r>
          </a:p>
        </p:txBody>
      </p:sp>
      <p:pic>
        <p:nvPicPr>
          <p:cNvPr id="12" name="Picture 11" descr="Chart, bar chart&#10;&#10;Description automatically generated">
            <a:extLst>
              <a:ext uri="{FF2B5EF4-FFF2-40B4-BE49-F238E27FC236}">
                <a16:creationId xmlns:a16="http://schemas.microsoft.com/office/drawing/2014/main" id="{1ABC4704-4238-4D40-B8C5-D61CEDDC64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692355"/>
            <a:ext cx="6019331" cy="3957710"/>
          </a:xfrm>
          <a:prstGeom prst="rect">
            <a:avLst/>
          </a:prstGeom>
          <a:effectLst/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96EC5EF9-CE8D-4710-B367-E852783E45D9}"/>
              </a:ext>
            </a:extLst>
          </p:cNvPr>
          <p:cNvSpPr txBox="1">
            <a:spLocks/>
          </p:cNvSpPr>
          <p:nvPr/>
        </p:nvSpPr>
        <p:spPr>
          <a:xfrm>
            <a:off x="6612520" y="2277019"/>
            <a:ext cx="4986291" cy="8168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/>
              <a:t>How are trauma-informed trainings delivered?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B8BD339-7DFE-4014-844C-0AADA0C5EEE2}"/>
              </a:ext>
            </a:extLst>
          </p:cNvPr>
          <p:cNvSpPr txBox="1">
            <a:spLocks/>
          </p:cNvSpPr>
          <p:nvPr/>
        </p:nvSpPr>
        <p:spPr>
          <a:xfrm>
            <a:off x="421451" y="1146442"/>
            <a:ext cx="11338560" cy="7321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/>
              <a:t>2021 Trauma Informed Training Inventory: Key Results (cont.) </a:t>
            </a:r>
          </a:p>
        </p:txBody>
      </p:sp>
    </p:spTree>
    <p:extLst>
      <p:ext uri="{BB962C8B-B14F-4D97-AF65-F5344CB8AC3E}">
        <p14:creationId xmlns:p14="http://schemas.microsoft.com/office/powerpoint/2010/main" val="160256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B824E1-FA59-B846-8131-AD8130A94C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3498" y="1752179"/>
            <a:ext cx="11196513" cy="4584579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000" dirty="0"/>
              <a:t>Approximately the same number of trauma-informed trainings target an external audience as target an internal one or target both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The </a:t>
            </a:r>
            <a:r>
              <a:rPr lang="en-US" sz="2000" b="1" dirty="0"/>
              <a:t>plurality</a:t>
            </a:r>
            <a:r>
              <a:rPr lang="en-US" sz="2000" dirty="0"/>
              <a:t> of respondents thought that </a:t>
            </a:r>
            <a:r>
              <a:rPr lang="en-US" sz="2000" b="1" dirty="0"/>
              <a:t>their trauma-informed trainings should address trauma related to COVID (51%) and racial violence (45%)</a:t>
            </a:r>
            <a:endParaRPr lang="en-US" sz="2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3375516-E912-104D-A577-FC924443F6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1406" y="3951302"/>
            <a:ext cx="4677095" cy="27311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F180746-23EE-8C4E-BE27-60535239C8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3278" y="3956992"/>
            <a:ext cx="4688475" cy="27197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E8B55A2-E681-4644-8C85-66A74934E84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362" y="10175"/>
            <a:ext cx="1895277" cy="1341039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4744408-2D8A-440D-9699-A7C0AEBCEFEC}"/>
              </a:ext>
            </a:extLst>
          </p:cNvPr>
          <p:cNvCxnSpPr>
            <a:cxnSpLocks/>
          </p:cNvCxnSpPr>
          <p:nvPr/>
        </p:nvCxnSpPr>
        <p:spPr>
          <a:xfrm flipH="1">
            <a:off x="7117492" y="695063"/>
            <a:ext cx="5074508" cy="0"/>
          </a:xfrm>
          <a:prstGeom prst="line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45A349F-C1A9-4522-98A4-AEDF0DC7BEA4}"/>
              </a:ext>
            </a:extLst>
          </p:cNvPr>
          <p:cNvCxnSpPr>
            <a:cxnSpLocks/>
          </p:cNvCxnSpPr>
          <p:nvPr/>
        </p:nvCxnSpPr>
        <p:spPr>
          <a:xfrm flipH="1">
            <a:off x="0" y="680694"/>
            <a:ext cx="5074508" cy="0"/>
          </a:xfrm>
          <a:prstGeom prst="line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83E04887-1A93-4357-B1C5-AA4103C570AB}"/>
              </a:ext>
            </a:extLst>
          </p:cNvPr>
          <p:cNvSpPr/>
          <p:nvPr/>
        </p:nvSpPr>
        <p:spPr>
          <a:xfrm>
            <a:off x="0" y="6680886"/>
            <a:ext cx="12192000" cy="177114"/>
          </a:xfrm>
          <a:prstGeom prst="rect">
            <a:avLst/>
          </a:prstGeom>
          <a:solidFill>
            <a:srgbClr val="6FBF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D390B873-2D72-4106-914C-10EE4B5457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451" y="1146442"/>
            <a:ext cx="11338560" cy="732155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/>
              <a:t>2021 Trauma Informed Training Inventory: Key Results (cont.) </a:t>
            </a:r>
          </a:p>
        </p:txBody>
      </p:sp>
    </p:spTree>
    <p:extLst>
      <p:ext uri="{BB962C8B-B14F-4D97-AF65-F5344CB8AC3E}">
        <p14:creationId xmlns:p14="http://schemas.microsoft.com/office/powerpoint/2010/main" val="4631440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E06C2D-964B-834C-B146-C66AE9A8C6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0369" y="1840941"/>
            <a:ext cx="11680723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1800" dirty="0"/>
              <a:t>A minority of organizations also offer supplementary trainings that could help protect marginalized groups (e.g., trainings in anti-racism, feminism, or intersectionality). The most common supplemental categories were in Cultural Competence (40 programs) and Diversity, Equity and Inclusion (36 programs)                                                                                                            </a:t>
            </a:r>
            <a:r>
              <a:rPr lang="en-US" sz="1100" dirty="0"/>
              <a:t>(Note: Categories) were not mutually exclusive)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242773C-9DF0-CF4B-93E9-39FE45B71F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2911" y="3225148"/>
            <a:ext cx="8266176" cy="362267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6FF4E88-3151-4F04-97E0-6C59F258129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362" y="10175"/>
            <a:ext cx="1895277" cy="1341039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2A82DD0-D339-4D09-8F59-352FA8324124}"/>
              </a:ext>
            </a:extLst>
          </p:cNvPr>
          <p:cNvCxnSpPr>
            <a:cxnSpLocks/>
          </p:cNvCxnSpPr>
          <p:nvPr/>
        </p:nvCxnSpPr>
        <p:spPr>
          <a:xfrm flipH="1">
            <a:off x="7117492" y="695063"/>
            <a:ext cx="5074508" cy="0"/>
          </a:xfrm>
          <a:prstGeom prst="line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2D4F1D6-24BA-456C-9A1A-097B012B3765}"/>
              </a:ext>
            </a:extLst>
          </p:cNvPr>
          <p:cNvCxnSpPr>
            <a:cxnSpLocks/>
          </p:cNvCxnSpPr>
          <p:nvPr/>
        </p:nvCxnSpPr>
        <p:spPr>
          <a:xfrm flipH="1">
            <a:off x="0" y="680694"/>
            <a:ext cx="5074508" cy="0"/>
          </a:xfrm>
          <a:prstGeom prst="line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3FC6F6AE-54DC-4619-B2E7-07928827F393}"/>
              </a:ext>
            </a:extLst>
          </p:cNvPr>
          <p:cNvSpPr/>
          <p:nvPr/>
        </p:nvSpPr>
        <p:spPr>
          <a:xfrm>
            <a:off x="0" y="6680886"/>
            <a:ext cx="12192000" cy="177114"/>
          </a:xfrm>
          <a:prstGeom prst="rect">
            <a:avLst/>
          </a:prstGeom>
          <a:solidFill>
            <a:srgbClr val="6FBF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36F5598F-5F29-43BA-B01A-8CAEEB7ACC50}"/>
              </a:ext>
            </a:extLst>
          </p:cNvPr>
          <p:cNvSpPr txBox="1">
            <a:spLocks/>
          </p:cNvSpPr>
          <p:nvPr/>
        </p:nvSpPr>
        <p:spPr>
          <a:xfrm>
            <a:off x="421451" y="1146442"/>
            <a:ext cx="11338560" cy="7321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/>
              <a:t>2021 Trauma Informed Training Inventory: Key Results (cont.) </a:t>
            </a:r>
          </a:p>
        </p:txBody>
      </p:sp>
    </p:spTree>
    <p:extLst>
      <p:ext uri="{BB962C8B-B14F-4D97-AF65-F5344CB8AC3E}">
        <p14:creationId xmlns:p14="http://schemas.microsoft.com/office/powerpoint/2010/main" val="38715851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2167</TotalTime>
  <Words>389</Words>
  <Application>Microsoft Office PowerPoint</Application>
  <PresentationFormat>Widescreen</PresentationFormat>
  <Paragraphs>17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0" baseType="lpstr">
      <vt:lpstr>Arial</vt:lpstr>
      <vt:lpstr>Calibri</vt:lpstr>
      <vt:lpstr>Calibri Light</vt:lpstr>
      <vt:lpstr>Courier New</vt:lpstr>
      <vt:lpstr>Office Theme</vt:lpstr>
      <vt:lpstr>2021 Trauma Informed Training Inventory: Key Results </vt:lpstr>
      <vt:lpstr>2021 Trauma Informed Training Inventory: Key Results (cont.) </vt:lpstr>
      <vt:lpstr>PowerPoint Presentation</vt:lpstr>
      <vt:lpstr>2021 Trauma Informed Training Inventory: Key Results (cont.)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Ari David Fodeman</dc:creator>
  <cp:lastModifiedBy>Neha Khanna</cp:lastModifiedBy>
  <cp:revision>27</cp:revision>
  <dcterms:created xsi:type="dcterms:W3CDTF">2021-10-03T13:54:32Z</dcterms:created>
  <dcterms:modified xsi:type="dcterms:W3CDTF">2022-01-11T15:57:27Z</dcterms:modified>
</cp:coreProperties>
</file>